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818" y="-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6163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21701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7070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735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5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8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/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84237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602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6"/>
            <a:ext cx="5915025" cy="191470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2"/>
            <a:ext cx="2901255" cy="532218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330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696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532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4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3778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4"/>
            <a:ext cx="3471863" cy="7039681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12649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A8BD7-C358-4DF2-867A-BF66DCABCEB4}" type="datetimeFigureOut">
              <a:rPr lang="de-CH" smtClean="0"/>
              <a:t>26.03.2024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4F97E-E947-49F2-A779-C957859ACD6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5949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/>
        </p:nvGrpSpPr>
        <p:grpSpPr>
          <a:xfrm>
            <a:off x="167599" y="3465585"/>
            <a:ext cx="3354705" cy="2879725"/>
            <a:chOff x="81874" y="3244780"/>
            <a:chExt cx="3354705" cy="2879725"/>
          </a:xfrm>
        </p:grpSpPr>
        <p:grpSp>
          <p:nvGrpSpPr>
            <p:cNvPr id="10" name="Gruppieren 9"/>
            <p:cNvGrpSpPr/>
            <p:nvPr/>
          </p:nvGrpSpPr>
          <p:grpSpPr>
            <a:xfrm>
              <a:off x="81874" y="3244780"/>
              <a:ext cx="3354705" cy="2879725"/>
              <a:chOff x="81874" y="3244780"/>
              <a:chExt cx="3354705" cy="2879725"/>
            </a:xfrm>
          </p:grpSpPr>
          <p:pic>
            <p:nvPicPr>
              <p:cNvPr id="71" name="Grafik 70"/>
              <p:cNvPicPr/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874" y="3244780"/>
                <a:ext cx="3354705" cy="2879725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69" name="Gerader Verbinder 68"/>
              <p:cNvCxnSpPr/>
              <p:nvPr/>
            </p:nvCxnSpPr>
            <p:spPr>
              <a:xfrm flipH="1">
                <a:off x="1249320" y="3605917"/>
                <a:ext cx="622800" cy="132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/>
              <p:cNvCxnSpPr/>
              <p:nvPr/>
            </p:nvCxnSpPr>
            <p:spPr>
              <a:xfrm flipH="1">
                <a:off x="1858920" y="3358268"/>
                <a:ext cx="1242000" cy="132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/>
              <p:cNvCxnSpPr/>
              <p:nvPr/>
            </p:nvCxnSpPr>
            <p:spPr>
              <a:xfrm flipH="1">
                <a:off x="928934" y="4319426"/>
                <a:ext cx="324000" cy="132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Gerader Verbinder 73"/>
              <p:cNvCxnSpPr/>
              <p:nvPr/>
            </p:nvCxnSpPr>
            <p:spPr>
              <a:xfrm>
                <a:off x="1864668" y="3340197"/>
                <a:ext cx="0" cy="280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/>
              <p:cNvCxnSpPr/>
              <p:nvPr/>
            </p:nvCxnSpPr>
            <p:spPr>
              <a:xfrm>
                <a:off x="1258530" y="3591311"/>
                <a:ext cx="0" cy="7452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/>
              <p:cNvCxnSpPr/>
              <p:nvPr/>
            </p:nvCxnSpPr>
            <p:spPr>
              <a:xfrm>
                <a:off x="943340" y="4299624"/>
                <a:ext cx="0" cy="12132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feld 42"/>
            <p:cNvSpPr txBox="1"/>
            <p:nvPr/>
          </p:nvSpPr>
          <p:spPr>
            <a:xfrm>
              <a:off x="1743026" y="4712614"/>
              <a:ext cx="13925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CH" sz="1600" b="1" dirty="0" smtClean="0"/>
                <a:t>HIF1A-AS3</a:t>
              </a:r>
              <a:endParaRPr lang="de-CH" sz="1600" b="1" dirty="0" smtClean="0"/>
            </a:p>
            <a:p>
              <a:pPr algn="r"/>
              <a:r>
                <a:rPr lang="de-CH" sz="1600" dirty="0" smtClean="0"/>
                <a:t>AUC = 0.905     P = 0.007</a:t>
              </a:r>
              <a:endParaRPr lang="de-CH" sz="1600" dirty="0"/>
            </a:p>
          </p:txBody>
        </p:sp>
      </p:grpSp>
      <p:grpSp>
        <p:nvGrpSpPr>
          <p:cNvPr id="33" name="Gruppieren 32"/>
          <p:cNvGrpSpPr/>
          <p:nvPr/>
        </p:nvGrpSpPr>
        <p:grpSpPr>
          <a:xfrm>
            <a:off x="483701" y="653500"/>
            <a:ext cx="2858135" cy="2879725"/>
            <a:chOff x="378926" y="453475"/>
            <a:chExt cx="2858135" cy="2879725"/>
          </a:xfrm>
        </p:grpSpPr>
        <p:grpSp>
          <p:nvGrpSpPr>
            <p:cNvPr id="18" name="Gruppieren 17"/>
            <p:cNvGrpSpPr/>
            <p:nvPr/>
          </p:nvGrpSpPr>
          <p:grpSpPr>
            <a:xfrm>
              <a:off x="378926" y="453475"/>
              <a:ext cx="2858135" cy="2879725"/>
              <a:chOff x="378926" y="453475"/>
              <a:chExt cx="2858135" cy="2879725"/>
            </a:xfrm>
          </p:grpSpPr>
          <p:pic>
            <p:nvPicPr>
              <p:cNvPr id="4" name="Grafik 3"/>
              <p:cNvPicPr/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99" r="5394"/>
              <a:stretch/>
            </p:blipFill>
            <p:spPr bwMode="auto">
              <a:xfrm>
                <a:off x="378926" y="453475"/>
                <a:ext cx="2858135" cy="287972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cxnSp>
            <p:nvCxnSpPr>
              <p:cNvPr id="13" name="Gerader Verbinder 12"/>
              <p:cNvCxnSpPr/>
              <p:nvPr/>
            </p:nvCxnSpPr>
            <p:spPr>
              <a:xfrm flipH="1">
                <a:off x="1791696" y="565868"/>
                <a:ext cx="1296000" cy="132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r Verbinder 13"/>
              <p:cNvCxnSpPr/>
              <p:nvPr/>
            </p:nvCxnSpPr>
            <p:spPr>
              <a:xfrm flipH="1">
                <a:off x="918016" y="988613"/>
                <a:ext cx="892800" cy="132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Gerader Verbinder 14"/>
              <p:cNvCxnSpPr/>
              <p:nvPr/>
            </p:nvCxnSpPr>
            <p:spPr>
              <a:xfrm>
                <a:off x="1797093" y="552557"/>
                <a:ext cx="0" cy="450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r Verbinder 15"/>
              <p:cNvCxnSpPr/>
              <p:nvPr/>
            </p:nvCxnSpPr>
            <p:spPr>
              <a:xfrm>
                <a:off x="931939" y="972976"/>
                <a:ext cx="0" cy="17640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feld 18"/>
            <p:cNvSpPr txBox="1"/>
            <p:nvPr/>
          </p:nvSpPr>
          <p:spPr>
            <a:xfrm>
              <a:off x="1721230" y="1928163"/>
              <a:ext cx="13925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CH" sz="1600" b="1" dirty="0" smtClean="0"/>
                <a:t>NEAT1</a:t>
              </a:r>
            </a:p>
            <a:p>
              <a:pPr algn="r"/>
              <a:r>
                <a:rPr lang="de-CH" sz="1600" dirty="0" smtClean="0"/>
                <a:t>AUC = 0.920</a:t>
              </a:r>
            </a:p>
            <a:p>
              <a:pPr algn="r"/>
              <a:r>
                <a:rPr lang="de-CH" sz="1600" dirty="0" smtClean="0"/>
                <a:t>     P = 0.001</a:t>
              </a:r>
              <a:endParaRPr lang="de-CH" sz="1600" dirty="0"/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3304823" y="658462"/>
            <a:ext cx="2824121" cy="2879725"/>
            <a:chOff x="3180170" y="3238007"/>
            <a:chExt cx="2824121" cy="2879725"/>
          </a:xfrm>
        </p:grpSpPr>
        <p:pic>
          <p:nvPicPr>
            <p:cNvPr id="57" name="Grafik 56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12" r="7004"/>
            <a:stretch/>
          </p:blipFill>
          <p:spPr bwMode="auto">
            <a:xfrm>
              <a:off x="3180170" y="3238007"/>
              <a:ext cx="2824121" cy="28797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" name="Gerader Verbinder 6"/>
            <p:cNvCxnSpPr/>
            <p:nvPr/>
          </p:nvCxnSpPr>
          <p:spPr>
            <a:xfrm>
              <a:off x="5036892" y="3563678"/>
              <a:ext cx="0" cy="885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/>
            <p:cNvCxnSpPr/>
            <p:nvPr/>
          </p:nvCxnSpPr>
          <p:spPr>
            <a:xfrm flipH="1">
              <a:off x="3734681" y="4858767"/>
              <a:ext cx="468000" cy="13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r Verbinder 57"/>
            <p:cNvCxnSpPr/>
            <p:nvPr/>
          </p:nvCxnSpPr>
          <p:spPr>
            <a:xfrm flipH="1">
              <a:off x="5238153" y="3350318"/>
              <a:ext cx="666000" cy="13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r Verbinder 58"/>
            <p:cNvCxnSpPr/>
            <p:nvPr/>
          </p:nvCxnSpPr>
          <p:spPr>
            <a:xfrm flipH="1">
              <a:off x="5021061" y="3573631"/>
              <a:ext cx="252000" cy="13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r Verbinder 59"/>
            <p:cNvCxnSpPr/>
            <p:nvPr/>
          </p:nvCxnSpPr>
          <p:spPr>
            <a:xfrm flipH="1">
              <a:off x="4386579" y="4435779"/>
              <a:ext cx="669600" cy="13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rader Verbinder 60"/>
            <p:cNvCxnSpPr/>
            <p:nvPr/>
          </p:nvCxnSpPr>
          <p:spPr>
            <a:xfrm flipH="1">
              <a:off x="4170950" y="4640431"/>
              <a:ext cx="241200" cy="13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r Verbinder 63"/>
            <p:cNvCxnSpPr/>
            <p:nvPr/>
          </p:nvCxnSpPr>
          <p:spPr>
            <a:xfrm>
              <a:off x="5251277" y="3348855"/>
              <a:ext cx="0" cy="237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r Verbinder 64"/>
            <p:cNvCxnSpPr/>
            <p:nvPr/>
          </p:nvCxnSpPr>
          <p:spPr>
            <a:xfrm>
              <a:off x="4399704" y="4422313"/>
              <a:ext cx="0" cy="237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 65"/>
            <p:cNvCxnSpPr/>
            <p:nvPr/>
          </p:nvCxnSpPr>
          <p:spPr>
            <a:xfrm>
              <a:off x="4189891" y="4623855"/>
              <a:ext cx="0" cy="237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r Verbinder 66"/>
            <p:cNvCxnSpPr/>
            <p:nvPr/>
          </p:nvCxnSpPr>
          <p:spPr>
            <a:xfrm>
              <a:off x="3749671" y="4845705"/>
              <a:ext cx="0" cy="669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feld 67"/>
          <p:cNvSpPr txBox="1"/>
          <p:nvPr/>
        </p:nvSpPr>
        <p:spPr>
          <a:xfrm>
            <a:off x="4660888" y="2116510"/>
            <a:ext cx="1392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600" b="1" dirty="0" smtClean="0"/>
              <a:t>MIR100HG</a:t>
            </a:r>
          </a:p>
          <a:p>
            <a:pPr algn="r"/>
            <a:r>
              <a:rPr lang="de-CH" sz="1600" dirty="0" smtClean="0"/>
              <a:t>AUC = 0.640</a:t>
            </a:r>
          </a:p>
          <a:p>
            <a:pPr algn="r"/>
            <a:r>
              <a:rPr lang="de-CH" sz="1600" dirty="0" smtClean="0"/>
              <a:t>     P = 0.290</a:t>
            </a:r>
            <a:endParaRPr lang="de-CH" sz="16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3314700" y="3470920"/>
            <a:ext cx="3053534" cy="2879725"/>
            <a:chOff x="3190875" y="3308995"/>
            <a:chExt cx="3053534" cy="2879725"/>
          </a:xfrm>
        </p:grpSpPr>
        <p:pic>
          <p:nvPicPr>
            <p:cNvPr id="22" name="Grafik 21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78"/>
            <a:stretch/>
          </p:blipFill>
          <p:spPr bwMode="auto">
            <a:xfrm>
              <a:off x="3190875" y="3308995"/>
              <a:ext cx="3053534" cy="28797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3" name="Gerader Verbinder 22"/>
            <p:cNvCxnSpPr/>
            <p:nvPr/>
          </p:nvCxnSpPr>
          <p:spPr>
            <a:xfrm flipH="1">
              <a:off x="4814991" y="3423185"/>
              <a:ext cx="1098000" cy="13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/>
            <p:cNvCxnSpPr>
              <a:cxnSpLocks noChangeAspect="1"/>
            </p:cNvCxnSpPr>
            <p:nvPr/>
          </p:nvCxnSpPr>
          <p:spPr>
            <a:xfrm flipH="1">
              <a:off x="4382349" y="3901303"/>
              <a:ext cx="450000" cy="13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/>
            <p:cNvCxnSpPr>
              <a:cxnSpLocks noChangeAspect="1"/>
            </p:cNvCxnSpPr>
            <p:nvPr/>
          </p:nvCxnSpPr>
          <p:spPr>
            <a:xfrm flipH="1">
              <a:off x="3961523" y="4143350"/>
              <a:ext cx="450000" cy="13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/>
            <p:cNvCxnSpPr>
              <a:cxnSpLocks noChangeAspect="1"/>
            </p:cNvCxnSpPr>
            <p:nvPr/>
          </p:nvCxnSpPr>
          <p:spPr>
            <a:xfrm flipH="1">
              <a:off x="3760658" y="4389425"/>
              <a:ext cx="230400" cy="67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/>
            <p:cNvCxnSpPr/>
            <p:nvPr/>
          </p:nvCxnSpPr>
          <p:spPr>
            <a:xfrm>
              <a:off x="3755230" y="4373466"/>
              <a:ext cx="0" cy="1206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/>
            <p:cNvCxnSpPr/>
            <p:nvPr/>
          </p:nvCxnSpPr>
          <p:spPr>
            <a:xfrm>
              <a:off x="3979348" y="4132201"/>
              <a:ext cx="0" cy="270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/>
            <p:cNvCxnSpPr/>
            <p:nvPr/>
          </p:nvCxnSpPr>
          <p:spPr>
            <a:xfrm>
              <a:off x="4398354" y="3890154"/>
              <a:ext cx="0" cy="270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/>
            <p:cNvCxnSpPr/>
            <p:nvPr/>
          </p:nvCxnSpPr>
          <p:spPr>
            <a:xfrm>
              <a:off x="4830995" y="3418013"/>
              <a:ext cx="0" cy="500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feld 31"/>
            <p:cNvSpPr txBox="1"/>
            <p:nvPr/>
          </p:nvSpPr>
          <p:spPr>
            <a:xfrm>
              <a:off x="4450516" y="4789200"/>
              <a:ext cx="149112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CH" sz="1600" b="1" dirty="0" smtClean="0"/>
                <a:t>MIR29B2CHG</a:t>
              </a:r>
            </a:p>
            <a:p>
              <a:pPr algn="r"/>
              <a:r>
                <a:rPr lang="de-CH" sz="1600" dirty="0" smtClean="0"/>
                <a:t>AUC = 0.844</a:t>
              </a:r>
            </a:p>
            <a:p>
              <a:pPr algn="r"/>
              <a:r>
                <a:rPr lang="de-CH" sz="1600" dirty="0" smtClean="0"/>
                <a:t>     P = 0.011</a:t>
              </a:r>
              <a:endParaRPr lang="de-CH" sz="1600" dirty="0"/>
            </a:p>
          </p:txBody>
        </p:sp>
      </p:grpSp>
      <p:sp>
        <p:nvSpPr>
          <p:cNvPr id="36" name="Rechteck 35"/>
          <p:cNvSpPr/>
          <p:nvPr/>
        </p:nvSpPr>
        <p:spPr>
          <a:xfrm>
            <a:off x="323851" y="6476375"/>
            <a:ext cx="6048374" cy="992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GB" sz="1000" b="1" dirty="0" smtClean="0">
                <a:latin typeface="Palatino Linotype" panose="02040502050505030304" pitchFamily="18" charset="0"/>
                <a:ea typeface="Times New Roman" panose="02020603050405020304" pitchFamily="18" charset="0"/>
              </a:rPr>
              <a:t>Supplementary Figure 1: </a:t>
            </a:r>
            <a:r>
              <a:rPr lang="en-GB" sz="1000" dirty="0" smtClean="0">
                <a:latin typeface="Palatino Linotype" panose="02040502050505030304" pitchFamily="18" charset="0"/>
                <a:ea typeface="Times New Roman" panose="02020603050405020304" pitchFamily="18" charset="0"/>
              </a:rPr>
              <a:t>ROC </a:t>
            </a:r>
            <a:r>
              <a:rPr lang="en-GB" sz="1000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curve analysis for comparison of the performance of </a:t>
            </a:r>
            <a:r>
              <a:rPr lang="en-GB" sz="1000" dirty="0" smtClean="0">
                <a:latin typeface="Palatino Linotype" panose="02040502050505030304" pitchFamily="18" charset="0"/>
                <a:ea typeface="Times New Roman" panose="02020603050405020304" pitchFamily="18" charset="0"/>
              </a:rPr>
              <a:t>NEAT1, MIR100HG, HIF1A-AS3, and MIR29B2CHG </a:t>
            </a:r>
            <a:r>
              <a:rPr lang="en-GB" sz="1000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that were significantly </a:t>
            </a:r>
            <a:r>
              <a:rPr lang="en-GB" sz="1000" dirty="0" smtClean="0">
                <a:latin typeface="Palatino Linotype" panose="02040502050505030304" pitchFamily="18" charset="0"/>
                <a:ea typeface="Times New Roman" panose="02020603050405020304" pitchFamily="18" charset="0"/>
              </a:rPr>
              <a:t>differentially expressed between the study groups. The </a:t>
            </a:r>
            <a:r>
              <a:rPr lang="en-GB" sz="1000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curve above the diagonal shows the true-positive against the false-negative rate </a:t>
            </a:r>
            <a:r>
              <a:rPr lang="en-GB" sz="1000" dirty="0" smtClean="0">
                <a:latin typeface="Palatino Linotype" panose="02040502050505030304" pitchFamily="18" charset="0"/>
                <a:ea typeface="Times New Roman" panose="02020603050405020304" pitchFamily="18" charset="0"/>
              </a:rPr>
              <a:t>as </a:t>
            </a:r>
            <a:r>
              <a:rPr lang="en-GB" sz="1000" dirty="0">
                <a:latin typeface="Palatino Linotype" panose="02040502050505030304" pitchFamily="18" charset="0"/>
                <a:ea typeface="Times New Roman" panose="02020603050405020304" pitchFamily="18" charset="0"/>
              </a:rPr>
              <a:t>a trade-off between sensitivity and specificity. </a:t>
            </a:r>
            <a:endParaRPr lang="de-CH" sz="1000" dirty="0">
              <a:latin typeface="Palatino Linotype" panose="0204050205050503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981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0D07E224-1AEA-4D14-9DDE-C1255DBC2088}" vid="{9F4E5442-D9BF-4C96-9FCE-39473591A0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82</Words>
  <Application>Microsoft Office PowerPoint</Application>
  <PresentationFormat>A4-Papier (210 x 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Palatino Linotype</vt:lpstr>
      <vt:lpstr>Times New Roman</vt:lpstr>
      <vt:lpstr>Office</vt:lpstr>
      <vt:lpstr>PowerPoint-Präsentation</vt:lpstr>
    </vt:vector>
  </TitlesOfParts>
  <Company>UniversitätsSpital Zürich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Pelisek Jaroslav</dc:creator>
  <cp:lastModifiedBy>Pelisek Jaroslav</cp:lastModifiedBy>
  <cp:revision>35</cp:revision>
  <dcterms:created xsi:type="dcterms:W3CDTF">2024-03-19T15:43:27Z</dcterms:created>
  <dcterms:modified xsi:type="dcterms:W3CDTF">2024-03-26T13:31:39Z</dcterms:modified>
</cp:coreProperties>
</file>