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3" r:id="rId3"/>
    <p:sldId id="284" r:id="rId4"/>
    <p:sldId id="256" r:id="rId5"/>
    <p:sldId id="28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15158-BFEF-64E0-CDC3-ECBE83A28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CD3502-707D-6DE4-6305-F179B6004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A7470-0251-9AAF-BF05-D6D3DD3E9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EE11B-083D-737B-3780-E0ABA86C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6CE45-0351-1892-DE80-2DF8EDEB0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7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99E58-9381-CF2D-E94D-45E27E61A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829EE6-9469-724B-6EAF-B2100C86D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01611-2F26-B932-4093-C0203B07E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9B69F-6839-E9F3-A173-20E7A40EF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ECD34-B80D-220C-4242-363CA6DC8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95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479031-4074-95A4-E793-B84372AD2E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778C29-8F40-6C01-6D97-35C79787C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9435B-C107-B8DF-6056-8D1E5FEF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BD347-77B8-CA14-9B3C-0FBB66097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7A77E-5E9A-1C29-AC7D-D4AB31222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85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2EAD5-F54A-3D49-4DD5-69E941281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0FD69-E6BD-7028-9B8F-559F8AF01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601D4D-2436-9659-E1EB-07A98D118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A4D45-5EB4-9F31-0C8C-282FF89B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03A9E-7908-C9D1-9F7F-0360F504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0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7E75-9ECE-FF41-5B3F-BF94067E9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0B91F-8A06-1200-AA9E-ED4903040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2FFBC-1612-E737-7699-8EFD6C1F8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9A0DE-4465-E288-3C6F-6B5F9CCDE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5E6F9-B743-0E76-F604-3FBD8DF19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5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CCEA6-BEA8-7FAA-2608-18BC7050C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A06BA-0A71-3708-D19F-56CE0D83C3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1F479-9E6F-F742-258E-28CF9F38A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1C29CC-305D-0AFD-2DDA-6446687A1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16D650-6205-760A-ECE3-5ACBCC31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09F6B-C8AF-224F-BBDE-D9CD5A7EA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8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EFFC6-2503-93E6-B194-C5B0DEC5F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7F04A-ED99-2550-B384-4D6637324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6D39BC-66FA-FB52-A454-F219D13B2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A3C68B-3CBF-C1E7-3EEF-800FC1B580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28BD1-D6A9-DAE1-9477-250D9025D2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C331D4-8765-B82A-8392-4B6FF217C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7BB492-814F-E22D-94B2-FCCB37729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27864-81C1-680F-9374-CA36F4482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8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8D1C6-6B64-FC7A-CC31-49C711594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930C7D-9D49-365D-9D8C-B996DCD5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AEB949-1429-8B46-A901-4DBFA3CB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C3DBF6-0E75-8650-58EA-B05B49CD8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B7F1FA-EB03-82C3-D8FE-A2DB084A1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3A119A-2AE7-7969-3CEA-01743AFD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F6A19-0686-0235-0A94-F0836FA9B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18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BE0B0-FF3B-A195-87E7-18DFF46DF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04051-D0C3-0120-B5EC-CF8FBEECF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6558F1-5842-2963-31DB-323D6634A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7D9DCA-1D1A-7CE3-43E4-DD133F33A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E51A5A-4B8C-B931-1C33-EFA50BBA8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62B45-33AF-BB8E-770B-4B08C98E4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504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7F6A2-56DC-6A13-7767-2796DDBD0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C5D01-C9A9-8AC4-D8D4-FA6AB7794D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5B9BE7-48A6-A3A7-E17E-8167CFA1D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2E9CF-5C75-EDE0-36E7-4B4355A61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1B2B7-CCE2-70B7-A7A6-6560C0497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F049B-C076-6B01-9ABE-50E952C94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818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C91753-30D5-4B29-9ED2-829A0C35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6A9E8-78E9-EE02-7A8B-BBC2DE15D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A8664-AE72-649A-5070-1CE7576A4E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4BA8F-6283-4F03-A8F8-E066DDB66EF3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959CC-D6DC-6941-E01B-72F4A66FE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77210-AF0B-688A-0CE4-DA46027F0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D68C9-0B10-4996-BB5C-04CCB7D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2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8F33C9-49D8-0460-36AE-66E426B81800}"/>
              </a:ext>
            </a:extLst>
          </p:cNvPr>
          <p:cNvSpPr txBox="1"/>
          <p:nvPr/>
        </p:nvSpPr>
        <p:spPr>
          <a:xfrm>
            <a:off x="519761" y="884583"/>
            <a:ext cx="111524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following slides show the cropped and original uncropped versions of agarose DNA gel images in figures 6 and 7. </a:t>
            </a:r>
          </a:p>
          <a:p>
            <a:r>
              <a:rPr lang="en-US" dirty="0"/>
              <a:t>These gels are not western blots nor </a:t>
            </a:r>
            <a:r>
              <a:rPr lang="en-US" dirty="0" err="1"/>
              <a:t>Southerns</a:t>
            </a:r>
            <a:r>
              <a:rPr lang="en-US" dirty="0"/>
              <a:t> or Northerns. They are just images of ethidium bromide stained </a:t>
            </a:r>
          </a:p>
          <a:p>
            <a:r>
              <a:rPr lang="en-US" dirty="0"/>
              <a:t>agarose DNA gels. </a:t>
            </a:r>
          </a:p>
        </p:txBody>
      </p:sp>
    </p:spTree>
    <p:extLst>
      <p:ext uri="{BB962C8B-B14F-4D97-AF65-F5344CB8AC3E}">
        <p14:creationId xmlns:p14="http://schemas.microsoft.com/office/powerpoint/2010/main" val="40318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0" t="28672" r="16875" b="28319"/>
          <a:stretch/>
        </p:blipFill>
        <p:spPr>
          <a:xfrm>
            <a:off x="530276" y="2456596"/>
            <a:ext cx="3964150" cy="29692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3" t="28110" r="26999" b="28882"/>
          <a:stretch/>
        </p:blipFill>
        <p:spPr>
          <a:xfrm>
            <a:off x="4536623" y="2450836"/>
            <a:ext cx="3337989" cy="29692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6" t="32045" r="19886" b="25228"/>
          <a:stretch/>
        </p:blipFill>
        <p:spPr>
          <a:xfrm>
            <a:off x="7916807" y="2456595"/>
            <a:ext cx="3648501" cy="29498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886" y="261336"/>
            <a:ext cx="11264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6: Semi-quantitative RT-PCR gene expression of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TT12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AHA10/TT13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ttg2-1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35S:AtPLC1 ttg2-1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Amplification of (a)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TT12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(b)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AHA10/TT13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(c)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amplicons from two biological replicates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ttg2-1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</a:t>
            </a: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35S:AtPLC1 ttg2-1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first-strand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cDNAs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664" y="2464959"/>
            <a:ext cx="362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31965" y="2467229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31374" y="2467230"/>
            <a:ext cx="335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84993" y="2081504"/>
            <a:ext cx="1426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TT12</a:t>
            </a:r>
            <a:r>
              <a:rPr lang="en-US" sz="2000" dirty="0"/>
              <a:t> RTPCR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54660" y="2083776"/>
            <a:ext cx="2243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AHA10/TT13</a:t>
            </a:r>
            <a:r>
              <a:rPr lang="en-US" sz="2000" dirty="0"/>
              <a:t> RTPCR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15899" y="2086048"/>
            <a:ext cx="1446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ACT2</a:t>
            </a:r>
            <a:r>
              <a:rPr lang="en-US" sz="2000" dirty="0"/>
              <a:t> RTPCR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84740" y="5343322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</a:t>
            </a:r>
            <a:r>
              <a:rPr lang="en-US" i="1" dirty="0" err="1"/>
              <a:t>er</a:t>
            </a:r>
            <a:endParaRPr lang="en-US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378586" y="5331946"/>
            <a:ext cx="75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ttg2-1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70200" y="5334896"/>
            <a:ext cx="1245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35S:AtPLC1</a:t>
            </a:r>
          </a:p>
          <a:p>
            <a:r>
              <a:rPr lang="en-US" i="1" dirty="0"/>
              <a:t>ttg2-1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18440" y="5331948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</a:t>
            </a:r>
            <a:r>
              <a:rPr lang="en-US" i="1" dirty="0" err="1"/>
              <a:t>er</a:t>
            </a:r>
            <a:endParaRPr lang="en-US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6012286" y="5320572"/>
            <a:ext cx="75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ttg2-1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03900" y="5323522"/>
            <a:ext cx="1245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35S:AtPLC1</a:t>
            </a:r>
          </a:p>
          <a:p>
            <a:r>
              <a:rPr lang="en-US" i="1" dirty="0"/>
              <a:t>ttg2-1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02010" y="5334220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</a:t>
            </a:r>
            <a:r>
              <a:rPr lang="en-US" i="1" dirty="0" err="1"/>
              <a:t>er</a:t>
            </a:r>
            <a:endParaRPr lang="en-US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9495856" y="5322844"/>
            <a:ext cx="75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ttg2-1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87470" y="5325794"/>
            <a:ext cx="1245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35S:AtPLC1</a:t>
            </a:r>
          </a:p>
          <a:p>
            <a:r>
              <a:rPr lang="en-US" i="1" dirty="0"/>
              <a:t>ttg2-1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3874DD-FD22-9EC6-C6BF-59A7334C73CD}"/>
              </a:ext>
            </a:extLst>
          </p:cNvPr>
          <p:cNvSpPr txBox="1"/>
          <p:nvPr/>
        </p:nvSpPr>
        <p:spPr>
          <a:xfrm>
            <a:off x="504148" y="4015439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95000"/>
                  </a:schemeClr>
                </a:solidFill>
              </a:rPr>
              <a:t>0.75kb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DF8D9D-FCB5-EECF-9B86-18C43638DF88}"/>
              </a:ext>
            </a:extLst>
          </p:cNvPr>
          <p:cNvSpPr txBox="1"/>
          <p:nvPr/>
        </p:nvSpPr>
        <p:spPr>
          <a:xfrm>
            <a:off x="569463" y="4254927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95000"/>
                  </a:schemeClr>
                </a:solidFill>
              </a:rPr>
              <a:t>0.5kb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519F50-B971-5FDB-2B3D-7777E0042FA0}"/>
              </a:ext>
            </a:extLst>
          </p:cNvPr>
          <p:cNvSpPr txBox="1"/>
          <p:nvPr/>
        </p:nvSpPr>
        <p:spPr>
          <a:xfrm>
            <a:off x="499792" y="4585853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95000"/>
                  </a:schemeClr>
                </a:solidFill>
              </a:rPr>
              <a:t>0.25kb</a:t>
            </a:r>
          </a:p>
        </p:txBody>
      </p:sp>
    </p:spTree>
    <p:extLst>
      <p:ext uri="{BB962C8B-B14F-4D97-AF65-F5344CB8AC3E}">
        <p14:creationId xmlns:p14="http://schemas.microsoft.com/office/powerpoint/2010/main" val="3827794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5" t="431" r="-755" b="5703"/>
          <a:stretch/>
        </p:blipFill>
        <p:spPr>
          <a:xfrm>
            <a:off x="248478" y="1323812"/>
            <a:ext cx="3939043" cy="48235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" t="243" r="-793" b="5030"/>
          <a:stretch/>
        </p:blipFill>
        <p:spPr>
          <a:xfrm>
            <a:off x="4273827" y="1302064"/>
            <a:ext cx="3847242" cy="48403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6" t="345" r="-117" b="321"/>
          <a:stretch/>
        </p:blipFill>
        <p:spPr>
          <a:xfrm>
            <a:off x="8202930" y="1302064"/>
            <a:ext cx="3675834" cy="48403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886" y="261336"/>
            <a:ext cx="11264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6: Semi-quantitative RT-PCR gene expression of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TT12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AHA10/TT13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ttg2-1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35S:AtPLC1 ttg2-1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Amplification of (a)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TT12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(b)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AHA10/TT13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(c)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amplicons from two biological replicates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ttg2-1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</a:t>
            </a: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35S:AtPLC1 ttg2-1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first-strand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cDNAs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8CBAA2-B8E2-A64E-023C-FFD16075CC18}"/>
              </a:ext>
            </a:extLst>
          </p:cNvPr>
          <p:cNvSpPr txBox="1"/>
          <p:nvPr/>
        </p:nvSpPr>
        <p:spPr>
          <a:xfrm>
            <a:off x="2504664" y="6248791"/>
            <a:ext cx="6813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Uncropped agarose DNA gel images- figure 6</a:t>
            </a:r>
          </a:p>
        </p:txBody>
      </p:sp>
    </p:spTree>
    <p:extLst>
      <p:ext uri="{BB962C8B-B14F-4D97-AF65-F5344CB8AC3E}">
        <p14:creationId xmlns:p14="http://schemas.microsoft.com/office/powerpoint/2010/main" val="3311369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4C5ADB-934E-8BA3-469E-78DC11D93437}"/>
              </a:ext>
            </a:extLst>
          </p:cNvPr>
          <p:cNvSpPr txBox="1"/>
          <p:nvPr/>
        </p:nvSpPr>
        <p:spPr>
          <a:xfrm>
            <a:off x="263425" y="5272446"/>
            <a:ext cx="11719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7. Characterization of the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TDNA mutant,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228600">
              <a:buAutoNum type="alphaLcParenBoth"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Schematic model of the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gene. Shown are the general locations of T-DNA insertion site in exon 1 and the primers downstream of then insertion for detecting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in RT-PCR. Gray boxes depict exons, lines depict introns, the triangle depicts the insertion and arrows depict the RT-PCR primers. (b) Semi-quantitative RT-PCR gene expression of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Col and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mutant: 1. Amplification of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(larger band) and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ACT2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(smaller band) from four biological replicates of Col first-strand seedling cDNA, 2. Amplification of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(larger band) and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ACT2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(smaller band) from four biological replicates of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 first-strand seedling cDNA.  (c) Genotyping results for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ttg3-3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double mutant. Lane 1: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genotyping in Col-0; lane 2 and 3: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genotyping in two double mutant candidates; lane 4: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genotyping in Col-0; lane 5 and 6: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genotyping in two double mutant candidates. For both genes tested, larger band signifies wild-type alleles and smaller bands signify TDNA insertion alleles. (d) Trichome phenotypes on emerging third and fourth true leaves. From left to right: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ttg2-3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mutant; F1 individual from a cross between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ttg2-3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mutants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ttg2-3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double mutant. Scale bars: d = 500 µm.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5C6BFA-6B24-3581-3F5D-6ABDC90F79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4" r="8430" b="29682"/>
          <a:stretch/>
        </p:blipFill>
        <p:spPr>
          <a:xfrm>
            <a:off x="1308015" y="1103642"/>
            <a:ext cx="2815544" cy="18514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74E1FF-E93B-6B04-5766-20BD8B9F10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9" b="18694"/>
          <a:stretch/>
        </p:blipFill>
        <p:spPr>
          <a:xfrm>
            <a:off x="4140628" y="1103642"/>
            <a:ext cx="3167309" cy="18514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0554BE-EB7F-C13F-3BF5-6B954C44778E}"/>
              </a:ext>
            </a:extLst>
          </p:cNvPr>
          <p:cNvSpPr txBox="1"/>
          <p:nvPr/>
        </p:nvSpPr>
        <p:spPr>
          <a:xfrm>
            <a:off x="3799334" y="111574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43AE20-DEAF-C36B-BAA2-AF2D14E42045}"/>
              </a:ext>
            </a:extLst>
          </p:cNvPr>
          <p:cNvSpPr txBox="1"/>
          <p:nvPr/>
        </p:nvSpPr>
        <p:spPr>
          <a:xfrm>
            <a:off x="6983011" y="112570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3" name="Picture 12" descr="Close-up of a plant sprouting&#10;&#10;Description automatically generated">
            <a:extLst>
              <a:ext uri="{FF2B5EF4-FFF2-40B4-BE49-F238E27FC236}">
                <a16:creationId xmlns:a16="http://schemas.microsoft.com/office/drawing/2014/main" id="{68C93A39-BE45-EA36-B2B6-215A695E8F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6" t="42865" r="27134" b="4496"/>
          <a:stretch/>
        </p:blipFill>
        <p:spPr>
          <a:xfrm>
            <a:off x="1071473" y="3170661"/>
            <a:ext cx="2717221" cy="20460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FDABF32-BE19-E6FE-FC58-FAA69075F71F}"/>
              </a:ext>
            </a:extLst>
          </p:cNvPr>
          <p:cNvSpPr txBox="1"/>
          <p:nvPr/>
        </p:nvSpPr>
        <p:spPr>
          <a:xfrm>
            <a:off x="977968" y="370596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pic>
        <p:nvPicPr>
          <p:cNvPr id="18" name="Picture 17" descr="A close up of a plant&#10;&#10;Description automatically generated">
            <a:extLst>
              <a:ext uri="{FF2B5EF4-FFF2-40B4-BE49-F238E27FC236}">
                <a16:creationId xmlns:a16="http://schemas.microsoft.com/office/drawing/2014/main" id="{0B7F99A3-FBCD-9A3B-7F10-1342EFAD3B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3" t="32025" r="40966" b="17987"/>
          <a:stretch/>
        </p:blipFill>
        <p:spPr>
          <a:xfrm rot="10800000">
            <a:off x="3816106" y="3170661"/>
            <a:ext cx="2346138" cy="2046026"/>
          </a:xfrm>
          <a:prstGeom prst="rect">
            <a:avLst/>
          </a:prstGeom>
        </p:spPr>
      </p:pic>
      <p:pic>
        <p:nvPicPr>
          <p:cNvPr id="20" name="Picture 19" descr="A close up of a plant&#10;&#10;Description automatically generated">
            <a:extLst>
              <a:ext uri="{FF2B5EF4-FFF2-40B4-BE49-F238E27FC236}">
                <a16:creationId xmlns:a16="http://schemas.microsoft.com/office/drawing/2014/main" id="{3B258F14-E559-6459-EF2F-25B97578B4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5" t="22243" r="36199" b="21744"/>
          <a:stretch/>
        </p:blipFill>
        <p:spPr>
          <a:xfrm rot="5400000">
            <a:off x="6355611" y="3020606"/>
            <a:ext cx="2046027" cy="234613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29D59CB-C7D7-EA98-1C23-EA1CC3ED0AAC}"/>
              </a:ext>
            </a:extLst>
          </p:cNvPr>
          <p:cNvSpPr txBox="1"/>
          <p:nvPr/>
        </p:nvSpPr>
        <p:spPr>
          <a:xfrm>
            <a:off x="761489" y="307910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E6B792-6167-CC90-794B-54C5B701CE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2" t="26002" r="3657" b="27885"/>
          <a:stretch/>
        </p:blipFill>
        <p:spPr bwMode="auto">
          <a:xfrm flipH="1">
            <a:off x="7941676" y="1123520"/>
            <a:ext cx="2774327" cy="185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F83F99-7B40-3437-7C31-AFAC76B4085D}"/>
              </a:ext>
            </a:extLst>
          </p:cNvPr>
          <p:cNvSpPr txBox="1"/>
          <p:nvPr/>
        </p:nvSpPr>
        <p:spPr>
          <a:xfrm>
            <a:off x="7652977" y="1020287"/>
            <a:ext cx="312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043673-5A94-9DBD-AA9B-563FBE16E7C5}"/>
              </a:ext>
            </a:extLst>
          </p:cNvPr>
          <p:cNvSpPr txBox="1"/>
          <p:nvPr/>
        </p:nvSpPr>
        <p:spPr>
          <a:xfrm>
            <a:off x="8506647" y="109722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E741A2-046C-78E0-C229-1F36AE5BEF70}"/>
              </a:ext>
            </a:extLst>
          </p:cNvPr>
          <p:cNvSpPr txBox="1"/>
          <p:nvPr/>
        </p:nvSpPr>
        <p:spPr>
          <a:xfrm>
            <a:off x="8847055" y="109580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5757FD-412E-748D-1248-D01C2D0663FC}"/>
              </a:ext>
            </a:extLst>
          </p:cNvPr>
          <p:cNvSpPr txBox="1"/>
          <p:nvPr/>
        </p:nvSpPr>
        <p:spPr>
          <a:xfrm>
            <a:off x="9170375" y="10943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D04D06-48B4-EE32-4A2B-3408C1731E09}"/>
              </a:ext>
            </a:extLst>
          </p:cNvPr>
          <p:cNvSpPr txBox="1"/>
          <p:nvPr/>
        </p:nvSpPr>
        <p:spPr>
          <a:xfrm>
            <a:off x="9468057" y="11014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DC8C9A-7125-43DC-B2FF-A2607F415B88}"/>
              </a:ext>
            </a:extLst>
          </p:cNvPr>
          <p:cNvSpPr txBox="1"/>
          <p:nvPr/>
        </p:nvSpPr>
        <p:spPr>
          <a:xfrm>
            <a:off x="9791374" y="110006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C13302-1FC1-22E7-C448-55BC9F319305}"/>
              </a:ext>
            </a:extLst>
          </p:cNvPr>
          <p:cNvSpPr txBox="1"/>
          <p:nvPr/>
        </p:nvSpPr>
        <p:spPr>
          <a:xfrm>
            <a:off x="10123240" y="110719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10" name="Picture 9" descr="A close up of a plant&#10;&#10;Description automatically generated">
            <a:extLst>
              <a:ext uri="{FF2B5EF4-FFF2-40B4-BE49-F238E27FC236}">
                <a16:creationId xmlns:a16="http://schemas.microsoft.com/office/drawing/2014/main" id="{560FA954-4D0F-AEA6-2F3E-0FCE209EB52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6" t="35745" r="29779" b="8482"/>
          <a:stretch/>
        </p:blipFill>
        <p:spPr>
          <a:xfrm>
            <a:off x="8595005" y="3167664"/>
            <a:ext cx="2346139" cy="2046025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65B55DA-D314-151F-BD66-60657DE645CD}"/>
              </a:ext>
            </a:extLst>
          </p:cNvPr>
          <p:cNvCxnSpPr>
            <a:cxnSpLocks/>
          </p:cNvCxnSpPr>
          <p:nvPr/>
        </p:nvCxnSpPr>
        <p:spPr>
          <a:xfrm>
            <a:off x="2889620" y="5069266"/>
            <a:ext cx="73152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501B18-C1FB-AEC7-BD2F-9BB18B065590}"/>
              </a:ext>
            </a:extLst>
          </p:cNvPr>
          <p:cNvCxnSpPr>
            <a:cxnSpLocks/>
          </p:cNvCxnSpPr>
          <p:nvPr/>
        </p:nvCxnSpPr>
        <p:spPr>
          <a:xfrm>
            <a:off x="5401172" y="5075362"/>
            <a:ext cx="6400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9CC6B97-0A6C-16A4-F950-866F7EC55275}"/>
              </a:ext>
            </a:extLst>
          </p:cNvPr>
          <p:cNvCxnSpPr>
            <a:cxnSpLocks/>
          </p:cNvCxnSpPr>
          <p:nvPr/>
        </p:nvCxnSpPr>
        <p:spPr>
          <a:xfrm>
            <a:off x="7711556" y="5090602"/>
            <a:ext cx="6400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FA59A9E-0746-B085-6CA7-D660D9061342}"/>
              </a:ext>
            </a:extLst>
          </p:cNvPr>
          <p:cNvCxnSpPr>
            <a:cxnSpLocks/>
          </p:cNvCxnSpPr>
          <p:nvPr/>
        </p:nvCxnSpPr>
        <p:spPr>
          <a:xfrm>
            <a:off x="10140812" y="5087554"/>
            <a:ext cx="6400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0D0EEF0-9584-7F06-9928-2DB93EAD9051}"/>
              </a:ext>
            </a:extLst>
          </p:cNvPr>
          <p:cNvSpPr txBox="1"/>
          <p:nvPr/>
        </p:nvSpPr>
        <p:spPr>
          <a:xfrm>
            <a:off x="1003965" y="101593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A321575-3E39-575E-78CD-F91ABB14B6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6871" y="222971"/>
            <a:ext cx="5916168" cy="71290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DD323AF-B479-B83E-9C52-0BF811BB3B61}"/>
              </a:ext>
            </a:extLst>
          </p:cNvPr>
          <p:cNvSpPr txBox="1"/>
          <p:nvPr/>
        </p:nvSpPr>
        <p:spPr>
          <a:xfrm>
            <a:off x="1084227" y="4889865"/>
            <a:ext cx="632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ttg2-3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9FCA753-5943-8F41-FC30-AFFE82F7A7D8}"/>
              </a:ext>
            </a:extLst>
          </p:cNvPr>
          <p:cNvSpPr txBox="1"/>
          <p:nvPr/>
        </p:nvSpPr>
        <p:spPr>
          <a:xfrm>
            <a:off x="6222295" y="4889866"/>
            <a:ext cx="1601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ttg2-3 </a:t>
            </a:r>
            <a:r>
              <a:rPr lang="en-US" sz="1400" dirty="0">
                <a:solidFill>
                  <a:schemeClr val="bg1"/>
                </a:solidFill>
              </a:rPr>
              <a:t>x </a:t>
            </a:r>
            <a:r>
              <a:rPr lang="en-US" sz="1400" i="1" dirty="0">
                <a:solidFill>
                  <a:schemeClr val="bg1"/>
                </a:solidFill>
              </a:rPr>
              <a:t>plc1-1D, </a:t>
            </a:r>
            <a:r>
              <a:rPr lang="en-US" sz="1400" dirty="0">
                <a:solidFill>
                  <a:schemeClr val="bg1"/>
                </a:solidFill>
              </a:rPr>
              <a:t>F1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5969E2-2766-71AC-6419-29BA0604A261}"/>
              </a:ext>
            </a:extLst>
          </p:cNvPr>
          <p:cNvSpPr txBox="1"/>
          <p:nvPr/>
        </p:nvSpPr>
        <p:spPr>
          <a:xfrm>
            <a:off x="3836138" y="4898576"/>
            <a:ext cx="7425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plc1-1D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83CFA4-40B6-CDDD-89FF-A7B395D2B7F3}"/>
              </a:ext>
            </a:extLst>
          </p:cNvPr>
          <p:cNvSpPr txBox="1"/>
          <p:nvPr/>
        </p:nvSpPr>
        <p:spPr>
          <a:xfrm>
            <a:off x="8595389" y="4902930"/>
            <a:ext cx="1270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ttg2-3,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i="1" dirty="0">
                <a:solidFill>
                  <a:schemeClr val="bg1"/>
                </a:solidFill>
              </a:rPr>
              <a:t>plc1-1D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157473-AB54-2001-907E-5D709D0E51C5}"/>
              </a:ext>
            </a:extLst>
          </p:cNvPr>
          <p:cNvSpPr txBox="1"/>
          <p:nvPr/>
        </p:nvSpPr>
        <p:spPr>
          <a:xfrm>
            <a:off x="1660179" y="1969693"/>
            <a:ext cx="5565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95000"/>
                  </a:schemeClr>
                </a:solidFill>
              </a:rPr>
              <a:t>AtPLC1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83CC32-0D00-A1CA-BC62-F1AC855A9E0D}"/>
              </a:ext>
            </a:extLst>
          </p:cNvPr>
          <p:cNvSpPr txBox="1"/>
          <p:nvPr/>
        </p:nvSpPr>
        <p:spPr>
          <a:xfrm>
            <a:off x="1990714" y="2172369"/>
            <a:ext cx="4555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95000"/>
                  </a:schemeClr>
                </a:solidFill>
              </a:rPr>
              <a:t>ACT2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5B9EE3E-2C8F-8305-8031-00237DB3359F}"/>
              </a:ext>
            </a:extLst>
          </p:cNvPr>
          <p:cNvSpPr txBox="1"/>
          <p:nvPr/>
        </p:nvSpPr>
        <p:spPr>
          <a:xfrm>
            <a:off x="4538363" y="1913087"/>
            <a:ext cx="5565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95000"/>
                  </a:schemeClr>
                </a:solidFill>
              </a:rPr>
              <a:t>AtPLC1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9EEBE0-F21C-2D81-E2F9-3E87DB0B42DF}"/>
              </a:ext>
            </a:extLst>
          </p:cNvPr>
          <p:cNvSpPr txBox="1"/>
          <p:nvPr/>
        </p:nvSpPr>
        <p:spPr>
          <a:xfrm>
            <a:off x="4886316" y="2202848"/>
            <a:ext cx="4555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95000"/>
                  </a:schemeClr>
                </a:solidFill>
              </a:rPr>
              <a:t>ACT2</a:t>
            </a:r>
          </a:p>
        </p:txBody>
      </p:sp>
    </p:spTree>
    <p:extLst>
      <p:ext uri="{BB962C8B-B14F-4D97-AF65-F5344CB8AC3E}">
        <p14:creationId xmlns:p14="http://schemas.microsoft.com/office/powerpoint/2010/main" val="410149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4C5ADB-934E-8BA3-469E-78DC11D93437}"/>
              </a:ext>
            </a:extLst>
          </p:cNvPr>
          <p:cNvSpPr txBox="1"/>
          <p:nvPr/>
        </p:nvSpPr>
        <p:spPr>
          <a:xfrm>
            <a:off x="263425" y="5323246"/>
            <a:ext cx="11719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7. Characterization of the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TDNA mutant,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228600">
              <a:buAutoNum type="alphaLcParenBoth"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Schematic model of the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gene. Shown are the general locations of T-DNA insertion site in exon 1 and the primers downstream of then insertion for detecting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in RT-PCR. Gray boxes depict exons, lines depict introns, the triangle depicts the insertion and arrows depict the RT-PCR primers. (b) Semi-quantitative RT-PCR gene expression of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Col and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mutant: 1. Amplification of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(larger band) and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ACT2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(smaller band) from four biological replicates of Col first-strand seedling cDNA, 2. Amplification of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(larger band) and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ACT2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(smaller band) from four biological replicates of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 first-strand seedling cDNA.  (c) Genotyping results for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ttg3-3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double mutant. Lane 1: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genotyping in Col-0; lane 2 and 3: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genotyping in two double mutant candidates; lane 4: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genotyping in Col-0; lane 5 and 6: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AtPLC1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genotyping in two double mutant candidates. For both genes tested, larger band signifies wild-type alleles and smaller bands signify TDNA insertion alleles. (d) Trichome phenotypes on emerging third and fourth true leaves. From left to right: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ttg2-3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mutant; F1 individual from a cross between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ttg2-3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mutants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ttg2-3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plc1-1D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double mutant. Scale bars: d = 500 µm.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5C6BFA-6B24-3581-3F5D-6ABDC90F79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767" r="-660" b="-547"/>
          <a:stretch/>
        </p:blipFill>
        <p:spPr>
          <a:xfrm>
            <a:off x="399427" y="847715"/>
            <a:ext cx="3258056" cy="44152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E6B792-6167-CC90-794B-54C5B701CE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2" t="1481" r="-1471" b="-503"/>
          <a:stretch/>
        </p:blipFill>
        <p:spPr bwMode="auto">
          <a:xfrm flipH="1">
            <a:off x="7369009" y="889164"/>
            <a:ext cx="4396959" cy="4373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9638FD9-D8AC-60D6-C21D-C870DEB5F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986" y="889165"/>
            <a:ext cx="3383374" cy="4373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0CAC63E-B5F6-4B8B-8D47-961C2382452B}"/>
              </a:ext>
            </a:extLst>
          </p:cNvPr>
          <p:cNvSpPr txBox="1"/>
          <p:nvPr/>
        </p:nvSpPr>
        <p:spPr>
          <a:xfrm>
            <a:off x="2504664" y="254391"/>
            <a:ext cx="6813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Uncropped agarose DNA gel images- figure 7</a:t>
            </a:r>
          </a:p>
        </p:txBody>
      </p:sp>
    </p:spTree>
    <p:extLst>
      <p:ext uri="{BB962C8B-B14F-4D97-AF65-F5344CB8AC3E}">
        <p14:creationId xmlns:p14="http://schemas.microsoft.com/office/powerpoint/2010/main" val="1624896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746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Texas at Austin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Gonzalez, Tony</dc:creator>
  <cp:lastModifiedBy>Gonzalez, Tony</cp:lastModifiedBy>
  <cp:revision>3</cp:revision>
  <dcterms:created xsi:type="dcterms:W3CDTF">2024-03-22T21:42:12Z</dcterms:created>
  <dcterms:modified xsi:type="dcterms:W3CDTF">2024-03-22T22:21:22Z</dcterms:modified>
</cp:coreProperties>
</file>