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0" r:id="rId8"/>
    <p:sldId id="261" r:id="rId9"/>
    <p:sldId id="267" r:id="rId10"/>
    <p:sldId id="266" r:id="rId11"/>
    <p:sldId id="264" r:id="rId12"/>
    <p:sldId id="265" r:id="rId1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078"/>
    <p:restoredTop sz="94775"/>
  </p:normalViewPr>
  <p:slideViewPr>
    <p:cSldViewPr snapToGrid="0">
      <p:cViewPr varScale="1">
        <p:scale>
          <a:sx n="85" d="100"/>
          <a:sy n="85" d="100"/>
        </p:scale>
        <p:origin x="13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E04E5D-2AC3-9692-0314-2B4A6B3423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30135BD-AA42-97E4-F644-88E2314731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9100E3B-67B9-9054-F3EE-05B0DCDB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52832-6537-954B-9D75-E192BF73F986}" type="datetimeFigureOut">
              <a:rPr lang="pt-BR" smtClean="0"/>
              <a:t>26/04/2024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BACCD67-49C7-116F-3752-5373C5D5F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8FF8831-934F-478E-BF02-0B4BD6FDE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B4D10-7E55-4D4C-A169-C9A486581E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6665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67F5A5-39B5-FA0B-92B6-8C005CE90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B310EEF-112F-3265-0FAD-2BFA11E13B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B227B0D-54D7-A773-DACD-7BEBFF050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52832-6537-954B-9D75-E192BF73F986}" type="datetimeFigureOut">
              <a:rPr lang="pt-BR" smtClean="0"/>
              <a:t>26/04/2024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D93BB2A-DFC1-7A41-0461-73D6A40F1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7F3C405-463D-F549-3BD9-2CB2CB48E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B4D10-7E55-4D4C-A169-C9A486581E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9595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B55E5C-3418-3A3B-0DA7-CFA70228C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75F4646-AC78-A7D2-B3F8-4CD67718F6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123D240-0F16-E516-CD5A-98CFB8FEA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52832-6537-954B-9D75-E192BF73F986}" type="datetimeFigureOut">
              <a:rPr lang="pt-BR" smtClean="0"/>
              <a:t>26/04/2024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E267010-88D9-452E-FDC3-80B5B7943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ECEAC71-F442-47B6-24A4-321E1ED89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B4D10-7E55-4D4C-A169-C9A486581E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377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2A2253-1190-56DD-019E-1DA65292C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556C575-183D-CB2A-B16D-78D5C4A3FE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78E7C1E-9F0A-7F3F-106E-E23AB5998D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2A5A3C1-41FD-3DFF-37B9-C63C740D2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52832-6537-954B-9D75-E192BF73F986}" type="datetimeFigureOut">
              <a:rPr lang="pt-BR" smtClean="0"/>
              <a:t>26/04/2024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D8F8346-B533-851B-C03D-D72D70C4A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E453A9A-C12E-C599-7427-1099383DB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B4D10-7E55-4D4C-A169-C9A486581E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3397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21E448-B690-4D2F-B3A2-DC1F0680C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0659C65-3240-2F3C-5787-43074202A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64282C7-8839-C0D4-3498-F50E5F8FFB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D3D308A-C117-2CEE-DF2B-3F2F8F4828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0FA3884-82C5-9314-196A-CD6ED568E8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FC9E462-ECA2-7F67-0B18-9A933F045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52832-6537-954B-9D75-E192BF73F986}" type="datetimeFigureOut">
              <a:rPr lang="pt-BR" smtClean="0"/>
              <a:t>26/04/2024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6146263-7E74-50D3-28AD-838A37F99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069BAE8-AB9B-979B-4769-729D4AA79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B4D10-7E55-4D4C-A169-C9A486581E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815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AEC881-D6EA-B853-B829-FBC0D815F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9E03AD2-4C84-5CCA-01C7-C354C91C2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52832-6537-954B-9D75-E192BF73F986}" type="datetimeFigureOut">
              <a:rPr lang="pt-BR" smtClean="0"/>
              <a:t>26/04/2024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83855CA-4EB1-AEF0-DBBE-DF9D632BC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0F28A9F-7A5B-870E-2DC5-2238F9830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B4D10-7E55-4D4C-A169-C9A486581E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9664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4F907B2-16DD-7202-25BB-3A60744FF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52832-6537-954B-9D75-E192BF73F986}" type="datetimeFigureOut">
              <a:rPr lang="pt-BR" smtClean="0"/>
              <a:t>26/04/2024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AB65A0C-4A76-A290-9240-D15C9C597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D70EA5B-7EAF-D2AE-05FD-0A3B54ADB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B4D10-7E55-4D4C-A169-C9A486581E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3026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B05A3A-985D-B883-62C4-2AF359B3B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F4E4107-4846-E74C-A789-8008BFFBC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C75379A-A153-23AA-5054-4DFB2C0A45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C328728-E99A-092D-AA03-C8275B3B1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52832-6537-954B-9D75-E192BF73F986}" type="datetimeFigureOut">
              <a:rPr lang="pt-BR" smtClean="0"/>
              <a:t>26/04/2024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8999C0F-2C61-155D-9AC9-FB1164BD8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608324F-B7FE-574F-1A0B-16A79B57A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B4D10-7E55-4D4C-A169-C9A486581E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4116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CCEAF1-5568-8625-2AD8-85DB38CB0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E7ED2CC-92F0-9990-4F34-4CDDA4FF1F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3135831-8515-5B48-665E-EC620A1EC0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74AD5E7-2497-4A82-8175-67D104E95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52832-6537-954B-9D75-E192BF73F986}" type="datetimeFigureOut">
              <a:rPr lang="pt-BR" smtClean="0"/>
              <a:t>26/04/2024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23156F9-6668-49AA-9B39-2C1732A33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E3FC716-C35B-F776-55C6-F45873E2D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B4D10-7E55-4D4C-A169-C9A486581E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9687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901B56-4D80-370B-8891-C4DEAE290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CA74545-4CFE-CC94-8520-0F8ECC04DB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C4F618D-BEF3-BFA1-5102-9E9860353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52832-6537-954B-9D75-E192BF73F986}" type="datetimeFigureOut">
              <a:rPr lang="pt-BR" smtClean="0"/>
              <a:t>26/04/2024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72B78AC-DD3A-AA49-2C25-C5A262EF4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BA433AF-E081-63B8-6C33-4F6588530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B4D10-7E55-4D4C-A169-C9A486581E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6990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14ABF08-D46A-20C6-E1A3-B0DE407B8E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B48F907-C9D4-A1FC-B429-3DC063B139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6A98BA0-5EB7-2C46-9FD4-A629FB695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52832-6537-954B-9D75-E192BF73F986}" type="datetimeFigureOut">
              <a:rPr lang="pt-BR" smtClean="0"/>
              <a:t>26/04/2024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FD17750-8BED-7F7E-419F-CF57F824E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9E7A31B-634A-0F67-5F93-ED95D4B73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B4D10-7E55-4D4C-A169-C9A486581E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2732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FCD989C-DF34-418D-3CF1-92CA738E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4026079-8A7F-711A-7AA7-FC9128DCE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F76A81B-1EF4-D478-8687-CE08585958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152832-6537-954B-9D75-E192BF73F986}" type="datetimeFigureOut">
              <a:rPr lang="pt-BR" smtClean="0"/>
              <a:t>26/04/2024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E4BD3E6-DDC6-D0BC-5E70-BBB74FA292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503A6CD-EC90-5128-9BEF-A8820AF07D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0B4D10-7E55-4D4C-A169-C9A486581E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4838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A4AB6769-8628-3587-6AEA-AD6B48754F1B}"/>
              </a:ext>
            </a:extLst>
          </p:cNvPr>
          <p:cNvSpPr txBox="1"/>
          <p:nvPr/>
        </p:nvSpPr>
        <p:spPr>
          <a:xfrm>
            <a:off x="348343" y="377371"/>
            <a:ext cx="3207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TMPRSS11D – N1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00ECA43-BC1D-C5CE-3D5C-8C82711ED3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0848" y="1024986"/>
            <a:ext cx="7623747" cy="5319394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C1DD17DC-4AB7-92F6-B340-E0AD5B28C62D}"/>
              </a:ext>
            </a:extLst>
          </p:cNvPr>
          <p:cNvSpPr txBox="1"/>
          <p:nvPr/>
        </p:nvSpPr>
        <p:spPr>
          <a:xfrm>
            <a:off x="2177142" y="3034243"/>
            <a:ext cx="4963886" cy="276999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pt-BR" sz="1200" dirty="0"/>
          </a:p>
        </p:txBody>
      </p:sp>
      <p:sp>
        <p:nvSpPr>
          <p:cNvPr id="10" name="Seta para a Direita 9">
            <a:extLst>
              <a:ext uri="{FF2B5EF4-FFF2-40B4-BE49-F238E27FC236}">
                <a16:creationId xmlns:a16="http://schemas.microsoft.com/office/drawing/2014/main" id="{1298C4A2-FB7B-649F-E21C-F79336F42E5E}"/>
              </a:ext>
            </a:extLst>
          </p:cNvPr>
          <p:cNvSpPr/>
          <p:nvPr/>
        </p:nvSpPr>
        <p:spPr>
          <a:xfrm>
            <a:off x="1204686" y="2989945"/>
            <a:ext cx="507997" cy="130628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508ABD7-9CAF-BE67-7B50-2B0E8E23BE95}"/>
              </a:ext>
            </a:extLst>
          </p:cNvPr>
          <p:cNvSpPr txBox="1"/>
          <p:nvPr/>
        </p:nvSpPr>
        <p:spPr>
          <a:xfrm>
            <a:off x="348343" y="2865791"/>
            <a:ext cx="856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50kDa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3DE55A7-3706-3BFA-2063-FA2BA6067121}"/>
              </a:ext>
            </a:extLst>
          </p:cNvPr>
          <p:cNvSpPr txBox="1"/>
          <p:nvPr/>
        </p:nvSpPr>
        <p:spPr>
          <a:xfrm>
            <a:off x="2177143" y="1436914"/>
            <a:ext cx="123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CTL</a:t>
            </a:r>
          </a:p>
        </p:txBody>
      </p: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C50BB372-2E52-88AB-204C-86A86EEA778A}"/>
              </a:ext>
            </a:extLst>
          </p:cNvPr>
          <p:cNvCxnSpPr/>
          <p:nvPr/>
        </p:nvCxnSpPr>
        <p:spPr>
          <a:xfrm>
            <a:off x="2351314" y="1806246"/>
            <a:ext cx="7547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FA70AF3-A129-9A32-5AF8-0F8CEB046C05}"/>
              </a:ext>
            </a:extLst>
          </p:cNvPr>
          <p:cNvSpPr txBox="1"/>
          <p:nvPr/>
        </p:nvSpPr>
        <p:spPr>
          <a:xfrm>
            <a:off x="3106057" y="1413162"/>
            <a:ext cx="123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err="1"/>
              <a:t>Cur</a:t>
            </a:r>
            <a:endParaRPr lang="pt-BR" dirty="0"/>
          </a:p>
        </p:txBody>
      </p: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E0719A86-9246-B45A-B4B7-D31ADC5B5FB9}"/>
              </a:ext>
            </a:extLst>
          </p:cNvPr>
          <p:cNvCxnSpPr/>
          <p:nvPr/>
        </p:nvCxnSpPr>
        <p:spPr>
          <a:xfrm>
            <a:off x="3345542" y="1806246"/>
            <a:ext cx="7547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E5D90829-138E-5C59-A543-2DABBD69382B}"/>
              </a:ext>
            </a:extLst>
          </p:cNvPr>
          <p:cNvSpPr txBox="1"/>
          <p:nvPr/>
        </p:nvSpPr>
        <p:spPr>
          <a:xfrm>
            <a:off x="4052698" y="1413162"/>
            <a:ext cx="123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EXT</a:t>
            </a:r>
          </a:p>
        </p:txBody>
      </p:sp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990E6D83-621B-76A0-BC0A-5B9837FD73CF}"/>
              </a:ext>
            </a:extLst>
          </p:cNvPr>
          <p:cNvCxnSpPr/>
          <p:nvPr/>
        </p:nvCxnSpPr>
        <p:spPr>
          <a:xfrm>
            <a:off x="4281714" y="1806246"/>
            <a:ext cx="7547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5309313F-A273-4B80-BF3F-928DCD2EF054}"/>
              </a:ext>
            </a:extLst>
          </p:cNvPr>
          <p:cNvCxnSpPr/>
          <p:nvPr/>
        </p:nvCxnSpPr>
        <p:spPr>
          <a:xfrm>
            <a:off x="5135349" y="1806246"/>
            <a:ext cx="7547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96A212E2-8B38-3183-990C-18C112715DF5}"/>
              </a:ext>
            </a:extLst>
          </p:cNvPr>
          <p:cNvSpPr txBox="1"/>
          <p:nvPr/>
        </p:nvSpPr>
        <p:spPr>
          <a:xfrm>
            <a:off x="5234241" y="1436914"/>
            <a:ext cx="754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Me08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A64DE367-0FC0-2AD9-B0C0-D048F9E85D59}"/>
              </a:ext>
            </a:extLst>
          </p:cNvPr>
          <p:cNvSpPr txBox="1"/>
          <p:nvPr/>
        </p:nvSpPr>
        <p:spPr>
          <a:xfrm>
            <a:off x="6233053" y="1436914"/>
            <a:ext cx="876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Me23</a:t>
            </a:r>
          </a:p>
        </p:txBody>
      </p: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23FE87C5-78F0-C56A-587C-34A2F27295FD}"/>
              </a:ext>
            </a:extLst>
          </p:cNvPr>
          <p:cNvCxnSpPr/>
          <p:nvPr/>
        </p:nvCxnSpPr>
        <p:spPr>
          <a:xfrm>
            <a:off x="6183084" y="1796226"/>
            <a:ext cx="7547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0539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magem em preto e branco&#10;&#10;Descrição gerada automaticamente com confiança baixa">
            <a:extLst>
              <a:ext uri="{FF2B5EF4-FFF2-40B4-BE49-F238E27FC236}">
                <a16:creationId xmlns:a16="http://schemas.microsoft.com/office/drawing/2014/main" id="{1EAAAE88-088B-DDF9-63A3-467149B59E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853" b="16593"/>
          <a:stretch/>
        </p:blipFill>
        <p:spPr>
          <a:xfrm>
            <a:off x="911677" y="712849"/>
            <a:ext cx="9277351" cy="543230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262C75E-1D4D-1A6D-D6DF-32E2B9A71EF5}"/>
              </a:ext>
            </a:extLst>
          </p:cNvPr>
          <p:cNvSpPr txBox="1"/>
          <p:nvPr/>
        </p:nvSpPr>
        <p:spPr>
          <a:xfrm>
            <a:off x="2830286" y="2844803"/>
            <a:ext cx="5341257" cy="369332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5" name="Seta para a Direita 4">
            <a:extLst>
              <a:ext uri="{FF2B5EF4-FFF2-40B4-BE49-F238E27FC236}">
                <a16:creationId xmlns:a16="http://schemas.microsoft.com/office/drawing/2014/main" id="{EB01C4CE-A3F4-DFA1-9BF3-3A307C040E55}"/>
              </a:ext>
            </a:extLst>
          </p:cNvPr>
          <p:cNvSpPr/>
          <p:nvPr/>
        </p:nvSpPr>
        <p:spPr>
          <a:xfrm>
            <a:off x="1959430" y="3108516"/>
            <a:ext cx="507997" cy="130628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F9629C6-AC0F-5B12-3E78-111E80161312}"/>
              </a:ext>
            </a:extLst>
          </p:cNvPr>
          <p:cNvSpPr txBox="1"/>
          <p:nvPr/>
        </p:nvSpPr>
        <p:spPr>
          <a:xfrm>
            <a:off x="1146629" y="2974650"/>
            <a:ext cx="856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35kDa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8A7F3F8-012D-2B5A-F802-D4D065624212}"/>
              </a:ext>
            </a:extLst>
          </p:cNvPr>
          <p:cNvSpPr txBox="1"/>
          <p:nvPr/>
        </p:nvSpPr>
        <p:spPr>
          <a:xfrm>
            <a:off x="2830286" y="1212952"/>
            <a:ext cx="123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CTL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1506DF5B-65C2-A903-A275-CF0A3FF1E77F}"/>
              </a:ext>
            </a:extLst>
          </p:cNvPr>
          <p:cNvCxnSpPr/>
          <p:nvPr/>
        </p:nvCxnSpPr>
        <p:spPr>
          <a:xfrm>
            <a:off x="3004457" y="1582284"/>
            <a:ext cx="7547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9D5C4B05-E08F-96BE-6E63-459F6B44675B}"/>
              </a:ext>
            </a:extLst>
          </p:cNvPr>
          <p:cNvSpPr txBox="1"/>
          <p:nvPr/>
        </p:nvSpPr>
        <p:spPr>
          <a:xfrm>
            <a:off x="3759200" y="1189200"/>
            <a:ext cx="123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err="1"/>
              <a:t>Cur</a:t>
            </a:r>
            <a:endParaRPr lang="pt-BR" dirty="0"/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BD15E8E4-DA1C-66B9-1E0D-0C36773345B1}"/>
              </a:ext>
            </a:extLst>
          </p:cNvPr>
          <p:cNvCxnSpPr/>
          <p:nvPr/>
        </p:nvCxnSpPr>
        <p:spPr>
          <a:xfrm>
            <a:off x="3998685" y="1582284"/>
            <a:ext cx="7547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D2083ABB-FB86-6DAE-CC09-4B07A2639E34}"/>
              </a:ext>
            </a:extLst>
          </p:cNvPr>
          <p:cNvSpPr txBox="1"/>
          <p:nvPr/>
        </p:nvSpPr>
        <p:spPr>
          <a:xfrm>
            <a:off x="4705841" y="1189200"/>
            <a:ext cx="123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EXT</a:t>
            </a:r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99EB3513-FB7E-0A9A-57C7-E72754524B80}"/>
              </a:ext>
            </a:extLst>
          </p:cNvPr>
          <p:cNvCxnSpPr/>
          <p:nvPr/>
        </p:nvCxnSpPr>
        <p:spPr>
          <a:xfrm>
            <a:off x="4934857" y="1582284"/>
            <a:ext cx="7547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4E898BF0-2743-6E5A-2BF3-A850C9F77AC8}"/>
              </a:ext>
            </a:extLst>
          </p:cNvPr>
          <p:cNvCxnSpPr/>
          <p:nvPr/>
        </p:nvCxnSpPr>
        <p:spPr>
          <a:xfrm>
            <a:off x="5962664" y="1582284"/>
            <a:ext cx="7547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C3C4196-9BEA-37C5-9E60-82D746006968}"/>
              </a:ext>
            </a:extLst>
          </p:cNvPr>
          <p:cNvSpPr txBox="1"/>
          <p:nvPr/>
        </p:nvSpPr>
        <p:spPr>
          <a:xfrm>
            <a:off x="6003496" y="1212952"/>
            <a:ext cx="754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Me08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04BB0EF4-0291-7AA8-9BA2-1B4A4E6804D5}"/>
              </a:ext>
            </a:extLst>
          </p:cNvPr>
          <p:cNvSpPr txBox="1"/>
          <p:nvPr/>
        </p:nvSpPr>
        <p:spPr>
          <a:xfrm>
            <a:off x="7002308" y="1212952"/>
            <a:ext cx="876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Me23</a:t>
            </a:r>
          </a:p>
        </p:txBody>
      </p: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933801F8-4C0C-62CE-E59F-1AFE140E757D}"/>
              </a:ext>
            </a:extLst>
          </p:cNvPr>
          <p:cNvCxnSpPr/>
          <p:nvPr/>
        </p:nvCxnSpPr>
        <p:spPr>
          <a:xfrm>
            <a:off x="6981367" y="1572264"/>
            <a:ext cx="7547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A61417C2-E198-C536-23DD-3D8DF8E9C042}"/>
              </a:ext>
            </a:extLst>
          </p:cNvPr>
          <p:cNvSpPr txBox="1"/>
          <p:nvPr/>
        </p:nvSpPr>
        <p:spPr>
          <a:xfrm>
            <a:off x="348343" y="377371"/>
            <a:ext cx="3207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GAPDH – N1</a:t>
            </a:r>
          </a:p>
        </p:txBody>
      </p:sp>
    </p:spTree>
    <p:extLst>
      <p:ext uri="{BB962C8B-B14F-4D97-AF65-F5344CB8AC3E}">
        <p14:creationId xmlns:p14="http://schemas.microsoft.com/office/powerpoint/2010/main" val="1419484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5FC5D1EC-528E-D42C-64AB-F89FC75DD93E}"/>
              </a:ext>
            </a:extLst>
          </p:cNvPr>
          <p:cNvSpPr txBox="1"/>
          <p:nvPr/>
        </p:nvSpPr>
        <p:spPr>
          <a:xfrm>
            <a:off x="348343" y="377371"/>
            <a:ext cx="3207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TMPRSS11D – N2</a:t>
            </a:r>
          </a:p>
        </p:txBody>
      </p:sp>
      <p:pic>
        <p:nvPicPr>
          <p:cNvPr id="4" name="Imagem 3" descr="Foto em preto e branco em cima de gaiola de metal&#10;&#10;Descrição gerada automaticamente com confiança média">
            <a:extLst>
              <a:ext uri="{FF2B5EF4-FFF2-40B4-BE49-F238E27FC236}">
                <a16:creationId xmlns:a16="http://schemas.microsoft.com/office/drawing/2014/main" id="{AD56AA8C-EAE5-32DE-051C-9E3C4AB547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744" t="31139" r="16448" b="23594"/>
          <a:stretch/>
        </p:blipFill>
        <p:spPr>
          <a:xfrm>
            <a:off x="1594502" y="1225267"/>
            <a:ext cx="6966857" cy="421574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AD1074F2-A9E1-1B39-B330-3F15C550C542}"/>
              </a:ext>
            </a:extLst>
          </p:cNvPr>
          <p:cNvSpPr txBox="1"/>
          <p:nvPr/>
        </p:nvSpPr>
        <p:spPr>
          <a:xfrm rot="21314139">
            <a:off x="2128729" y="2339926"/>
            <a:ext cx="4449808" cy="246221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pt-BR" sz="1000" dirty="0"/>
          </a:p>
        </p:txBody>
      </p:sp>
      <p:sp>
        <p:nvSpPr>
          <p:cNvPr id="8" name="Seta para a Direita 7">
            <a:extLst>
              <a:ext uri="{FF2B5EF4-FFF2-40B4-BE49-F238E27FC236}">
                <a16:creationId xmlns:a16="http://schemas.microsoft.com/office/drawing/2014/main" id="{2B0626A7-8675-064E-1DBB-876F4E3F4C54}"/>
              </a:ext>
            </a:extLst>
          </p:cNvPr>
          <p:cNvSpPr/>
          <p:nvPr/>
        </p:nvSpPr>
        <p:spPr>
          <a:xfrm>
            <a:off x="1199577" y="2371046"/>
            <a:ext cx="507997" cy="130628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AE195E1-934C-685F-DD01-00ABAF79FBE0}"/>
              </a:ext>
            </a:extLst>
          </p:cNvPr>
          <p:cNvSpPr txBox="1"/>
          <p:nvPr/>
        </p:nvSpPr>
        <p:spPr>
          <a:xfrm>
            <a:off x="386980" y="2237896"/>
            <a:ext cx="1119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50kDa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2EB8113-3E52-8972-1D76-D6F49F91E206}"/>
              </a:ext>
            </a:extLst>
          </p:cNvPr>
          <p:cNvSpPr txBox="1"/>
          <p:nvPr/>
        </p:nvSpPr>
        <p:spPr>
          <a:xfrm>
            <a:off x="1932491" y="1259714"/>
            <a:ext cx="123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CTL</a:t>
            </a: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E2355303-0A29-8D28-B4EF-EA586F095D4C}"/>
              </a:ext>
            </a:extLst>
          </p:cNvPr>
          <p:cNvCxnSpPr/>
          <p:nvPr/>
        </p:nvCxnSpPr>
        <p:spPr>
          <a:xfrm>
            <a:off x="2132375" y="1601659"/>
            <a:ext cx="7547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167934A-F757-E93B-CF22-5F24F4115173}"/>
              </a:ext>
            </a:extLst>
          </p:cNvPr>
          <p:cNvSpPr txBox="1"/>
          <p:nvPr/>
        </p:nvSpPr>
        <p:spPr>
          <a:xfrm>
            <a:off x="2758328" y="1208575"/>
            <a:ext cx="123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err="1"/>
              <a:t>Cur</a:t>
            </a:r>
            <a:endParaRPr lang="pt-BR" dirty="0"/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D085A998-F0BF-853C-9D09-6C874987FDE2}"/>
              </a:ext>
            </a:extLst>
          </p:cNvPr>
          <p:cNvCxnSpPr/>
          <p:nvPr/>
        </p:nvCxnSpPr>
        <p:spPr>
          <a:xfrm>
            <a:off x="2997813" y="1601659"/>
            <a:ext cx="7547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76E86BF5-AD55-81D1-3BCF-73CB58179602}"/>
              </a:ext>
            </a:extLst>
          </p:cNvPr>
          <p:cNvSpPr txBox="1"/>
          <p:nvPr/>
        </p:nvSpPr>
        <p:spPr>
          <a:xfrm>
            <a:off x="3589058" y="1208575"/>
            <a:ext cx="123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EXT</a:t>
            </a:r>
          </a:p>
        </p:txBody>
      </p: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E54C6793-A7F8-A625-DAC4-FBAD91E24E72}"/>
              </a:ext>
            </a:extLst>
          </p:cNvPr>
          <p:cNvCxnSpPr>
            <a:cxnSpLocks/>
          </p:cNvCxnSpPr>
          <p:nvPr/>
        </p:nvCxnSpPr>
        <p:spPr>
          <a:xfrm>
            <a:off x="3856711" y="1601659"/>
            <a:ext cx="68207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E2327EF5-3E9A-97C3-8AFB-724D3E233BFD}"/>
              </a:ext>
            </a:extLst>
          </p:cNvPr>
          <p:cNvCxnSpPr>
            <a:cxnSpLocks/>
          </p:cNvCxnSpPr>
          <p:nvPr/>
        </p:nvCxnSpPr>
        <p:spPr>
          <a:xfrm>
            <a:off x="4620193" y="1601659"/>
            <a:ext cx="67333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6B6A7CAC-BD8D-9072-FC23-0B3B516E88E4}"/>
              </a:ext>
            </a:extLst>
          </p:cNvPr>
          <p:cNvSpPr txBox="1"/>
          <p:nvPr/>
        </p:nvSpPr>
        <p:spPr>
          <a:xfrm>
            <a:off x="4538781" y="1232327"/>
            <a:ext cx="754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Me08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9C334099-35BF-9F84-C9E4-1F34B2076F02}"/>
              </a:ext>
            </a:extLst>
          </p:cNvPr>
          <p:cNvSpPr txBox="1"/>
          <p:nvPr/>
        </p:nvSpPr>
        <p:spPr>
          <a:xfrm>
            <a:off x="5463181" y="1245446"/>
            <a:ext cx="876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Me23</a:t>
            </a:r>
          </a:p>
        </p:txBody>
      </p:sp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859E69B1-1645-30E9-AA00-60A1668EEBB2}"/>
              </a:ext>
            </a:extLst>
          </p:cNvPr>
          <p:cNvCxnSpPr/>
          <p:nvPr/>
        </p:nvCxnSpPr>
        <p:spPr>
          <a:xfrm>
            <a:off x="5423230" y="1591639"/>
            <a:ext cx="7547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3787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2EC25AFB-EFCF-6E72-77C8-1E2FCE71AD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047" t="17045" b="28292"/>
          <a:stretch/>
        </p:blipFill>
        <p:spPr>
          <a:xfrm>
            <a:off x="2408349" y="1183246"/>
            <a:ext cx="6980350" cy="4491507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0759A1B4-3C5B-AB3D-D2E7-34239C4E4026}"/>
              </a:ext>
            </a:extLst>
          </p:cNvPr>
          <p:cNvSpPr txBox="1"/>
          <p:nvPr/>
        </p:nvSpPr>
        <p:spPr>
          <a:xfrm>
            <a:off x="348343" y="377371"/>
            <a:ext cx="3207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GAPDH – N2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4EF074E-C83E-8CFF-C160-176E2C799C7D}"/>
              </a:ext>
            </a:extLst>
          </p:cNvPr>
          <p:cNvSpPr txBox="1"/>
          <p:nvPr/>
        </p:nvSpPr>
        <p:spPr>
          <a:xfrm>
            <a:off x="3155324" y="2754650"/>
            <a:ext cx="5016219" cy="369332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0E014B1-6727-29E7-EF12-5CD6F4DFE20B}"/>
              </a:ext>
            </a:extLst>
          </p:cNvPr>
          <p:cNvSpPr txBox="1"/>
          <p:nvPr/>
        </p:nvSpPr>
        <p:spPr>
          <a:xfrm>
            <a:off x="3195852" y="1252429"/>
            <a:ext cx="123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CTL</a:t>
            </a: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EFF5C722-7F5C-9DCF-E2DE-D3505D87FE93}"/>
              </a:ext>
            </a:extLst>
          </p:cNvPr>
          <p:cNvCxnSpPr>
            <a:cxnSpLocks/>
          </p:cNvCxnSpPr>
          <p:nvPr/>
        </p:nvCxnSpPr>
        <p:spPr>
          <a:xfrm>
            <a:off x="3457262" y="1582284"/>
            <a:ext cx="6038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DF3916C3-BBA5-F6CC-06BA-3FDF7BD7A01E}"/>
              </a:ext>
            </a:extLst>
          </p:cNvPr>
          <p:cNvSpPr txBox="1"/>
          <p:nvPr/>
        </p:nvSpPr>
        <p:spPr>
          <a:xfrm>
            <a:off x="4003913" y="1202932"/>
            <a:ext cx="123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err="1"/>
              <a:t>Cur</a:t>
            </a:r>
            <a:endParaRPr lang="pt-BR" dirty="0"/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7F3764B6-A9AF-FCBF-C700-B88DA1BF0D74}"/>
              </a:ext>
            </a:extLst>
          </p:cNvPr>
          <p:cNvCxnSpPr>
            <a:cxnSpLocks/>
          </p:cNvCxnSpPr>
          <p:nvPr/>
        </p:nvCxnSpPr>
        <p:spPr>
          <a:xfrm>
            <a:off x="4267960" y="1582284"/>
            <a:ext cx="5935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EB0CE4B-06AF-FD11-5FB9-2B6A0E5072D9}"/>
              </a:ext>
            </a:extLst>
          </p:cNvPr>
          <p:cNvSpPr txBox="1"/>
          <p:nvPr/>
        </p:nvSpPr>
        <p:spPr>
          <a:xfrm>
            <a:off x="4861512" y="1253678"/>
            <a:ext cx="123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EXT</a:t>
            </a: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6414E88E-AADB-3EF8-4F19-7EAE18B0506A}"/>
              </a:ext>
            </a:extLst>
          </p:cNvPr>
          <p:cNvCxnSpPr/>
          <p:nvPr/>
        </p:nvCxnSpPr>
        <p:spPr>
          <a:xfrm>
            <a:off x="5050767" y="1581307"/>
            <a:ext cx="7547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385D8D4D-3676-A27E-402E-9572CE06A6D4}"/>
              </a:ext>
            </a:extLst>
          </p:cNvPr>
          <p:cNvCxnSpPr/>
          <p:nvPr/>
        </p:nvCxnSpPr>
        <p:spPr>
          <a:xfrm>
            <a:off x="5962664" y="1569405"/>
            <a:ext cx="7547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7613D05-1D4C-DE6C-EA24-878035EA4A48}"/>
              </a:ext>
            </a:extLst>
          </p:cNvPr>
          <p:cNvSpPr txBox="1"/>
          <p:nvPr/>
        </p:nvSpPr>
        <p:spPr>
          <a:xfrm>
            <a:off x="5992348" y="1242196"/>
            <a:ext cx="754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Me08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3EDDDF9-E8F4-5AEB-116C-776A1F471DEA}"/>
              </a:ext>
            </a:extLst>
          </p:cNvPr>
          <p:cNvSpPr txBox="1"/>
          <p:nvPr/>
        </p:nvSpPr>
        <p:spPr>
          <a:xfrm>
            <a:off x="6861095" y="1238618"/>
            <a:ext cx="876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Me23</a:t>
            </a:r>
          </a:p>
        </p:txBody>
      </p: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5B3F736C-4DEC-9CF8-FE48-A52CBE9EFDA1}"/>
              </a:ext>
            </a:extLst>
          </p:cNvPr>
          <p:cNvCxnSpPr/>
          <p:nvPr/>
        </p:nvCxnSpPr>
        <p:spPr>
          <a:xfrm>
            <a:off x="6878336" y="1583325"/>
            <a:ext cx="7547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Seta para a Direita 17">
            <a:extLst>
              <a:ext uri="{FF2B5EF4-FFF2-40B4-BE49-F238E27FC236}">
                <a16:creationId xmlns:a16="http://schemas.microsoft.com/office/drawing/2014/main" id="{3D58B174-13BB-471D-AFB5-20C4D5621017}"/>
              </a:ext>
            </a:extLst>
          </p:cNvPr>
          <p:cNvSpPr/>
          <p:nvPr/>
        </p:nvSpPr>
        <p:spPr>
          <a:xfrm>
            <a:off x="2506067" y="2979727"/>
            <a:ext cx="507997" cy="130628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0FD36EBB-12F3-0A17-0A5C-6E54245D27BC}"/>
              </a:ext>
            </a:extLst>
          </p:cNvPr>
          <p:cNvSpPr txBox="1"/>
          <p:nvPr/>
        </p:nvSpPr>
        <p:spPr>
          <a:xfrm>
            <a:off x="1693266" y="2845861"/>
            <a:ext cx="856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35kDa</a:t>
            </a:r>
          </a:p>
        </p:txBody>
      </p:sp>
    </p:spTree>
    <p:extLst>
      <p:ext uri="{BB962C8B-B14F-4D97-AF65-F5344CB8AC3E}">
        <p14:creationId xmlns:p14="http://schemas.microsoft.com/office/powerpoint/2010/main" val="3706365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2F37528-290E-2F6D-E432-0B9C6CBF8F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159" y="1275875"/>
            <a:ext cx="10829324" cy="4306249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3657C643-9D9F-22AA-F498-3B48A88A21D1}"/>
              </a:ext>
            </a:extLst>
          </p:cNvPr>
          <p:cNvSpPr txBox="1"/>
          <p:nvPr/>
        </p:nvSpPr>
        <p:spPr>
          <a:xfrm>
            <a:off x="348343" y="377371"/>
            <a:ext cx="3207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ACE2 – N1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019A378-0395-8E83-413C-E8035745EC69}"/>
              </a:ext>
            </a:extLst>
          </p:cNvPr>
          <p:cNvSpPr txBox="1"/>
          <p:nvPr/>
        </p:nvSpPr>
        <p:spPr>
          <a:xfrm>
            <a:off x="2861002" y="1890040"/>
            <a:ext cx="123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CTL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D0440937-F589-46D1-1D21-A97F91241402}"/>
              </a:ext>
            </a:extLst>
          </p:cNvPr>
          <p:cNvCxnSpPr>
            <a:cxnSpLocks/>
          </p:cNvCxnSpPr>
          <p:nvPr/>
        </p:nvCxnSpPr>
        <p:spPr>
          <a:xfrm>
            <a:off x="3175921" y="2234111"/>
            <a:ext cx="6038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1B2B3075-BFBC-530B-FCE4-904991AB74EC}"/>
              </a:ext>
            </a:extLst>
          </p:cNvPr>
          <p:cNvSpPr txBox="1"/>
          <p:nvPr/>
        </p:nvSpPr>
        <p:spPr>
          <a:xfrm>
            <a:off x="3947136" y="1912896"/>
            <a:ext cx="123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err="1"/>
              <a:t>Cur</a:t>
            </a:r>
            <a:endParaRPr lang="pt-BR" dirty="0"/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782398F0-DE44-821B-3FE7-FBA922A8D83C}"/>
              </a:ext>
            </a:extLst>
          </p:cNvPr>
          <p:cNvCxnSpPr>
            <a:cxnSpLocks/>
          </p:cNvCxnSpPr>
          <p:nvPr/>
        </p:nvCxnSpPr>
        <p:spPr>
          <a:xfrm>
            <a:off x="4302522" y="2269593"/>
            <a:ext cx="5935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7066E342-4117-EA28-5524-4E1579215012}"/>
              </a:ext>
            </a:extLst>
          </p:cNvPr>
          <p:cNvSpPr txBox="1"/>
          <p:nvPr/>
        </p:nvSpPr>
        <p:spPr>
          <a:xfrm>
            <a:off x="5140884" y="1912896"/>
            <a:ext cx="123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EXT</a:t>
            </a:r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21B23616-AE1C-3722-4851-25DAA96CC292}"/>
              </a:ext>
            </a:extLst>
          </p:cNvPr>
          <p:cNvCxnSpPr/>
          <p:nvPr/>
        </p:nvCxnSpPr>
        <p:spPr>
          <a:xfrm>
            <a:off x="5341257" y="2269593"/>
            <a:ext cx="7547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64E6F5B6-88C8-55EE-6CEA-AE1C19AF89C4}"/>
              </a:ext>
            </a:extLst>
          </p:cNvPr>
          <p:cNvCxnSpPr/>
          <p:nvPr/>
        </p:nvCxnSpPr>
        <p:spPr>
          <a:xfrm>
            <a:off x="6470379" y="2282228"/>
            <a:ext cx="7547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C5FD17B-368B-FA94-A6A0-2852E00B08EA}"/>
              </a:ext>
            </a:extLst>
          </p:cNvPr>
          <p:cNvSpPr txBox="1"/>
          <p:nvPr/>
        </p:nvSpPr>
        <p:spPr>
          <a:xfrm>
            <a:off x="6470379" y="1864779"/>
            <a:ext cx="754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Me08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15A75F98-168D-E420-05BB-E6AD4B0C2F54}"/>
              </a:ext>
            </a:extLst>
          </p:cNvPr>
          <p:cNvSpPr txBox="1"/>
          <p:nvPr/>
        </p:nvSpPr>
        <p:spPr>
          <a:xfrm>
            <a:off x="7556513" y="1890040"/>
            <a:ext cx="876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Me23</a:t>
            </a:r>
          </a:p>
        </p:txBody>
      </p: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2F7C5827-D62B-DDBC-F7A9-0C7630877C28}"/>
              </a:ext>
            </a:extLst>
          </p:cNvPr>
          <p:cNvCxnSpPr/>
          <p:nvPr/>
        </p:nvCxnSpPr>
        <p:spPr>
          <a:xfrm>
            <a:off x="7482673" y="2282228"/>
            <a:ext cx="7547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A0250F7F-8924-30CB-ECFE-DD3366AD4940}"/>
              </a:ext>
            </a:extLst>
          </p:cNvPr>
          <p:cNvSpPr txBox="1"/>
          <p:nvPr/>
        </p:nvSpPr>
        <p:spPr>
          <a:xfrm>
            <a:off x="2747492" y="3354894"/>
            <a:ext cx="5932869" cy="369329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pt-BR" sz="1200" dirty="0"/>
          </a:p>
        </p:txBody>
      </p:sp>
      <p:sp>
        <p:nvSpPr>
          <p:cNvPr id="19" name="Seta para a Direita 18">
            <a:extLst>
              <a:ext uri="{FF2B5EF4-FFF2-40B4-BE49-F238E27FC236}">
                <a16:creationId xmlns:a16="http://schemas.microsoft.com/office/drawing/2014/main" id="{A08A9B8D-133A-F581-D67A-9042483C5645}"/>
              </a:ext>
            </a:extLst>
          </p:cNvPr>
          <p:cNvSpPr/>
          <p:nvPr/>
        </p:nvSpPr>
        <p:spPr>
          <a:xfrm>
            <a:off x="2066024" y="3488757"/>
            <a:ext cx="507997" cy="130628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D32FA5BA-9D4C-D92F-3FB0-D3F78D160B5D}"/>
              </a:ext>
            </a:extLst>
          </p:cNvPr>
          <p:cNvSpPr txBox="1"/>
          <p:nvPr/>
        </p:nvSpPr>
        <p:spPr>
          <a:xfrm>
            <a:off x="1059631" y="3354891"/>
            <a:ext cx="1049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100kDa</a:t>
            </a:r>
          </a:p>
        </p:txBody>
      </p:sp>
    </p:spTree>
    <p:extLst>
      <p:ext uri="{BB962C8B-B14F-4D97-AF65-F5344CB8AC3E}">
        <p14:creationId xmlns:p14="http://schemas.microsoft.com/office/powerpoint/2010/main" val="3077940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121612E-C254-D551-A519-78B18A9E8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495" y="1532586"/>
            <a:ext cx="8266536" cy="3501121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7FF2737A-5F3F-7BDA-8CF1-B3C1800CA891}"/>
              </a:ext>
            </a:extLst>
          </p:cNvPr>
          <p:cNvSpPr txBox="1"/>
          <p:nvPr/>
        </p:nvSpPr>
        <p:spPr>
          <a:xfrm>
            <a:off x="348343" y="377371"/>
            <a:ext cx="3207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GAPDH – N1</a:t>
            </a:r>
          </a:p>
        </p:txBody>
      </p:sp>
      <p:sp>
        <p:nvSpPr>
          <p:cNvPr id="4" name="Seta para a Direita 3">
            <a:extLst>
              <a:ext uri="{FF2B5EF4-FFF2-40B4-BE49-F238E27FC236}">
                <a16:creationId xmlns:a16="http://schemas.microsoft.com/office/drawing/2014/main" id="{8668364F-EB4D-ADB8-BD7D-ACB96EFFD518}"/>
              </a:ext>
            </a:extLst>
          </p:cNvPr>
          <p:cNvSpPr/>
          <p:nvPr/>
        </p:nvSpPr>
        <p:spPr>
          <a:xfrm>
            <a:off x="1272966" y="2435965"/>
            <a:ext cx="507997" cy="130628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AD3F1CB-0141-EBF4-05EA-217C3C06DEDA}"/>
              </a:ext>
            </a:extLst>
          </p:cNvPr>
          <p:cNvSpPr txBox="1"/>
          <p:nvPr/>
        </p:nvSpPr>
        <p:spPr>
          <a:xfrm>
            <a:off x="460165" y="2302099"/>
            <a:ext cx="856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35kDa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EA3D879-2F01-8786-EB55-9401D98911BC}"/>
              </a:ext>
            </a:extLst>
          </p:cNvPr>
          <p:cNvSpPr txBox="1"/>
          <p:nvPr/>
        </p:nvSpPr>
        <p:spPr>
          <a:xfrm>
            <a:off x="1916566" y="2328150"/>
            <a:ext cx="7819861" cy="637504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0910B3D-31F7-7463-85CF-480E896EEFF5}"/>
              </a:ext>
            </a:extLst>
          </p:cNvPr>
          <p:cNvSpPr txBox="1"/>
          <p:nvPr/>
        </p:nvSpPr>
        <p:spPr>
          <a:xfrm>
            <a:off x="2165542" y="1775053"/>
            <a:ext cx="123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CTL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FF3E7E46-C9E4-A9B2-BB5E-FAF95DFFCCF1}"/>
              </a:ext>
            </a:extLst>
          </p:cNvPr>
          <p:cNvCxnSpPr>
            <a:cxnSpLocks/>
          </p:cNvCxnSpPr>
          <p:nvPr/>
        </p:nvCxnSpPr>
        <p:spPr>
          <a:xfrm>
            <a:off x="2504787" y="2242285"/>
            <a:ext cx="6038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7E8C1D6A-B74D-8EEA-B3CF-CFE7F5809E3E}"/>
              </a:ext>
            </a:extLst>
          </p:cNvPr>
          <p:cNvSpPr txBox="1"/>
          <p:nvPr/>
        </p:nvSpPr>
        <p:spPr>
          <a:xfrm>
            <a:off x="3638703" y="1792709"/>
            <a:ext cx="123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err="1"/>
              <a:t>Cur</a:t>
            </a:r>
            <a:endParaRPr lang="pt-BR" dirty="0"/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82097A45-0741-E9DC-3003-9B7BD7136DC2}"/>
              </a:ext>
            </a:extLst>
          </p:cNvPr>
          <p:cNvCxnSpPr>
            <a:cxnSpLocks/>
          </p:cNvCxnSpPr>
          <p:nvPr/>
        </p:nvCxnSpPr>
        <p:spPr>
          <a:xfrm>
            <a:off x="3960323" y="2256004"/>
            <a:ext cx="5935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90BEA2D-46EF-FA23-A3D1-B3B5E7A277CE}"/>
              </a:ext>
            </a:extLst>
          </p:cNvPr>
          <p:cNvSpPr txBox="1"/>
          <p:nvPr/>
        </p:nvSpPr>
        <p:spPr>
          <a:xfrm>
            <a:off x="5111864" y="1796808"/>
            <a:ext cx="123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EXT</a:t>
            </a:r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DF650256-68C2-3808-CF8A-7FD08E87D7A3}"/>
              </a:ext>
            </a:extLst>
          </p:cNvPr>
          <p:cNvCxnSpPr/>
          <p:nvPr/>
        </p:nvCxnSpPr>
        <p:spPr>
          <a:xfrm>
            <a:off x="5404391" y="2257564"/>
            <a:ext cx="7547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45BD1AFE-090F-8A8F-3577-E9B86E99876D}"/>
              </a:ext>
            </a:extLst>
          </p:cNvPr>
          <p:cNvCxnSpPr/>
          <p:nvPr/>
        </p:nvCxnSpPr>
        <p:spPr>
          <a:xfrm>
            <a:off x="6774030" y="2257564"/>
            <a:ext cx="7547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CC5EC524-AF9C-1CE2-549B-6AF23083C67A}"/>
              </a:ext>
            </a:extLst>
          </p:cNvPr>
          <p:cNvSpPr txBox="1"/>
          <p:nvPr/>
        </p:nvSpPr>
        <p:spPr>
          <a:xfrm>
            <a:off x="6774031" y="1855691"/>
            <a:ext cx="754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Me08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6FF13F9C-DAB4-42E1-2BB7-F2920AA8FF63}"/>
              </a:ext>
            </a:extLst>
          </p:cNvPr>
          <p:cNvSpPr txBox="1"/>
          <p:nvPr/>
        </p:nvSpPr>
        <p:spPr>
          <a:xfrm>
            <a:off x="8335786" y="1888873"/>
            <a:ext cx="876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Me23</a:t>
            </a:r>
          </a:p>
        </p:txBody>
      </p: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8533A147-7B9C-2E5D-9EC5-D415321CF5C2}"/>
              </a:ext>
            </a:extLst>
          </p:cNvPr>
          <p:cNvCxnSpPr/>
          <p:nvPr/>
        </p:nvCxnSpPr>
        <p:spPr>
          <a:xfrm>
            <a:off x="8335786" y="2257564"/>
            <a:ext cx="7547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1351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EC21C17-8A8C-DF22-11EF-810DFE4F2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497" y="1084285"/>
            <a:ext cx="10878384" cy="4079394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0B4E09C-5BA7-5CC6-D5AB-84F5DE758D32}"/>
              </a:ext>
            </a:extLst>
          </p:cNvPr>
          <p:cNvSpPr txBox="1"/>
          <p:nvPr/>
        </p:nvSpPr>
        <p:spPr>
          <a:xfrm>
            <a:off x="2485622" y="3435546"/>
            <a:ext cx="6529589" cy="305873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pt-BR" sz="1400" dirty="0"/>
          </a:p>
        </p:txBody>
      </p:sp>
      <p:sp>
        <p:nvSpPr>
          <p:cNvPr id="5" name="Seta para a Direita 4">
            <a:extLst>
              <a:ext uri="{FF2B5EF4-FFF2-40B4-BE49-F238E27FC236}">
                <a16:creationId xmlns:a16="http://schemas.microsoft.com/office/drawing/2014/main" id="{A7F18186-5431-FAB1-DD83-D9CCED3C89B5}"/>
              </a:ext>
            </a:extLst>
          </p:cNvPr>
          <p:cNvSpPr/>
          <p:nvPr/>
        </p:nvSpPr>
        <p:spPr>
          <a:xfrm>
            <a:off x="1495790" y="3550923"/>
            <a:ext cx="507997" cy="130628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97A849F-622E-6744-CD88-75EB574C48DA}"/>
              </a:ext>
            </a:extLst>
          </p:cNvPr>
          <p:cNvSpPr txBox="1"/>
          <p:nvPr/>
        </p:nvSpPr>
        <p:spPr>
          <a:xfrm>
            <a:off x="489397" y="3417057"/>
            <a:ext cx="1049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100kDa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9BF6FA4-89EE-A1AE-F112-716A4C10022E}"/>
              </a:ext>
            </a:extLst>
          </p:cNvPr>
          <p:cNvSpPr txBox="1"/>
          <p:nvPr/>
        </p:nvSpPr>
        <p:spPr>
          <a:xfrm>
            <a:off x="348343" y="377371"/>
            <a:ext cx="3207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ACE2 – N2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C2B7444-F101-AF6D-C84C-D96568BD6F19}"/>
              </a:ext>
            </a:extLst>
          </p:cNvPr>
          <p:cNvSpPr txBox="1"/>
          <p:nvPr/>
        </p:nvSpPr>
        <p:spPr>
          <a:xfrm>
            <a:off x="2603424" y="2121859"/>
            <a:ext cx="123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CTL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AC12ECFB-F3CF-FD27-40FA-DA8CAABACDAB}"/>
              </a:ext>
            </a:extLst>
          </p:cNvPr>
          <p:cNvCxnSpPr>
            <a:cxnSpLocks/>
          </p:cNvCxnSpPr>
          <p:nvPr/>
        </p:nvCxnSpPr>
        <p:spPr>
          <a:xfrm>
            <a:off x="2918343" y="2465930"/>
            <a:ext cx="6038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818C094-2B2C-37BC-6529-06E20278D1F3}"/>
              </a:ext>
            </a:extLst>
          </p:cNvPr>
          <p:cNvSpPr txBox="1"/>
          <p:nvPr/>
        </p:nvSpPr>
        <p:spPr>
          <a:xfrm>
            <a:off x="3937751" y="2081405"/>
            <a:ext cx="123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err="1"/>
              <a:t>Cur</a:t>
            </a:r>
            <a:endParaRPr lang="pt-BR" dirty="0"/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4654BCE0-1CE2-68BE-B73E-2320EF46870E}"/>
              </a:ext>
            </a:extLst>
          </p:cNvPr>
          <p:cNvCxnSpPr>
            <a:cxnSpLocks/>
          </p:cNvCxnSpPr>
          <p:nvPr/>
        </p:nvCxnSpPr>
        <p:spPr>
          <a:xfrm>
            <a:off x="4212370" y="2465930"/>
            <a:ext cx="5935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5B896ED-488A-4172-C9BA-BD5F68CD5BEB}"/>
              </a:ext>
            </a:extLst>
          </p:cNvPr>
          <p:cNvSpPr txBox="1"/>
          <p:nvPr/>
        </p:nvSpPr>
        <p:spPr>
          <a:xfrm>
            <a:off x="5044522" y="2132080"/>
            <a:ext cx="123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EXT</a:t>
            </a:r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43234469-E053-12ED-99CC-6F1525EE6CAA}"/>
              </a:ext>
            </a:extLst>
          </p:cNvPr>
          <p:cNvCxnSpPr/>
          <p:nvPr/>
        </p:nvCxnSpPr>
        <p:spPr>
          <a:xfrm>
            <a:off x="5231072" y="2465930"/>
            <a:ext cx="7547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854F334E-FEB4-F821-274E-5D45A3C58D13}"/>
              </a:ext>
            </a:extLst>
          </p:cNvPr>
          <p:cNvCxnSpPr/>
          <p:nvPr/>
        </p:nvCxnSpPr>
        <p:spPr>
          <a:xfrm>
            <a:off x="6496689" y="2491191"/>
            <a:ext cx="7547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52D5FB8F-B04F-867D-DBEB-67E42994435E}"/>
              </a:ext>
            </a:extLst>
          </p:cNvPr>
          <p:cNvSpPr txBox="1"/>
          <p:nvPr/>
        </p:nvSpPr>
        <p:spPr>
          <a:xfrm>
            <a:off x="6541914" y="2073254"/>
            <a:ext cx="754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Me08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BE20517-E012-D8CD-1948-8C4B1B90DC15}"/>
              </a:ext>
            </a:extLst>
          </p:cNvPr>
          <p:cNvSpPr txBox="1"/>
          <p:nvPr/>
        </p:nvSpPr>
        <p:spPr>
          <a:xfrm>
            <a:off x="7541467" y="2096598"/>
            <a:ext cx="876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Me23</a:t>
            </a:r>
          </a:p>
        </p:txBody>
      </p: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56F43E8F-41E6-0FE9-F2B0-5D0487D01366}"/>
              </a:ext>
            </a:extLst>
          </p:cNvPr>
          <p:cNvCxnSpPr/>
          <p:nvPr/>
        </p:nvCxnSpPr>
        <p:spPr>
          <a:xfrm>
            <a:off x="7535159" y="2450737"/>
            <a:ext cx="7547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16017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D18438C9-6C24-CC95-2EF1-EF5FDB4DF4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004" t="19531" r="32410" b="59624"/>
          <a:stretch/>
        </p:blipFill>
        <p:spPr>
          <a:xfrm>
            <a:off x="2266680" y="1378039"/>
            <a:ext cx="7658639" cy="287199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6003673-7CF3-627D-AF8D-F350FFC60A2B}"/>
              </a:ext>
            </a:extLst>
          </p:cNvPr>
          <p:cNvSpPr txBox="1"/>
          <p:nvPr/>
        </p:nvSpPr>
        <p:spPr>
          <a:xfrm>
            <a:off x="2459865" y="2791496"/>
            <a:ext cx="6697014" cy="637504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31CE095-4B71-AF6C-6AE4-CE6E2E6F58B8}"/>
              </a:ext>
            </a:extLst>
          </p:cNvPr>
          <p:cNvSpPr txBox="1"/>
          <p:nvPr/>
        </p:nvSpPr>
        <p:spPr>
          <a:xfrm>
            <a:off x="2654939" y="2269860"/>
            <a:ext cx="123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CTL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10067D4C-D74D-060F-071C-AD417F921E4B}"/>
              </a:ext>
            </a:extLst>
          </p:cNvPr>
          <p:cNvCxnSpPr>
            <a:cxnSpLocks/>
          </p:cNvCxnSpPr>
          <p:nvPr/>
        </p:nvCxnSpPr>
        <p:spPr>
          <a:xfrm>
            <a:off x="2916349" y="2599715"/>
            <a:ext cx="6038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D15A2ACF-C90E-EE1A-FA03-4D86F8E85743}"/>
              </a:ext>
            </a:extLst>
          </p:cNvPr>
          <p:cNvSpPr txBox="1"/>
          <p:nvPr/>
        </p:nvSpPr>
        <p:spPr>
          <a:xfrm>
            <a:off x="3904920" y="2230383"/>
            <a:ext cx="123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err="1"/>
              <a:t>Cur</a:t>
            </a:r>
            <a:endParaRPr lang="pt-BR" dirty="0"/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8BA6EA12-940F-CDFE-DDEF-5B9FC13C7119}"/>
              </a:ext>
            </a:extLst>
          </p:cNvPr>
          <p:cNvCxnSpPr>
            <a:cxnSpLocks/>
          </p:cNvCxnSpPr>
          <p:nvPr/>
        </p:nvCxnSpPr>
        <p:spPr>
          <a:xfrm>
            <a:off x="4212369" y="2639192"/>
            <a:ext cx="5935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5E5899B-E8A2-ED65-1A26-743F3503A85A}"/>
              </a:ext>
            </a:extLst>
          </p:cNvPr>
          <p:cNvSpPr txBox="1"/>
          <p:nvPr/>
        </p:nvSpPr>
        <p:spPr>
          <a:xfrm>
            <a:off x="5289828" y="2269860"/>
            <a:ext cx="123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EXT</a:t>
            </a:r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BAE85073-C4B7-B724-CBDC-73D87031623B}"/>
              </a:ext>
            </a:extLst>
          </p:cNvPr>
          <p:cNvCxnSpPr/>
          <p:nvPr/>
        </p:nvCxnSpPr>
        <p:spPr>
          <a:xfrm>
            <a:off x="5454304" y="2651294"/>
            <a:ext cx="7547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3E547B01-62AB-21F6-222A-0E11C7B6A1AE}"/>
              </a:ext>
            </a:extLst>
          </p:cNvPr>
          <p:cNvCxnSpPr/>
          <p:nvPr/>
        </p:nvCxnSpPr>
        <p:spPr>
          <a:xfrm>
            <a:off x="6774032" y="2675234"/>
            <a:ext cx="7547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3156FEF-1B61-1D0F-272A-DDF09FEB92F5}"/>
              </a:ext>
            </a:extLst>
          </p:cNvPr>
          <p:cNvSpPr txBox="1"/>
          <p:nvPr/>
        </p:nvSpPr>
        <p:spPr>
          <a:xfrm>
            <a:off x="6750633" y="2296201"/>
            <a:ext cx="754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Me08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284E169B-D875-2583-8554-1AE9E4649036}"/>
              </a:ext>
            </a:extLst>
          </p:cNvPr>
          <p:cNvSpPr txBox="1"/>
          <p:nvPr/>
        </p:nvSpPr>
        <p:spPr>
          <a:xfrm>
            <a:off x="7859511" y="2269860"/>
            <a:ext cx="876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Me23</a:t>
            </a:r>
          </a:p>
        </p:txBody>
      </p: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8AA7A65D-CCB3-4B6D-2897-86C9BFEAB60B}"/>
              </a:ext>
            </a:extLst>
          </p:cNvPr>
          <p:cNvCxnSpPr/>
          <p:nvPr/>
        </p:nvCxnSpPr>
        <p:spPr>
          <a:xfrm>
            <a:off x="7857130" y="2651294"/>
            <a:ext cx="7547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DC9B83D8-5691-A1E3-A9D1-697636C5822E}"/>
              </a:ext>
            </a:extLst>
          </p:cNvPr>
          <p:cNvSpPr txBox="1"/>
          <p:nvPr/>
        </p:nvSpPr>
        <p:spPr>
          <a:xfrm>
            <a:off x="348343" y="377371"/>
            <a:ext cx="3207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GAPDH – N2</a:t>
            </a:r>
          </a:p>
        </p:txBody>
      </p:sp>
      <p:sp>
        <p:nvSpPr>
          <p:cNvPr id="18" name="Seta para a Direita 17">
            <a:extLst>
              <a:ext uri="{FF2B5EF4-FFF2-40B4-BE49-F238E27FC236}">
                <a16:creationId xmlns:a16="http://schemas.microsoft.com/office/drawing/2014/main" id="{BA7B5C1F-7AFE-7FEB-C3F3-5577C8598957}"/>
              </a:ext>
            </a:extLst>
          </p:cNvPr>
          <p:cNvSpPr/>
          <p:nvPr/>
        </p:nvSpPr>
        <p:spPr>
          <a:xfrm>
            <a:off x="1659332" y="2925362"/>
            <a:ext cx="507997" cy="130628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B64405DB-E666-CFE8-BB4F-6C5ABEC8A9CB}"/>
              </a:ext>
            </a:extLst>
          </p:cNvPr>
          <p:cNvSpPr txBox="1"/>
          <p:nvPr/>
        </p:nvSpPr>
        <p:spPr>
          <a:xfrm>
            <a:off x="846531" y="2791496"/>
            <a:ext cx="856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35kDa</a:t>
            </a:r>
          </a:p>
        </p:txBody>
      </p:sp>
    </p:spTree>
    <p:extLst>
      <p:ext uri="{BB962C8B-B14F-4D97-AF65-F5344CB8AC3E}">
        <p14:creationId xmlns:p14="http://schemas.microsoft.com/office/powerpoint/2010/main" val="13162444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04BF1330-9486-C83C-7A89-F953E69E07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695" t="17935" r="15224" b="31876"/>
          <a:stretch/>
        </p:blipFill>
        <p:spPr>
          <a:xfrm>
            <a:off x="2009104" y="1070616"/>
            <a:ext cx="6774287" cy="4716767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1D23525-CC73-A085-7322-BDE613261F25}"/>
              </a:ext>
            </a:extLst>
          </p:cNvPr>
          <p:cNvSpPr txBox="1"/>
          <p:nvPr/>
        </p:nvSpPr>
        <p:spPr>
          <a:xfrm>
            <a:off x="348343" y="377371"/>
            <a:ext cx="3207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TMPRSS2 – N1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598FCD0-9444-F78E-8AEF-12EB406278CF}"/>
              </a:ext>
            </a:extLst>
          </p:cNvPr>
          <p:cNvSpPr txBox="1"/>
          <p:nvPr/>
        </p:nvSpPr>
        <p:spPr>
          <a:xfrm>
            <a:off x="2742410" y="1339004"/>
            <a:ext cx="123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CTL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CF998B02-F308-E22A-2341-4879A089A8D3}"/>
              </a:ext>
            </a:extLst>
          </p:cNvPr>
          <p:cNvCxnSpPr>
            <a:cxnSpLocks/>
          </p:cNvCxnSpPr>
          <p:nvPr/>
        </p:nvCxnSpPr>
        <p:spPr>
          <a:xfrm>
            <a:off x="2990406" y="1709008"/>
            <a:ext cx="6038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9E366CD9-A535-0BE9-1022-E209D0E580EB}"/>
              </a:ext>
            </a:extLst>
          </p:cNvPr>
          <p:cNvSpPr txBox="1"/>
          <p:nvPr/>
        </p:nvSpPr>
        <p:spPr>
          <a:xfrm>
            <a:off x="3594282" y="1338731"/>
            <a:ext cx="123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err="1"/>
              <a:t>Cur</a:t>
            </a:r>
            <a:endParaRPr lang="pt-BR" dirty="0"/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0EACE247-6292-EAAA-A2C8-57ED39830693}"/>
              </a:ext>
            </a:extLst>
          </p:cNvPr>
          <p:cNvCxnSpPr>
            <a:cxnSpLocks/>
          </p:cNvCxnSpPr>
          <p:nvPr/>
        </p:nvCxnSpPr>
        <p:spPr>
          <a:xfrm>
            <a:off x="3862896" y="1705853"/>
            <a:ext cx="5935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D822A4F-298E-E1F5-37B5-E11AA19E9148}"/>
              </a:ext>
            </a:extLst>
          </p:cNvPr>
          <p:cNvSpPr txBox="1"/>
          <p:nvPr/>
        </p:nvSpPr>
        <p:spPr>
          <a:xfrm>
            <a:off x="4370321" y="1321472"/>
            <a:ext cx="123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EXT</a:t>
            </a:r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B59F9101-887B-6F4B-1CD3-C9AAA7B953DD}"/>
              </a:ext>
            </a:extLst>
          </p:cNvPr>
          <p:cNvCxnSpPr>
            <a:cxnSpLocks/>
          </p:cNvCxnSpPr>
          <p:nvPr/>
        </p:nvCxnSpPr>
        <p:spPr>
          <a:xfrm>
            <a:off x="4631939" y="1708063"/>
            <a:ext cx="6355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DD814ECC-13C6-F629-02A4-1A13D36BDE98}"/>
              </a:ext>
            </a:extLst>
          </p:cNvPr>
          <p:cNvCxnSpPr>
            <a:cxnSpLocks/>
          </p:cNvCxnSpPr>
          <p:nvPr/>
        </p:nvCxnSpPr>
        <p:spPr>
          <a:xfrm flipV="1">
            <a:off x="5396247" y="1705853"/>
            <a:ext cx="592429" cy="14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3D65127-B396-C952-E35F-E24908742042}"/>
              </a:ext>
            </a:extLst>
          </p:cNvPr>
          <p:cNvSpPr txBox="1"/>
          <p:nvPr/>
        </p:nvSpPr>
        <p:spPr>
          <a:xfrm>
            <a:off x="5341257" y="1304213"/>
            <a:ext cx="754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Me08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FB85D30-8AC6-8A40-48DE-A9763B679D39}"/>
              </a:ext>
            </a:extLst>
          </p:cNvPr>
          <p:cNvSpPr txBox="1"/>
          <p:nvPr/>
        </p:nvSpPr>
        <p:spPr>
          <a:xfrm>
            <a:off x="6238395" y="1329299"/>
            <a:ext cx="876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Me23</a:t>
            </a:r>
          </a:p>
        </p:txBody>
      </p: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A6417C0C-B7C3-11BA-E8FE-B893EA926276}"/>
              </a:ext>
            </a:extLst>
          </p:cNvPr>
          <p:cNvCxnSpPr/>
          <p:nvPr/>
        </p:nvCxnSpPr>
        <p:spPr>
          <a:xfrm>
            <a:off x="6202303" y="1705853"/>
            <a:ext cx="7547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CF04814C-AD16-BA00-D84A-CAE5CFDCF759}"/>
              </a:ext>
            </a:extLst>
          </p:cNvPr>
          <p:cNvSpPr txBox="1"/>
          <p:nvPr/>
        </p:nvSpPr>
        <p:spPr>
          <a:xfrm>
            <a:off x="2749693" y="2410574"/>
            <a:ext cx="4474969" cy="276999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pt-BR" sz="1200" dirty="0"/>
          </a:p>
        </p:txBody>
      </p:sp>
      <p:sp>
        <p:nvSpPr>
          <p:cNvPr id="20" name="Seta para a Direita 19">
            <a:extLst>
              <a:ext uri="{FF2B5EF4-FFF2-40B4-BE49-F238E27FC236}">
                <a16:creationId xmlns:a16="http://schemas.microsoft.com/office/drawing/2014/main" id="{C7617EC6-C3EE-BC2E-40C5-C7144810619B}"/>
              </a:ext>
            </a:extLst>
          </p:cNvPr>
          <p:cNvSpPr/>
          <p:nvPr/>
        </p:nvSpPr>
        <p:spPr>
          <a:xfrm>
            <a:off x="1965562" y="2529631"/>
            <a:ext cx="507997" cy="130628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8630B042-13E9-8F09-F5F0-BFC0B48A9FEE}"/>
              </a:ext>
            </a:extLst>
          </p:cNvPr>
          <p:cNvSpPr txBox="1"/>
          <p:nvPr/>
        </p:nvSpPr>
        <p:spPr>
          <a:xfrm>
            <a:off x="1070300" y="2410279"/>
            <a:ext cx="1049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50kDa</a:t>
            </a:r>
          </a:p>
        </p:txBody>
      </p:sp>
    </p:spTree>
    <p:extLst>
      <p:ext uri="{BB962C8B-B14F-4D97-AF65-F5344CB8AC3E}">
        <p14:creationId xmlns:p14="http://schemas.microsoft.com/office/powerpoint/2010/main" val="31242705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064AD170-780D-F412-A00C-0B8912D94C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432" t="27924" b="22377"/>
          <a:stretch/>
        </p:blipFill>
        <p:spPr>
          <a:xfrm>
            <a:off x="3039413" y="1210615"/>
            <a:ext cx="6804337" cy="425002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1BDDD9D-B0A2-D067-D040-C098BA33E848}"/>
              </a:ext>
            </a:extLst>
          </p:cNvPr>
          <p:cNvSpPr txBox="1"/>
          <p:nvPr/>
        </p:nvSpPr>
        <p:spPr>
          <a:xfrm>
            <a:off x="3476635" y="1338731"/>
            <a:ext cx="123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CTL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DD5F09BD-A0E4-E533-1457-16D2CBC2C0ED}"/>
              </a:ext>
            </a:extLst>
          </p:cNvPr>
          <p:cNvCxnSpPr>
            <a:cxnSpLocks/>
          </p:cNvCxnSpPr>
          <p:nvPr/>
        </p:nvCxnSpPr>
        <p:spPr>
          <a:xfrm>
            <a:off x="3814876" y="1696919"/>
            <a:ext cx="6038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0A685AA2-14CC-DD07-977B-D73BE9A4070F}"/>
              </a:ext>
            </a:extLst>
          </p:cNvPr>
          <p:cNvSpPr txBox="1"/>
          <p:nvPr/>
        </p:nvSpPr>
        <p:spPr>
          <a:xfrm>
            <a:off x="4314644" y="1338731"/>
            <a:ext cx="123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err="1"/>
              <a:t>Cur</a:t>
            </a:r>
            <a:endParaRPr lang="pt-BR" dirty="0"/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D196ED3D-F707-FDCE-ED9A-C914971CD357}"/>
              </a:ext>
            </a:extLst>
          </p:cNvPr>
          <p:cNvCxnSpPr>
            <a:cxnSpLocks/>
          </p:cNvCxnSpPr>
          <p:nvPr/>
        </p:nvCxnSpPr>
        <p:spPr>
          <a:xfrm>
            <a:off x="4578316" y="1690804"/>
            <a:ext cx="5935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D9685B37-EB0E-513C-79E7-EF0C65E666C0}"/>
              </a:ext>
            </a:extLst>
          </p:cNvPr>
          <p:cNvSpPr txBox="1"/>
          <p:nvPr/>
        </p:nvSpPr>
        <p:spPr>
          <a:xfrm>
            <a:off x="5042721" y="1332181"/>
            <a:ext cx="123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EXT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76FDB3C3-8261-3551-6259-7A92E2140037}"/>
              </a:ext>
            </a:extLst>
          </p:cNvPr>
          <p:cNvCxnSpPr>
            <a:cxnSpLocks/>
          </p:cNvCxnSpPr>
          <p:nvPr/>
        </p:nvCxnSpPr>
        <p:spPr>
          <a:xfrm>
            <a:off x="5350670" y="1708063"/>
            <a:ext cx="6355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1437FECA-833C-9A11-3E55-85F0F96A952D}"/>
              </a:ext>
            </a:extLst>
          </p:cNvPr>
          <p:cNvCxnSpPr>
            <a:cxnSpLocks/>
          </p:cNvCxnSpPr>
          <p:nvPr/>
        </p:nvCxnSpPr>
        <p:spPr>
          <a:xfrm flipV="1">
            <a:off x="6093572" y="1690804"/>
            <a:ext cx="592429" cy="14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DB0B7D65-F4F8-066D-5E85-63605C82BD35}"/>
              </a:ext>
            </a:extLst>
          </p:cNvPr>
          <p:cNvSpPr txBox="1"/>
          <p:nvPr/>
        </p:nvSpPr>
        <p:spPr>
          <a:xfrm>
            <a:off x="6012414" y="1321472"/>
            <a:ext cx="754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Me08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C79E16B-A233-2EBE-05A4-035628148241}"/>
              </a:ext>
            </a:extLst>
          </p:cNvPr>
          <p:cNvSpPr txBox="1"/>
          <p:nvPr/>
        </p:nvSpPr>
        <p:spPr>
          <a:xfrm>
            <a:off x="6758292" y="1331469"/>
            <a:ext cx="876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Me23</a:t>
            </a:r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E83CD5B8-30AD-F642-2231-8FCD032FE221}"/>
              </a:ext>
            </a:extLst>
          </p:cNvPr>
          <p:cNvCxnSpPr>
            <a:cxnSpLocks/>
          </p:cNvCxnSpPr>
          <p:nvPr/>
        </p:nvCxnSpPr>
        <p:spPr>
          <a:xfrm>
            <a:off x="6832860" y="1705853"/>
            <a:ext cx="56455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Seta para a Direita 14">
            <a:extLst>
              <a:ext uri="{FF2B5EF4-FFF2-40B4-BE49-F238E27FC236}">
                <a16:creationId xmlns:a16="http://schemas.microsoft.com/office/drawing/2014/main" id="{EB2EA64B-F9DF-465B-893E-A7C095DCDF18}"/>
              </a:ext>
            </a:extLst>
          </p:cNvPr>
          <p:cNvSpPr/>
          <p:nvPr/>
        </p:nvSpPr>
        <p:spPr>
          <a:xfrm>
            <a:off x="2785414" y="2980391"/>
            <a:ext cx="507997" cy="130628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0F5C5476-C45A-CD97-66A9-0FC9A94A8147}"/>
              </a:ext>
            </a:extLst>
          </p:cNvPr>
          <p:cNvSpPr txBox="1"/>
          <p:nvPr/>
        </p:nvSpPr>
        <p:spPr>
          <a:xfrm>
            <a:off x="1989477" y="2861039"/>
            <a:ext cx="1049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35kDa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AECA39D5-27CF-6649-9FAE-63EB110BC8F6}"/>
              </a:ext>
            </a:extLst>
          </p:cNvPr>
          <p:cNvSpPr txBox="1"/>
          <p:nvPr/>
        </p:nvSpPr>
        <p:spPr>
          <a:xfrm>
            <a:off x="348343" y="377371"/>
            <a:ext cx="3207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GAPDH – N1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80E9D58-4832-29AE-4F3F-DB8467958C99}"/>
              </a:ext>
            </a:extLst>
          </p:cNvPr>
          <p:cNvSpPr txBox="1"/>
          <p:nvPr/>
        </p:nvSpPr>
        <p:spPr>
          <a:xfrm>
            <a:off x="3476635" y="2926406"/>
            <a:ext cx="4333240" cy="307777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3257626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9F8C7D89-F492-83C7-9FF7-C530259D79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981" b="51925"/>
          <a:stretch/>
        </p:blipFill>
        <p:spPr>
          <a:xfrm>
            <a:off x="193183" y="1510966"/>
            <a:ext cx="12285348" cy="2468606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1B71EEAD-F925-768C-2CA4-C583BE944EBD}"/>
              </a:ext>
            </a:extLst>
          </p:cNvPr>
          <p:cNvSpPr txBox="1"/>
          <p:nvPr/>
        </p:nvSpPr>
        <p:spPr>
          <a:xfrm>
            <a:off x="2397362" y="1326300"/>
            <a:ext cx="123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CTL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C83D057E-685E-4D1D-787B-C4D9A5794462}"/>
              </a:ext>
            </a:extLst>
          </p:cNvPr>
          <p:cNvCxnSpPr>
            <a:cxnSpLocks/>
          </p:cNvCxnSpPr>
          <p:nvPr/>
        </p:nvCxnSpPr>
        <p:spPr>
          <a:xfrm>
            <a:off x="2712281" y="1670371"/>
            <a:ext cx="6038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B478F7D-3CBC-2F46-E4DF-9FDB2BBCAF6C}"/>
              </a:ext>
            </a:extLst>
          </p:cNvPr>
          <p:cNvSpPr txBox="1"/>
          <p:nvPr/>
        </p:nvSpPr>
        <p:spPr>
          <a:xfrm>
            <a:off x="3401148" y="1316079"/>
            <a:ext cx="123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err="1"/>
              <a:t>Cur</a:t>
            </a:r>
            <a:endParaRPr lang="pt-BR" dirty="0"/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426F95A9-FC3E-FEC9-CF2C-3C0578EFEDE6}"/>
              </a:ext>
            </a:extLst>
          </p:cNvPr>
          <p:cNvCxnSpPr>
            <a:cxnSpLocks/>
          </p:cNvCxnSpPr>
          <p:nvPr/>
        </p:nvCxnSpPr>
        <p:spPr>
          <a:xfrm>
            <a:off x="3734108" y="1705853"/>
            <a:ext cx="5935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4F1F92D-A603-C71B-E02A-AEF23B564299}"/>
              </a:ext>
            </a:extLst>
          </p:cNvPr>
          <p:cNvSpPr txBox="1"/>
          <p:nvPr/>
        </p:nvSpPr>
        <p:spPr>
          <a:xfrm>
            <a:off x="4601541" y="1336521"/>
            <a:ext cx="123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EXT</a:t>
            </a:r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E992ACF1-DF0C-C034-C502-7FB940062D7E}"/>
              </a:ext>
            </a:extLst>
          </p:cNvPr>
          <p:cNvCxnSpPr/>
          <p:nvPr/>
        </p:nvCxnSpPr>
        <p:spPr>
          <a:xfrm>
            <a:off x="4852461" y="1705853"/>
            <a:ext cx="7547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31C83DB9-CAD1-C6DC-78E1-F806B6ABE088}"/>
              </a:ext>
            </a:extLst>
          </p:cNvPr>
          <p:cNvCxnSpPr/>
          <p:nvPr/>
        </p:nvCxnSpPr>
        <p:spPr>
          <a:xfrm>
            <a:off x="5958485" y="1701473"/>
            <a:ext cx="7547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ABF7D600-4B76-82A1-0E65-E3EB7552BC8E}"/>
              </a:ext>
            </a:extLst>
          </p:cNvPr>
          <p:cNvSpPr txBox="1"/>
          <p:nvPr/>
        </p:nvSpPr>
        <p:spPr>
          <a:xfrm>
            <a:off x="5857855" y="1301039"/>
            <a:ext cx="754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Me08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F50003AF-0BDA-CA7C-C721-2E1F52C7E08E}"/>
              </a:ext>
            </a:extLst>
          </p:cNvPr>
          <p:cNvSpPr txBox="1"/>
          <p:nvPr/>
        </p:nvSpPr>
        <p:spPr>
          <a:xfrm>
            <a:off x="6862519" y="1315855"/>
            <a:ext cx="876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Me23</a:t>
            </a:r>
          </a:p>
        </p:txBody>
      </p: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CFE20367-1528-B27C-E250-24C2B7521248}"/>
              </a:ext>
            </a:extLst>
          </p:cNvPr>
          <p:cNvCxnSpPr/>
          <p:nvPr/>
        </p:nvCxnSpPr>
        <p:spPr>
          <a:xfrm>
            <a:off x="6923520" y="1679367"/>
            <a:ext cx="7547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52252E85-4532-2421-A87F-0908E9BE2BA0}"/>
              </a:ext>
            </a:extLst>
          </p:cNvPr>
          <p:cNvSpPr txBox="1"/>
          <p:nvPr/>
        </p:nvSpPr>
        <p:spPr>
          <a:xfrm>
            <a:off x="2377484" y="3489406"/>
            <a:ext cx="5719766" cy="307777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pt-BR" sz="1400" dirty="0"/>
          </a:p>
        </p:txBody>
      </p:sp>
      <p:sp>
        <p:nvSpPr>
          <p:cNvPr id="19" name="Seta para a Direita 18">
            <a:extLst>
              <a:ext uri="{FF2B5EF4-FFF2-40B4-BE49-F238E27FC236}">
                <a16:creationId xmlns:a16="http://schemas.microsoft.com/office/drawing/2014/main" id="{7F402474-AFB0-6166-2CB4-71B5C9AE7D1A}"/>
              </a:ext>
            </a:extLst>
          </p:cNvPr>
          <p:cNvSpPr/>
          <p:nvPr/>
        </p:nvSpPr>
        <p:spPr>
          <a:xfrm>
            <a:off x="1327549" y="3563038"/>
            <a:ext cx="507997" cy="130628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9FFDD11B-888D-5038-97CB-000B3DAD8DEE}"/>
              </a:ext>
            </a:extLst>
          </p:cNvPr>
          <p:cNvSpPr txBox="1"/>
          <p:nvPr/>
        </p:nvSpPr>
        <p:spPr>
          <a:xfrm>
            <a:off x="549150" y="3443686"/>
            <a:ext cx="1049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50kDa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47AD573A-C913-A61A-9F4C-F0E9021301BA}"/>
              </a:ext>
            </a:extLst>
          </p:cNvPr>
          <p:cNvSpPr txBox="1"/>
          <p:nvPr/>
        </p:nvSpPr>
        <p:spPr>
          <a:xfrm>
            <a:off x="348343" y="377371"/>
            <a:ext cx="3207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TMPRSS2 – N2</a:t>
            </a:r>
          </a:p>
        </p:txBody>
      </p:sp>
    </p:spTree>
    <p:extLst>
      <p:ext uri="{BB962C8B-B14F-4D97-AF65-F5344CB8AC3E}">
        <p14:creationId xmlns:p14="http://schemas.microsoft.com/office/powerpoint/2010/main" val="4090185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3E76E173-6334-D8BA-A5F2-581064F355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531" b="63380"/>
          <a:stretch/>
        </p:blipFill>
        <p:spPr>
          <a:xfrm>
            <a:off x="-243626" y="1777284"/>
            <a:ext cx="13565285" cy="231819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6A1BB3EC-E3DF-AE46-4323-390A3FBA5DAA}"/>
              </a:ext>
            </a:extLst>
          </p:cNvPr>
          <p:cNvSpPr txBox="1"/>
          <p:nvPr/>
        </p:nvSpPr>
        <p:spPr>
          <a:xfrm>
            <a:off x="348343" y="377371"/>
            <a:ext cx="3207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GAPDH – N2</a:t>
            </a:r>
          </a:p>
        </p:txBody>
      </p:sp>
      <p:sp>
        <p:nvSpPr>
          <p:cNvPr id="5" name="Seta para a Direita 4">
            <a:extLst>
              <a:ext uri="{FF2B5EF4-FFF2-40B4-BE49-F238E27FC236}">
                <a16:creationId xmlns:a16="http://schemas.microsoft.com/office/drawing/2014/main" id="{0DA68EE1-A6F3-C50F-14F3-8D8019D4EC6B}"/>
              </a:ext>
            </a:extLst>
          </p:cNvPr>
          <p:cNvSpPr/>
          <p:nvPr/>
        </p:nvSpPr>
        <p:spPr>
          <a:xfrm>
            <a:off x="1585126" y="2506971"/>
            <a:ext cx="507997" cy="130628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7A9A1A5-DC18-542F-84C0-D593C5EA66A1}"/>
              </a:ext>
            </a:extLst>
          </p:cNvPr>
          <p:cNvSpPr txBox="1"/>
          <p:nvPr/>
        </p:nvSpPr>
        <p:spPr>
          <a:xfrm>
            <a:off x="806727" y="2387619"/>
            <a:ext cx="1049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35kDa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36355E5-6B11-06A4-520E-6C78F64D041B}"/>
              </a:ext>
            </a:extLst>
          </p:cNvPr>
          <p:cNvSpPr txBox="1"/>
          <p:nvPr/>
        </p:nvSpPr>
        <p:spPr>
          <a:xfrm>
            <a:off x="2397362" y="1326300"/>
            <a:ext cx="123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CTL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2D00A3F6-1B97-B619-E9B2-2DF8C9D1F900}"/>
              </a:ext>
            </a:extLst>
          </p:cNvPr>
          <p:cNvCxnSpPr>
            <a:cxnSpLocks/>
          </p:cNvCxnSpPr>
          <p:nvPr/>
        </p:nvCxnSpPr>
        <p:spPr>
          <a:xfrm>
            <a:off x="2712281" y="1670371"/>
            <a:ext cx="6038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8377B4E4-B9FA-100C-2A37-0E2590F74E3B}"/>
              </a:ext>
            </a:extLst>
          </p:cNvPr>
          <p:cNvSpPr txBox="1"/>
          <p:nvPr/>
        </p:nvSpPr>
        <p:spPr>
          <a:xfrm>
            <a:off x="3618747" y="1326300"/>
            <a:ext cx="123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err="1"/>
              <a:t>Cur</a:t>
            </a:r>
            <a:endParaRPr lang="pt-BR" dirty="0"/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E905FAAA-D179-5880-6ADA-AC4F6661EEE3}"/>
              </a:ext>
            </a:extLst>
          </p:cNvPr>
          <p:cNvCxnSpPr>
            <a:cxnSpLocks/>
          </p:cNvCxnSpPr>
          <p:nvPr/>
        </p:nvCxnSpPr>
        <p:spPr>
          <a:xfrm>
            <a:off x="3927293" y="1705853"/>
            <a:ext cx="5935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E80433F-6525-A293-F794-AA94298668F4}"/>
              </a:ext>
            </a:extLst>
          </p:cNvPr>
          <p:cNvSpPr txBox="1"/>
          <p:nvPr/>
        </p:nvSpPr>
        <p:spPr>
          <a:xfrm>
            <a:off x="4793764" y="1336521"/>
            <a:ext cx="123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EXT</a:t>
            </a:r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35794BB4-B5A9-FF27-1C56-DE50611667C7}"/>
              </a:ext>
            </a:extLst>
          </p:cNvPr>
          <p:cNvCxnSpPr/>
          <p:nvPr/>
        </p:nvCxnSpPr>
        <p:spPr>
          <a:xfrm>
            <a:off x="5080512" y="1705853"/>
            <a:ext cx="7547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6F7ABE3E-72A5-858D-246B-A52A11E73C07}"/>
              </a:ext>
            </a:extLst>
          </p:cNvPr>
          <p:cNvCxnSpPr/>
          <p:nvPr/>
        </p:nvCxnSpPr>
        <p:spPr>
          <a:xfrm>
            <a:off x="6344851" y="1709973"/>
            <a:ext cx="7547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702C9422-B29D-41DC-4A84-0403E5F35CCB}"/>
              </a:ext>
            </a:extLst>
          </p:cNvPr>
          <p:cNvSpPr txBox="1"/>
          <p:nvPr/>
        </p:nvSpPr>
        <p:spPr>
          <a:xfrm>
            <a:off x="6344851" y="1298865"/>
            <a:ext cx="754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Me08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28A9801D-4D55-83AC-025F-E7B78945F16D}"/>
              </a:ext>
            </a:extLst>
          </p:cNvPr>
          <p:cNvSpPr txBox="1"/>
          <p:nvPr/>
        </p:nvSpPr>
        <p:spPr>
          <a:xfrm>
            <a:off x="7503070" y="1326573"/>
            <a:ext cx="876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Me23</a:t>
            </a:r>
          </a:p>
        </p:txBody>
      </p: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D99FB3CF-8FF3-C9DF-862E-3CB50F5A0068}"/>
              </a:ext>
            </a:extLst>
          </p:cNvPr>
          <p:cNvCxnSpPr/>
          <p:nvPr/>
        </p:nvCxnSpPr>
        <p:spPr>
          <a:xfrm>
            <a:off x="7503070" y="1705853"/>
            <a:ext cx="7547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CaixaDeTexto 1">
            <a:extLst>
              <a:ext uri="{FF2B5EF4-FFF2-40B4-BE49-F238E27FC236}">
                <a16:creationId xmlns:a16="http://schemas.microsoft.com/office/drawing/2014/main" id="{60F752E8-63D0-4A1C-162A-8C77FDBF616E}"/>
              </a:ext>
            </a:extLst>
          </p:cNvPr>
          <p:cNvSpPr txBox="1"/>
          <p:nvPr/>
        </p:nvSpPr>
        <p:spPr>
          <a:xfrm>
            <a:off x="2254986" y="2418396"/>
            <a:ext cx="6514260" cy="579637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8948083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970</TotalTime>
  <Words>108</Words>
  <Application>Microsoft Macintosh PowerPoint</Application>
  <PresentationFormat>Widescreen</PresentationFormat>
  <Paragraphs>84</Paragraphs>
  <Slides>12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Roberta Sessa Stilhano Yamaguchi</dc:creator>
  <cp:lastModifiedBy>Roberta Sessa Stilhano Yamaguchi</cp:lastModifiedBy>
  <cp:revision>6</cp:revision>
  <dcterms:created xsi:type="dcterms:W3CDTF">2024-04-17T13:40:51Z</dcterms:created>
  <dcterms:modified xsi:type="dcterms:W3CDTF">2024-04-26T17:52:51Z</dcterms:modified>
</cp:coreProperties>
</file>