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66" r:id="rId2"/>
    <p:sldId id="268" r:id="rId3"/>
    <p:sldId id="261" r:id="rId4"/>
    <p:sldId id="277" r:id="rId5"/>
    <p:sldId id="272" r:id="rId6"/>
    <p:sldId id="273" r:id="rId7"/>
    <p:sldId id="274" r:id="rId8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60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74490" autoAdjust="0"/>
  </p:normalViewPr>
  <p:slideViewPr>
    <p:cSldViewPr snapToGrid="0">
      <p:cViewPr varScale="1">
        <p:scale>
          <a:sx n="70" d="100"/>
          <a:sy n="70" d="100"/>
        </p:scale>
        <p:origin x="3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040F3-7B0A-4C7F-B5AF-70297A5B4E04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C454-9FC8-47F6-A969-2381404424F5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3187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DC454-9FC8-47F6-A969-2381404424F5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22401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DC454-9FC8-47F6-A969-2381404424F5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55201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DC454-9FC8-47F6-A969-2381404424F5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17068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DC454-9FC8-47F6-A969-2381404424F5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3559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DC454-9FC8-47F6-A969-2381404424F5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95226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DC454-9FC8-47F6-A969-2381404424F5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1811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DC454-9FC8-47F6-A969-2381404424F5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9982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4069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2136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17899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4700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5801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4441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178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092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3751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01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6872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98274-4B75-437A-B808-000CCF276B67}" type="datetimeFigureOut">
              <a:rPr lang="en-DE" smtClean="0"/>
              <a:t>26.04.24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26AE2-82E0-4A6C-82D3-10F0C3300B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85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4E51FA-0F1D-5753-0169-8F8AF81DC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" y="0"/>
            <a:ext cx="6754953" cy="81693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2EEBF0-E418-C856-750D-A2F411579312}"/>
              </a:ext>
            </a:extLst>
          </p:cNvPr>
          <p:cNvSpPr txBox="1"/>
          <p:nvPr/>
        </p:nvSpPr>
        <p:spPr>
          <a:xfrm>
            <a:off x="3619705" y="5734239"/>
            <a:ext cx="31136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1: Final lentiviral plasmid design and antibiotic kill curves.  A.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Lentiviral plasmid design of </a:t>
            </a:r>
          </a:p>
          <a:p>
            <a:pPr algn="just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pLenti_EF1a-rtTA_BsdR with the regions of interest in the gray box.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Un-transduced hiPSCs were used to determine the optimal concentration of Blasticidin needed to select for successfully transduced cells and 1.0 µg/mL of Blasticidin S HCl for five days was chosen.  </a:t>
            </a:r>
          </a:p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Lentiviral plasmid design of </a:t>
            </a:r>
          </a:p>
          <a:p>
            <a:pPr algn="just"/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pLenti_TRE-NPM_HygR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with the regions of interest in the gray box.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Un-transduced hiPSCs and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hiPSCs with </a:t>
            </a:r>
          </a:p>
          <a:p>
            <a:pPr algn="just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pLenti_EF1a-rtTA_BsdR were used to determine the optimal concentration of HygromycinB needed to select for successfully transduced cells and 25.0 µg/mL of HygromycinB for six days was chosen.</a:t>
            </a:r>
            <a:endParaRPr lang="en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23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4894A7-CDBF-611B-7471-4511759540B0}"/>
              </a:ext>
            </a:extLst>
          </p:cNvPr>
          <p:cNvSpPr txBox="1"/>
          <p:nvPr/>
        </p:nvSpPr>
        <p:spPr>
          <a:xfrm>
            <a:off x="195208" y="2827052"/>
            <a:ext cx="62877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2: Gene expression analysis of rtTA and semi-quantification of marker expression of the markers of interest in cells cultured for five days.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A.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Gene expression analysis of un-transduced and transduced hiPSCs for rtTA relative to un-transduced,  normalized to GAPDH levels. Unpaired t-test 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(N = 3)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*** p </a:t>
            </a:r>
            <a:r>
              <a:rPr lang="en-DE" sz="1100" dirty="0">
                <a:latin typeface="Arial" panose="020B0604020202020204" pitchFamily="34" charset="0"/>
                <a:cs typeface="Arial" panose="020B0604020202020204" pitchFamily="34" charset="0"/>
              </a:rPr>
              <a:t>≤ 0.00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1.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Semi-quantification analysis using GVI of the protein expression of the markers of interest in cells cultured with and without DOX for five days, normalized to DAPI counts. Unpaired t-test 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(N = 3, n ≥ 9),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**** p </a:t>
            </a:r>
            <a:r>
              <a:rPr lang="en-DE" sz="1100" dirty="0">
                <a:latin typeface="Arial" panose="020B0604020202020204" pitchFamily="34" charset="0"/>
                <a:cs typeface="Arial" panose="020B0604020202020204" pitchFamily="34" charset="0"/>
              </a:rPr>
              <a:t>≤ 0.00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01.  Error bars represent standard deviation. </a:t>
            </a:r>
            <a:endParaRPr lang="en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6006BC-8487-433D-BA9C-39E255249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41" y="0"/>
            <a:ext cx="6437934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4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2DDD68C-9B67-1D5F-ABB5-E301D569EAF3}"/>
              </a:ext>
            </a:extLst>
          </p:cNvPr>
          <p:cNvSpPr txBox="1"/>
          <p:nvPr/>
        </p:nvSpPr>
        <p:spPr>
          <a:xfrm>
            <a:off x="150969" y="5335748"/>
            <a:ext cx="640421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3: Gene expression and semi-quantification of marker expression of cells cultured for ten days.  A.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Gene expression of the markers of interest after ten days of culture with and without DOX.  All values relative to day 0 at the stem cell stage and normalized to </a:t>
            </a: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Unpaired t-test 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(N = 3),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* p </a:t>
            </a:r>
            <a:r>
              <a:rPr lang="en-DE" sz="1100" dirty="0">
                <a:latin typeface="Arial" panose="020B0604020202020204" pitchFamily="34" charset="0"/>
                <a:cs typeface="Arial" panose="020B0604020202020204" pitchFamily="34" charset="0"/>
              </a:rPr>
              <a:t>≤ 0.0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5.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Semi-quantification analysis using GVI of the protein expression of the markers of interest in cells cultured with and without DOX for ten days, normalized to DAPI counts.  Unpaired t-test 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(N = 3, n ≥ 9),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**** p </a:t>
            </a:r>
            <a:r>
              <a:rPr lang="en-DE" sz="1100" dirty="0">
                <a:latin typeface="Arial" panose="020B0604020202020204" pitchFamily="34" charset="0"/>
                <a:cs typeface="Arial" panose="020B0604020202020204" pitchFamily="34" charset="0"/>
              </a:rPr>
              <a:t>≤ 0.00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01.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Dynamic GSIS results: amount of insulin secreted upon consecutive stimulation with 2 mM, 20 mM, and again 2 mM glucose normalized to cell count. Unpaired t-test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(N = 3, n = 18),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* p </a:t>
            </a:r>
            <a:r>
              <a:rPr lang="en-DE" sz="1100" dirty="0">
                <a:latin typeface="Arial" panose="020B0604020202020204" pitchFamily="34" charset="0"/>
                <a:cs typeface="Arial" panose="020B0604020202020204" pitchFamily="34" charset="0"/>
              </a:rPr>
              <a:t>≤ 0.0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5, **** p </a:t>
            </a:r>
            <a:r>
              <a:rPr lang="en-DE" sz="1100" dirty="0">
                <a:latin typeface="Arial" panose="020B0604020202020204" pitchFamily="34" charset="0"/>
                <a:cs typeface="Arial" panose="020B0604020202020204" pitchFamily="34" charset="0"/>
              </a:rPr>
              <a:t>≤ 0.00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01. Error bars represent standard deviation. </a:t>
            </a:r>
            <a:endParaRPr lang="en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0A252E-E77F-82D2-FD0C-622B0AA7A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36" y="0"/>
            <a:ext cx="6736664" cy="55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44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2DDD68C-9B67-1D5F-ABB5-E301D569EAF3}"/>
              </a:ext>
            </a:extLst>
          </p:cNvPr>
          <p:cNvSpPr txBox="1"/>
          <p:nvPr/>
        </p:nvSpPr>
        <p:spPr>
          <a:xfrm>
            <a:off x="211929" y="3128996"/>
            <a:ext cx="64042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4: Parallel GSIS results of donor human islets.  A.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Parallel GSIS results of human donor islets: amount of insulin secreted upon stimulation with 2 mM and 20 mM glucose normalized to the insulin content.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GSIS index as represented by the fold change in insulin secretion between the 2 mM and 20 mM glucose challenges.  Solid line at 1 represents the threshold needed to be considered a functional response. Unpaired t-test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(n = 8)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Error bars represent standard deviation. </a:t>
            </a:r>
            <a:endParaRPr lang="en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6FC86B-2429-F2C7-DA9D-5A1FB8EFC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93" y="0"/>
            <a:ext cx="6248942" cy="3237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E8B72D7-BEBE-C8EC-03A7-74815E150738}"/>
              </a:ext>
            </a:extLst>
          </p:cNvPr>
          <p:cNvSpPr/>
          <p:nvPr/>
        </p:nvSpPr>
        <p:spPr>
          <a:xfrm>
            <a:off x="97536" y="73152"/>
            <a:ext cx="6656832" cy="4181856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4658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72E0D7-A0B9-C6FE-ED53-EED53DF2E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485168"/>
              </p:ext>
            </p:extLst>
          </p:nvPr>
        </p:nvGraphicFramePr>
        <p:xfrm>
          <a:off x="300520" y="428091"/>
          <a:ext cx="6120828" cy="558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992">
                  <a:extLst>
                    <a:ext uri="{9D8B030D-6E8A-4147-A177-3AD203B41FA5}">
                      <a16:colId xmlns:a16="http://schemas.microsoft.com/office/drawing/2014/main" val="4263625"/>
                    </a:ext>
                  </a:extLst>
                </a:gridCol>
                <a:gridCol w="2435622">
                  <a:extLst>
                    <a:ext uri="{9D8B030D-6E8A-4147-A177-3AD203B41FA5}">
                      <a16:colId xmlns:a16="http://schemas.microsoft.com/office/drawing/2014/main" val="2617998669"/>
                    </a:ext>
                  </a:extLst>
                </a:gridCol>
                <a:gridCol w="817880">
                  <a:extLst>
                    <a:ext uri="{9D8B030D-6E8A-4147-A177-3AD203B41FA5}">
                      <a16:colId xmlns:a16="http://schemas.microsoft.com/office/drawing/2014/main" val="352458944"/>
                    </a:ext>
                  </a:extLst>
                </a:gridCol>
                <a:gridCol w="774615">
                  <a:extLst>
                    <a:ext uri="{9D8B030D-6E8A-4147-A177-3AD203B41FA5}">
                      <a16:colId xmlns:a16="http://schemas.microsoft.com/office/drawing/2014/main" val="2537076022"/>
                    </a:ext>
                  </a:extLst>
                </a:gridCol>
                <a:gridCol w="1263719">
                  <a:extLst>
                    <a:ext uri="{9D8B030D-6E8A-4147-A177-3AD203B41FA5}">
                      <a16:colId xmlns:a16="http://schemas.microsoft.com/office/drawing/2014/main" val="784542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ThermoFisher</a:t>
                      </a:r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Gene Expression Assay ID or Sequence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Dye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Quencher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84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Hs00999634_gH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35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Sox2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Hs01053049_s1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307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Nanog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Hs02387400_g1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070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Klf4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Hs00358836_m1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214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Ngn3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Hs00360700_g1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Marker of interest</a:t>
                      </a:r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66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Pdx1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Hs00236830_m1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Marker of interest</a:t>
                      </a:r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29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Hs04419852_s1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Marker of interest</a:t>
                      </a:r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025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Nkx6.1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Hs00232355_m1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131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cap="all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MafB</a:t>
                      </a:r>
                      <a:endParaRPr lang="en-CA" sz="1000" b="0" i="1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Hs00534343_s1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196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</a:t>
                      </a:r>
                      <a:r>
                        <a:rPr lang="en-CA" sz="1000" b="0" i="1" u="none" strike="noStrike" cap="all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Hs01060665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60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GAPDH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Hs99999905_m1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DE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427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Fwd_rtTA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TGC CCT GCC AAT CGA GAT</a:t>
                      </a:r>
                      <a:endParaRPr lang="nl-N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designed by Primer Express 3.0 of 7500 Fast Real Time PCR System from Applied Biosystems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171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Rev_rtTA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GCC ATG ACT CGC CTT CCA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DE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rtTA Probe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ACAGGCATCATACCCACTCCTGCCC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FAM-MGB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TAMRA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1896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158E65F-8697-FA7F-D0F4-B1CC796EE3D7}"/>
              </a:ext>
            </a:extLst>
          </p:cNvPr>
          <p:cNvSpPr txBox="1"/>
          <p:nvPr/>
        </p:nvSpPr>
        <p:spPr>
          <a:xfrm>
            <a:off x="236307" y="6052737"/>
            <a:ext cx="36781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1: List of qPCR primers used.  </a:t>
            </a:r>
            <a:endParaRPr lang="en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09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67FB0B-5A8F-7069-7EB9-A17521FFA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242142"/>
              </p:ext>
            </p:extLst>
          </p:nvPr>
        </p:nvGraphicFramePr>
        <p:xfrm>
          <a:off x="389811" y="420612"/>
          <a:ext cx="5092065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5492">
                  <a:extLst>
                    <a:ext uri="{9D8B030D-6E8A-4147-A177-3AD203B41FA5}">
                      <a16:colId xmlns:a16="http://schemas.microsoft.com/office/drawing/2014/main" val="4263625"/>
                    </a:ext>
                  </a:extLst>
                </a:gridCol>
                <a:gridCol w="3124518">
                  <a:extLst>
                    <a:ext uri="{9D8B030D-6E8A-4147-A177-3AD203B41FA5}">
                      <a16:colId xmlns:a16="http://schemas.microsoft.com/office/drawing/2014/main" val="2617998669"/>
                    </a:ext>
                  </a:extLst>
                </a:gridCol>
                <a:gridCol w="1202055">
                  <a:extLst>
                    <a:ext uri="{9D8B030D-6E8A-4147-A177-3AD203B41FA5}">
                      <a16:colId xmlns:a16="http://schemas.microsoft.com/office/drawing/2014/main" val="3015227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Company, Catalog Number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84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OCT4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Cruz, sc8629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35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NANOG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Signalling Technologies, 4903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307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GATA4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 Cruz, sc788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214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SOX2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England Biolabs, 3579S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66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NGN3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Sigma Aldrich, AB5684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Marker of interest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29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PDX1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Thermo</a:t>
                      </a:r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Fisher, PA5-84405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Marker of interest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680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MAFA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Abcam, ab26405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Marker of interest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025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NKX6.1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Developmental Studies Hybridoma Bank, F55A12-S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131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Insulin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Dako</a:t>
                      </a:r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A0564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60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C-peptide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 Signalling Technologies, 4593S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42713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4315947-D7FD-1AD7-3AB3-915C5BD215F1}"/>
              </a:ext>
            </a:extLst>
          </p:cNvPr>
          <p:cNvSpPr txBox="1"/>
          <p:nvPr/>
        </p:nvSpPr>
        <p:spPr>
          <a:xfrm>
            <a:off x="297951" y="4532162"/>
            <a:ext cx="43459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2: List of primary antibodies used.  </a:t>
            </a:r>
            <a:endParaRPr lang="en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665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67FB0B-5A8F-7069-7EB9-A17521FFA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900125"/>
              </p:ext>
            </p:extLst>
          </p:nvPr>
        </p:nvGraphicFramePr>
        <p:xfrm>
          <a:off x="403258" y="386993"/>
          <a:ext cx="3641090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7868">
                  <a:extLst>
                    <a:ext uri="{9D8B030D-6E8A-4147-A177-3AD203B41FA5}">
                      <a16:colId xmlns:a16="http://schemas.microsoft.com/office/drawing/2014/main" val="4263625"/>
                    </a:ext>
                  </a:extLst>
                </a:gridCol>
                <a:gridCol w="1078230">
                  <a:extLst>
                    <a:ext uri="{9D8B030D-6E8A-4147-A177-3AD203B41FA5}">
                      <a16:colId xmlns:a16="http://schemas.microsoft.com/office/drawing/2014/main" val="2617998669"/>
                    </a:ext>
                  </a:extLst>
                </a:gridCol>
                <a:gridCol w="1844992">
                  <a:extLst>
                    <a:ext uri="{9D8B030D-6E8A-4147-A177-3AD203B41FA5}">
                      <a16:colId xmlns:a16="http://schemas.microsoft.com/office/drawing/2014/main" val="3619662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Reagent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Concentration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Company, Catalog Number</a:t>
                      </a:r>
                      <a:endParaRPr lang="en-DE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84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115.0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Carl Roth, 3957.3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35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CA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KCl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Carl Roth, 6781.3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307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CaCl</a:t>
                      </a:r>
                      <a:r>
                        <a:rPr lang="en-CA" sz="1000" b="0" i="0" u="none" strike="noStrike" baseline="-7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Sigma Aldrich, 12095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214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MgCl</a:t>
                      </a:r>
                      <a:r>
                        <a:rPr lang="en-CA" sz="1000" b="0" i="0" u="none" strike="noStrike" baseline="-7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Serva</a:t>
                      </a:r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28305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366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NaHCO</a:t>
                      </a:r>
                      <a:r>
                        <a:rPr lang="en-CA" sz="1000" b="0" i="0" u="none" strike="noStrike" baseline="-7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Sigma Aldrich, S5761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729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Sigma Aldrich, H4034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680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Sigma, A9576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025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Glucose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Sigma, G7528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13126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4315947-D7FD-1AD7-3AB3-915C5BD215F1}"/>
              </a:ext>
            </a:extLst>
          </p:cNvPr>
          <p:cNvSpPr txBox="1"/>
          <p:nvPr/>
        </p:nvSpPr>
        <p:spPr>
          <a:xfrm>
            <a:off x="297950" y="3831518"/>
            <a:ext cx="53309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3: Recipe for </a:t>
            </a:r>
            <a:r>
              <a:rPr lang="en-US" sz="1100" b="1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β-Krebs buffer.</a:t>
            </a:r>
            <a:r>
              <a:rPr lang="en-US" sz="11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D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46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19228</TotalTime>
  <Words>802</Words>
  <Application>Microsoft Macintosh PowerPoint</Application>
  <PresentationFormat>On-screen Show (4:3)</PresentationFormat>
  <Paragraphs>137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Abiramy Jeyagaran</dc:creator>
  <cp:lastModifiedBy>Katja Schenke-Layland</cp:lastModifiedBy>
  <cp:revision>414</cp:revision>
  <cp:lastPrinted>2023-11-08T11:13:52Z</cp:lastPrinted>
  <dcterms:created xsi:type="dcterms:W3CDTF">2023-08-01T21:17:50Z</dcterms:created>
  <dcterms:modified xsi:type="dcterms:W3CDTF">2024-04-26T17:12:41Z</dcterms:modified>
</cp:coreProperties>
</file>