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62" r:id="rId4"/>
    <p:sldId id="276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5" r:id="rId13"/>
    <p:sldId id="272" r:id="rId1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  <a:srgbClr val="FBF8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598" autoAdjust="0"/>
  </p:normalViewPr>
  <p:slideViewPr>
    <p:cSldViewPr snapToGrid="0">
      <p:cViewPr varScale="1">
        <p:scale>
          <a:sx n="78" d="100"/>
          <a:sy n="78" d="100"/>
        </p:scale>
        <p:origin x="8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3228F6-71CA-2B97-01D9-6D35A2660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6A29FA1-31C2-4A31-76BA-A3A5814CE2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BB041D3-C576-12EC-B696-7D8936D06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C017-167F-4369-8CB4-FA676B5F7AC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839496C-AA37-E91A-366F-AC718A076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52136F4-8CD5-18DC-1747-7DC835FD5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41ED-816D-4833-9F3C-0FB91C544C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5542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C8821D-34CE-66FE-0310-9F230C52B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985CDB0-7149-96E3-EFD3-860BC61B95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D1F3BE8-5C14-7CA2-5211-84F1A8193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C017-167F-4369-8CB4-FA676B5F7AC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07FBEC4-ED97-83DC-1297-927D3CB24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1D6E2A9-F08C-B203-2CF9-62A978BA1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41ED-816D-4833-9F3C-0FB91C544C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6628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1BB38D-0AEC-7F27-A9F4-7EB7F5548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9E7091C-B67E-5580-F9D8-A55C9379F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6FE038F-4745-FB9D-DD60-294A62129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C017-167F-4369-8CB4-FA676B5F7AC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9F54F89-53F1-3125-2702-2FC16511D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EF7DA2F-8502-33D3-3155-9AB93CAA0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41ED-816D-4833-9F3C-0FB91C544C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119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8FCF3D-D44D-C239-0C05-728DD90A7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0A7C55B-83C0-6FB6-DAB5-5E8EC24297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4661F0F-843D-4B0D-E69E-7F0EFE55C3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61A4F24-57FD-128C-F25C-D1D6D24C1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C017-167F-4369-8CB4-FA676B5F7AC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DD5EC50-D518-EDD8-6A7E-B3D049A7D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3FB626B-4245-9BF4-0394-E0B796B11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41ED-816D-4833-9F3C-0FB91C544C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6937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58C03D-B132-310E-0966-7D97BF0CD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29A1714-EE93-5DD6-C8EE-D1B5392A6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0174ABB-28D5-56BA-37CC-0C7F728270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70064199-69AE-4738-6FBB-DD8192A952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25A2122-303E-EAC5-3B5A-F683144FCC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AFE6095-EA88-6063-3531-5941A9CA8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C017-167F-4369-8CB4-FA676B5F7AC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D0F439CD-CBAE-B0AF-AEDC-E69E8D2C5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2CC758C6-7D0C-1172-2112-DEB3E4315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41ED-816D-4833-9F3C-0FB91C544C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3100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87160A-5E7B-2474-A9D8-BA0CF7E65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FF42167F-E51A-3119-A85C-AE149AB5E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C017-167F-4369-8CB4-FA676B5F7AC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B69683F-B7CA-FFDB-3301-4F15A3819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D4628F86-705E-BFCB-2CCF-C55C7B763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41ED-816D-4833-9F3C-0FB91C544C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8601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98B6BCB9-E8FC-5A5F-03CA-692279FC0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C017-167F-4369-8CB4-FA676B5F7AC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3A646874-515E-E82E-DB95-3F0F300C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FEF34B5-635A-8156-4224-A5D67685C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41ED-816D-4833-9F3C-0FB91C544C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4364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DA47E4-CAAC-C6EE-3B4E-1E6F23C33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FDB9C62-04DE-7C5E-5F0F-65FE549BF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AFBE1DF-1BEE-3A79-4401-EC6203E3FB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0A9594F-C0FE-C6A7-26B3-9960B3975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C017-167F-4369-8CB4-FA676B5F7AC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98A285A-FD12-56F3-CA0D-D94B27110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B993008-1974-4A21-9EB9-6F7E4C85F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41ED-816D-4833-9F3C-0FB91C544C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0818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46DE49-F24F-EBA5-1A43-B80FDA77A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8AD8697C-FC6C-A291-1A1E-A09F5BF9F8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7F938B7-F8A0-6F07-FAD3-ECFAB0A513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3B18DEE-AB8E-7243-24FE-7240F9C2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C017-167F-4369-8CB4-FA676B5F7AC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BAA06E7-52CD-7913-C216-2B5C8E959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ECA3838-6F23-086C-BB73-634ABAC8B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41ED-816D-4833-9F3C-0FB91C544C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2186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021603-EB52-1634-6548-D7EF54611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C66C505-3FB3-CFE0-4065-8F724B16D1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EED9463-21A9-38B4-75B8-F6FD9289B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C017-167F-4369-8CB4-FA676B5F7AC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BCBE0B7-A750-01E9-31EB-EA4059717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FFE394C-F487-13CA-15A1-FC71823BA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41ED-816D-4833-9F3C-0FB91C544C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6184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53E1D0A-3EA2-049C-C1DA-8681E2E9C7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C03C195-011F-E333-F28D-398FEC2772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5C94821-205C-8B2F-0D9A-8D7B4227F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DC017-167F-4369-8CB4-FA676B5F7AC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8F6E2ED-41E5-0929-6AE7-57E734D57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2A51B63-82B7-17F1-2B24-428959F03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541ED-816D-4833-9F3C-0FB91C544C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4643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1619DCEC-D2AC-B174-3646-4AF6618BC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18669BC-7562-BBA0-61BD-CB88DC09F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4272A96-DB26-A26A-CE78-4E5E1E7498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DC017-167F-4369-8CB4-FA676B5F7AC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CCBBACE-AA8B-36AC-EE6B-A8D9FA4216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9F64458-83FD-AE33-A12A-6B3E99F7A0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541ED-816D-4833-9F3C-0FB91C544C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112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image" Target="../media/image4.png"/><Relationship Id="rId18" Type="http://schemas.openxmlformats.org/officeDocument/2006/relationships/image" Target="../media/image9.png"/><Relationship Id="rId3" Type="http://schemas.microsoft.com/office/2007/relationships/media" Target="../media/media2.mp4"/><Relationship Id="rId21" Type="http://schemas.openxmlformats.org/officeDocument/2006/relationships/image" Target="../media/image12.png"/><Relationship Id="rId7" Type="http://schemas.microsoft.com/office/2007/relationships/media" Target="../media/media4.mp4"/><Relationship Id="rId12" Type="http://schemas.openxmlformats.org/officeDocument/2006/relationships/image" Target="../media/image3.png"/><Relationship Id="rId17" Type="http://schemas.openxmlformats.org/officeDocument/2006/relationships/image" Target="../media/image8.png"/><Relationship Id="rId2" Type="http://schemas.openxmlformats.org/officeDocument/2006/relationships/video" Target="../media/media1.mp4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2.png"/><Relationship Id="rId5" Type="http://schemas.microsoft.com/office/2007/relationships/media" Target="../media/media3.mp4"/><Relationship Id="rId15" Type="http://schemas.openxmlformats.org/officeDocument/2006/relationships/image" Target="../media/image6.png"/><Relationship Id="rId23" Type="http://schemas.openxmlformats.org/officeDocument/2006/relationships/image" Target="../media/image5.jpg"/><Relationship Id="rId10" Type="http://schemas.openxmlformats.org/officeDocument/2006/relationships/image" Target="../media/image1.png"/><Relationship Id="rId19" Type="http://schemas.openxmlformats.org/officeDocument/2006/relationships/image" Target="../media/image10.png"/><Relationship Id="rId4" Type="http://schemas.openxmlformats.org/officeDocument/2006/relationships/video" Target="../media/media2.mp4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5.png"/><Relationship Id="rId22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video" Target="../media/media8.mp4"/><Relationship Id="rId13" Type="http://schemas.openxmlformats.org/officeDocument/2006/relationships/image" Target="../media/image17.png"/><Relationship Id="rId18" Type="http://schemas.openxmlformats.org/officeDocument/2006/relationships/image" Target="../media/image9.png"/><Relationship Id="rId3" Type="http://schemas.microsoft.com/office/2007/relationships/media" Target="../media/media6.mp4"/><Relationship Id="rId21" Type="http://schemas.openxmlformats.org/officeDocument/2006/relationships/image" Target="../media/image12.png"/><Relationship Id="rId7" Type="http://schemas.microsoft.com/office/2007/relationships/media" Target="../media/media8.mp4"/><Relationship Id="rId12" Type="http://schemas.openxmlformats.org/officeDocument/2006/relationships/image" Target="../media/image16.png"/><Relationship Id="rId17" Type="http://schemas.openxmlformats.org/officeDocument/2006/relationships/image" Target="../media/image8.png"/><Relationship Id="rId2" Type="http://schemas.openxmlformats.org/officeDocument/2006/relationships/video" Target="../media/media5.mp4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microsoft.com/office/2007/relationships/media" Target="../media/media5.mp4"/><Relationship Id="rId6" Type="http://schemas.openxmlformats.org/officeDocument/2006/relationships/video" Target="../media/media7.mp4"/><Relationship Id="rId11" Type="http://schemas.openxmlformats.org/officeDocument/2006/relationships/image" Target="../media/image15.png"/><Relationship Id="rId5" Type="http://schemas.microsoft.com/office/2007/relationships/media" Target="../media/media7.mp4"/><Relationship Id="rId15" Type="http://schemas.openxmlformats.org/officeDocument/2006/relationships/image" Target="../media/image6.png"/><Relationship Id="rId10" Type="http://schemas.openxmlformats.org/officeDocument/2006/relationships/image" Target="../media/image14.png"/><Relationship Id="rId19" Type="http://schemas.openxmlformats.org/officeDocument/2006/relationships/image" Target="../media/image10.png"/><Relationship Id="rId4" Type="http://schemas.openxmlformats.org/officeDocument/2006/relationships/video" Target="../media/media6.mp4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5.png"/><Relationship Id="rId22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video" Target="../media/media12.mp4"/><Relationship Id="rId13" Type="http://schemas.openxmlformats.org/officeDocument/2006/relationships/image" Target="../media/image21.png"/><Relationship Id="rId18" Type="http://schemas.openxmlformats.org/officeDocument/2006/relationships/image" Target="../media/image9.png"/><Relationship Id="rId3" Type="http://schemas.microsoft.com/office/2007/relationships/media" Target="../media/media10.mp4"/><Relationship Id="rId21" Type="http://schemas.openxmlformats.org/officeDocument/2006/relationships/image" Target="../media/image12.png"/><Relationship Id="rId7" Type="http://schemas.microsoft.com/office/2007/relationships/media" Target="../media/media12.mp4"/><Relationship Id="rId12" Type="http://schemas.openxmlformats.org/officeDocument/2006/relationships/image" Target="../media/image20.png"/><Relationship Id="rId17" Type="http://schemas.openxmlformats.org/officeDocument/2006/relationships/image" Target="../media/image8.png"/><Relationship Id="rId2" Type="http://schemas.openxmlformats.org/officeDocument/2006/relationships/video" Target="../media/media9.mp4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microsoft.com/office/2007/relationships/media" Target="../media/media9.mp4"/><Relationship Id="rId6" Type="http://schemas.openxmlformats.org/officeDocument/2006/relationships/video" Target="../media/media11.mp4"/><Relationship Id="rId11" Type="http://schemas.openxmlformats.org/officeDocument/2006/relationships/image" Target="../media/image19.png"/><Relationship Id="rId5" Type="http://schemas.microsoft.com/office/2007/relationships/media" Target="../media/media11.mp4"/><Relationship Id="rId15" Type="http://schemas.openxmlformats.org/officeDocument/2006/relationships/image" Target="../media/image6.png"/><Relationship Id="rId10" Type="http://schemas.openxmlformats.org/officeDocument/2006/relationships/image" Target="../media/image18.png"/><Relationship Id="rId19" Type="http://schemas.openxmlformats.org/officeDocument/2006/relationships/image" Target="../media/image10.png"/><Relationship Id="rId4" Type="http://schemas.openxmlformats.org/officeDocument/2006/relationships/video" Target="../media/media10.mp4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5.png"/><Relationship Id="rId22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video" Target="../media/media16.mp4"/><Relationship Id="rId13" Type="http://schemas.openxmlformats.org/officeDocument/2006/relationships/image" Target="../media/image25.png"/><Relationship Id="rId18" Type="http://schemas.openxmlformats.org/officeDocument/2006/relationships/image" Target="../media/image9.png"/><Relationship Id="rId3" Type="http://schemas.microsoft.com/office/2007/relationships/media" Target="../media/media14.mp4"/><Relationship Id="rId21" Type="http://schemas.openxmlformats.org/officeDocument/2006/relationships/image" Target="../media/image12.png"/><Relationship Id="rId7" Type="http://schemas.microsoft.com/office/2007/relationships/media" Target="../media/media16.mp4"/><Relationship Id="rId12" Type="http://schemas.openxmlformats.org/officeDocument/2006/relationships/image" Target="../media/image24.png"/><Relationship Id="rId17" Type="http://schemas.openxmlformats.org/officeDocument/2006/relationships/image" Target="../media/image8.png"/><Relationship Id="rId2" Type="http://schemas.openxmlformats.org/officeDocument/2006/relationships/video" Target="../media/media13.mp4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microsoft.com/office/2007/relationships/media" Target="../media/media13.mp4"/><Relationship Id="rId6" Type="http://schemas.openxmlformats.org/officeDocument/2006/relationships/video" Target="../media/media15.mp4"/><Relationship Id="rId11" Type="http://schemas.openxmlformats.org/officeDocument/2006/relationships/image" Target="../media/image23.png"/><Relationship Id="rId5" Type="http://schemas.microsoft.com/office/2007/relationships/media" Target="../media/media15.mp4"/><Relationship Id="rId15" Type="http://schemas.openxmlformats.org/officeDocument/2006/relationships/image" Target="../media/image6.png"/><Relationship Id="rId10" Type="http://schemas.openxmlformats.org/officeDocument/2006/relationships/image" Target="../media/image22.png"/><Relationship Id="rId19" Type="http://schemas.openxmlformats.org/officeDocument/2006/relationships/image" Target="../media/image10.png"/><Relationship Id="rId4" Type="http://schemas.openxmlformats.org/officeDocument/2006/relationships/video" Target="../media/media14.mp4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5.png"/><Relationship Id="rId22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video" Target="../media/media20.mp4"/><Relationship Id="rId13" Type="http://schemas.openxmlformats.org/officeDocument/2006/relationships/image" Target="../media/image29.png"/><Relationship Id="rId18" Type="http://schemas.openxmlformats.org/officeDocument/2006/relationships/image" Target="../media/image9.png"/><Relationship Id="rId3" Type="http://schemas.microsoft.com/office/2007/relationships/media" Target="../media/media18.mp4"/><Relationship Id="rId21" Type="http://schemas.openxmlformats.org/officeDocument/2006/relationships/image" Target="../media/image12.png"/><Relationship Id="rId7" Type="http://schemas.microsoft.com/office/2007/relationships/media" Target="../media/media20.mp4"/><Relationship Id="rId12" Type="http://schemas.openxmlformats.org/officeDocument/2006/relationships/image" Target="../media/image28.png"/><Relationship Id="rId17" Type="http://schemas.openxmlformats.org/officeDocument/2006/relationships/image" Target="../media/image8.png"/><Relationship Id="rId2" Type="http://schemas.openxmlformats.org/officeDocument/2006/relationships/video" Target="../media/media17.mp4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microsoft.com/office/2007/relationships/media" Target="../media/media17.mp4"/><Relationship Id="rId6" Type="http://schemas.openxmlformats.org/officeDocument/2006/relationships/video" Target="../media/media19.mp4"/><Relationship Id="rId11" Type="http://schemas.openxmlformats.org/officeDocument/2006/relationships/image" Target="../media/image27.png"/><Relationship Id="rId5" Type="http://schemas.microsoft.com/office/2007/relationships/media" Target="../media/media19.mp4"/><Relationship Id="rId15" Type="http://schemas.openxmlformats.org/officeDocument/2006/relationships/image" Target="../media/image6.png"/><Relationship Id="rId10" Type="http://schemas.openxmlformats.org/officeDocument/2006/relationships/image" Target="../media/image26.png"/><Relationship Id="rId19" Type="http://schemas.openxmlformats.org/officeDocument/2006/relationships/image" Target="../media/image10.png"/><Relationship Id="rId4" Type="http://schemas.openxmlformats.org/officeDocument/2006/relationships/video" Target="../media/media18.mp4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5.png"/><Relationship Id="rId2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video" Target="../media/media24.mp4"/><Relationship Id="rId13" Type="http://schemas.openxmlformats.org/officeDocument/2006/relationships/image" Target="../media/image33.png"/><Relationship Id="rId18" Type="http://schemas.openxmlformats.org/officeDocument/2006/relationships/image" Target="../media/image9.png"/><Relationship Id="rId3" Type="http://schemas.microsoft.com/office/2007/relationships/media" Target="../media/media22.mp4"/><Relationship Id="rId21" Type="http://schemas.openxmlformats.org/officeDocument/2006/relationships/image" Target="../media/image12.png"/><Relationship Id="rId7" Type="http://schemas.microsoft.com/office/2007/relationships/media" Target="../media/media24.mp4"/><Relationship Id="rId12" Type="http://schemas.openxmlformats.org/officeDocument/2006/relationships/image" Target="../media/image32.png"/><Relationship Id="rId17" Type="http://schemas.openxmlformats.org/officeDocument/2006/relationships/image" Target="../media/image8.png"/><Relationship Id="rId2" Type="http://schemas.openxmlformats.org/officeDocument/2006/relationships/video" Target="../media/media21.mp4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microsoft.com/office/2007/relationships/media" Target="../media/media21.mp4"/><Relationship Id="rId6" Type="http://schemas.openxmlformats.org/officeDocument/2006/relationships/video" Target="../media/media23.mp4"/><Relationship Id="rId11" Type="http://schemas.openxmlformats.org/officeDocument/2006/relationships/image" Target="../media/image31.png"/><Relationship Id="rId5" Type="http://schemas.microsoft.com/office/2007/relationships/media" Target="../media/media23.mp4"/><Relationship Id="rId15" Type="http://schemas.openxmlformats.org/officeDocument/2006/relationships/image" Target="../media/image6.png"/><Relationship Id="rId10" Type="http://schemas.openxmlformats.org/officeDocument/2006/relationships/image" Target="../media/image30.png"/><Relationship Id="rId19" Type="http://schemas.openxmlformats.org/officeDocument/2006/relationships/image" Target="../media/image10.png"/><Relationship Id="rId4" Type="http://schemas.openxmlformats.org/officeDocument/2006/relationships/video" Target="../media/media22.mp4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5.png"/><Relationship Id="rId2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video" Target="../media/media28.mp4"/><Relationship Id="rId13" Type="http://schemas.openxmlformats.org/officeDocument/2006/relationships/image" Target="../media/image37.png"/><Relationship Id="rId18" Type="http://schemas.openxmlformats.org/officeDocument/2006/relationships/image" Target="../media/image9.png"/><Relationship Id="rId3" Type="http://schemas.microsoft.com/office/2007/relationships/media" Target="../media/media26.mp4"/><Relationship Id="rId21" Type="http://schemas.openxmlformats.org/officeDocument/2006/relationships/image" Target="../media/image12.png"/><Relationship Id="rId7" Type="http://schemas.microsoft.com/office/2007/relationships/media" Target="../media/media28.mp4"/><Relationship Id="rId12" Type="http://schemas.openxmlformats.org/officeDocument/2006/relationships/image" Target="../media/image36.png"/><Relationship Id="rId17" Type="http://schemas.openxmlformats.org/officeDocument/2006/relationships/image" Target="../media/image8.png"/><Relationship Id="rId2" Type="http://schemas.openxmlformats.org/officeDocument/2006/relationships/video" Target="../media/media25.mp4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microsoft.com/office/2007/relationships/media" Target="../media/media25.mp4"/><Relationship Id="rId6" Type="http://schemas.openxmlformats.org/officeDocument/2006/relationships/video" Target="../media/media27.mp4"/><Relationship Id="rId11" Type="http://schemas.openxmlformats.org/officeDocument/2006/relationships/image" Target="../media/image35.png"/><Relationship Id="rId5" Type="http://schemas.microsoft.com/office/2007/relationships/media" Target="../media/media27.mp4"/><Relationship Id="rId15" Type="http://schemas.openxmlformats.org/officeDocument/2006/relationships/image" Target="../media/image6.png"/><Relationship Id="rId10" Type="http://schemas.openxmlformats.org/officeDocument/2006/relationships/image" Target="../media/image34.png"/><Relationship Id="rId19" Type="http://schemas.openxmlformats.org/officeDocument/2006/relationships/image" Target="../media/image10.png"/><Relationship Id="rId4" Type="http://schemas.openxmlformats.org/officeDocument/2006/relationships/video" Target="../media/media26.mp4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5.png"/><Relationship Id="rId2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video" Target="../media/media32.mp4"/><Relationship Id="rId13" Type="http://schemas.openxmlformats.org/officeDocument/2006/relationships/image" Target="../media/image41.png"/><Relationship Id="rId18" Type="http://schemas.openxmlformats.org/officeDocument/2006/relationships/image" Target="../media/image9.png"/><Relationship Id="rId3" Type="http://schemas.microsoft.com/office/2007/relationships/media" Target="../media/media30.mp4"/><Relationship Id="rId21" Type="http://schemas.openxmlformats.org/officeDocument/2006/relationships/image" Target="../media/image12.png"/><Relationship Id="rId7" Type="http://schemas.microsoft.com/office/2007/relationships/media" Target="../media/media32.mp4"/><Relationship Id="rId12" Type="http://schemas.openxmlformats.org/officeDocument/2006/relationships/image" Target="../media/image40.png"/><Relationship Id="rId17" Type="http://schemas.openxmlformats.org/officeDocument/2006/relationships/image" Target="../media/image8.png"/><Relationship Id="rId2" Type="http://schemas.openxmlformats.org/officeDocument/2006/relationships/video" Target="../media/media29.mp4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microsoft.com/office/2007/relationships/media" Target="../media/media29.mp4"/><Relationship Id="rId6" Type="http://schemas.openxmlformats.org/officeDocument/2006/relationships/video" Target="../media/media31.mp4"/><Relationship Id="rId11" Type="http://schemas.openxmlformats.org/officeDocument/2006/relationships/image" Target="../media/image39.png"/><Relationship Id="rId5" Type="http://schemas.microsoft.com/office/2007/relationships/media" Target="../media/media31.mp4"/><Relationship Id="rId15" Type="http://schemas.openxmlformats.org/officeDocument/2006/relationships/image" Target="../media/image6.png"/><Relationship Id="rId10" Type="http://schemas.openxmlformats.org/officeDocument/2006/relationships/image" Target="../media/image38.png"/><Relationship Id="rId19" Type="http://schemas.openxmlformats.org/officeDocument/2006/relationships/image" Target="../media/image10.png"/><Relationship Id="rId4" Type="http://schemas.openxmlformats.org/officeDocument/2006/relationships/video" Target="../media/media30.mp4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5.png"/><Relationship Id="rId2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video" Target="../media/media36.mp4"/><Relationship Id="rId13" Type="http://schemas.openxmlformats.org/officeDocument/2006/relationships/image" Target="../media/image45.png"/><Relationship Id="rId18" Type="http://schemas.openxmlformats.org/officeDocument/2006/relationships/image" Target="../media/image9.png"/><Relationship Id="rId3" Type="http://schemas.microsoft.com/office/2007/relationships/media" Target="../media/media34.mp4"/><Relationship Id="rId21" Type="http://schemas.openxmlformats.org/officeDocument/2006/relationships/image" Target="../media/image12.png"/><Relationship Id="rId7" Type="http://schemas.microsoft.com/office/2007/relationships/media" Target="../media/media36.mp4"/><Relationship Id="rId12" Type="http://schemas.openxmlformats.org/officeDocument/2006/relationships/image" Target="../media/image44.png"/><Relationship Id="rId17" Type="http://schemas.openxmlformats.org/officeDocument/2006/relationships/image" Target="../media/image8.png"/><Relationship Id="rId2" Type="http://schemas.openxmlformats.org/officeDocument/2006/relationships/video" Target="../media/media33.mp4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microsoft.com/office/2007/relationships/media" Target="../media/media33.mp4"/><Relationship Id="rId6" Type="http://schemas.openxmlformats.org/officeDocument/2006/relationships/video" Target="../media/media35.mp4"/><Relationship Id="rId11" Type="http://schemas.openxmlformats.org/officeDocument/2006/relationships/image" Target="../media/image43.png"/><Relationship Id="rId5" Type="http://schemas.microsoft.com/office/2007/relationships/media" Target="../media/media35.mp4"/><Relationship Id="rId15" Type="http://schemas.openxmlformats.org/officeDocument/2006/relationships/image" Target="../media/image6.png"/><Relationship Id="rId10" Type="http://schemas.openxmlformats.org/officeDocument/2006/relationships/image" Target="../media/image42.png"/><Relationship Id="rId19" Type="http://schemas.openxmlformats.org/officeDocument/2006/relationships/image" Target="../media/image10.png"/><Relationship Id="rId4" Type="http://schemas.openxmlformats.org/officeDocument/2006/relationships/video" Target="../media/media34.mp4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5.png"/><Relationship Id="rId2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video" Target="../media/media40.mp4"/><Relationship Id="rId13" Type="http://schemas.openxmlformats.org/officeDocument/2006/relationships/image" Target="../media/image49.png"/><Relationship Id="rId18" Type="http://schemas.openxmlformats.org/officeDocument/2006/relationships/image" Target="../media/image9.png"/><Relationship Id="rId3" Type="http://schemas.microsoft.com/office/2007/relationships/media" Target="../media/media38.mp4"/><Relationship Id="rId21" Type="http://schemas.openxmlformats.org/officeDocument/2006/relationships/image" Target="../media/image12.png"/><Relationship Id="rId7" Type="http://schemas.microsoft.com/office/2007/relationships/media" Target="../media/media40.mp4"/><Relationship Id="rId12" Type="http://schemas.openxmlformats.org/officeDocument/2006/relationships/image" Target="../media/image48.png"/><Relationship Id="rId17" Type="http://schemas.openxmlformats.org/officeDocument/2006/relationships/image" Target="../media/image8.png"/><Relationship Id="rId2" Type="http://schemas.openxmlformats.org/officeDocument/2006/relationships/video" Target="../media/media37.mp4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microsoft.com/office/2007/relationships/media" Target="../media/media37.mp4"/><Relationship Id="rId6" Type="http://schemas.openxmlformats.org/officeDocument/2006/relationships/video" Target="../media/media39.mp4"/><Relationship Id="rId11" Type="http://schemas.openxmlformats.org/officeDocument/2006/relationships/image" Target="../media/image47.png"/><Relationship Id="rId5" Type="http://schemas.microsoft.com/office/2007/relationships/media" Target="../media/media39.mp4"/><Relationship Id="rId15" Type="http://schemas.openxmlformats.org/officeDocument/2006/relationships/image" Target="../media/image6.png"/><Relationship Id="rId10" Type="http://schemas.openxmlformats.org/officeDocument/2006/relationships/image" Target="../media/image46.png"/><Relationship Id="rId19" Type="http://schemas.openxmlformats.org/officeDocument/2006/relationships/image" Target="../media/image10.png"/><Relationship Id="rId4" Type="http://schemas.openxmlformats.org/officeDocument/2006/relationships/video" Target="../media/media38.mp4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5.png"/><Relationship Id="rId2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video" Target="../media/media44.mp4"/><Relationship Id="rId13" Type="http://schemas.openxmlformats.org/officeDocument/2006/relationships/image" Target="../media/image53.png"/><Relationship Id="rId18" Type="http://schemas.openxmlformats.org/officeDocument/2006/relationships/image" Target="../media/image9.png"/><Relationship Id="rId3" Type="http://schemas.microsoft.com/office/2007/relationships/media" Target="../media/media42.mp4"/><Relationship Id="rId21" Type="http://schemas.openxmlformats.org/officeDocument/2006/relationships/image" Target="../media/image12.png"/><Relationship Id="rId7" Type="http://schemas.microsoft.com/office/2007/relationships/media" Target="../media/media44.mp4"/><Relationship Id="rId12" Type="http://schemas.openxmlformats.org/officeDocument/2006/relationships/image" Target="../media/image52.png"/><Relationship Id="rId17" Type="http://schemas.openxmlformats.org/officeDocument/2006/relationships/image" Target="../media/image8.png"/><Relationship Id="rId2" Type="http://schemas.openxmlformats.org/officeDocument/2006/relationships/video" Target="../media/media41.mp4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microsoft.com/office/2007/relationships/media" Target="../media/media41.mp4"/><Relationship Id="rId6" Type="http://schemas.openxmlformats.org/officeDocument/2006/relationships/video" Target="../media/media43.mp4"/><Relationship Id="rId11" Type="http://schemas.openxmlformats.org/officeDocument/2006/relationships/image" Target="../media/image51.png"/><Relationship Id="rId5" Type="http://schemas.microsoft.com/office/2007/relationships/media" Target="../media/media43.mp4"/><Relationship Id="rId15" Type="http://schemas.openxmlformats.org/officeDocument/2006/relationships/image" Target="../media/image6.png"/><Relationship Id="rId10" Type="http://schemas.openxmlformats.org/officeDocument/2006/relationships/image" Target="../media/image50.png"/><Relationship Id="rId19" Type="http://schemas.openxmlformats.org/officeDocument/2006/relationships/image" Target="../media/image10.png"/><Relationship Id="rId4" Type="http://schemas.openxmlformats.org/officeDocument/2006/relationships/video" Target="../media/media42.mp4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5.png"/><Relationship Id="rId2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video" Target="../media/media48.mp4"/><Relationship Id="rId13" Type="http://schemas.openxmlformats.org/officeDocument/2006/relationships/image" Target="../media/image57.png"/><Relationship Id="rId18" Type="http://schemas.openxmlformats.org/officeDocument/2006/relationships/image" Target="../media/image9.png"/><Relationship Id="rId3" Type="http://schemas.microsoft.com/office/2007/relationships/media" Target="../media/media46.mp4"/><Relationship Id="rId21" Type="http://schemas.openxmlformats.org/officeDocument/2006/relationships/image" Target="../media/image12.png"/><Relationship Id="rId7" Type="http://schemas.microsoft.com/office/2007/relationships/media" Target="../media/media48.mp4"/><Relationship Id="rId12" Type="http://schemas.openxmlformats.org/officeDocument/2006/relationships/image" Target="../media/image56.png"/><Relationship Id="rId17" Type="http://schemas.openxmlformats.org/officeDocument/2006/relationships/image" Target="../media/image8.png"/><Relationship Id="rId2" Type="http://schemas.openxmlformats.org/officeDocument/2006/relationships/video" Target="../media/media45.mp4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microsoft.com/office/2007/relationships/media" Target="../media/media45.mp4"/><Relationship Id="rId6" Type="http://schemas.openxmlformats.org/officeDocument/2006/relationships/video" Target="../media/media47.mp4"/><Relationship Id="rId11" Type="http://schemas.openxmlformats.org/officeDocument/2006/relationships/image" Target="../media/image55.png"/><Relationship Id="rId5" Type="http://schemas.microsoft.com/office/2007/relationships/media" Target="../media/media47.mp4"/><Relationship Id="rId15" Type="http://schemas.openxmlformats.org/officeDocument/2006/relationships/image" Target="../media/image6.png"/><Relationship Id="rId10" Type="http://schemas.openxmlformats.org/officeDocument/2006/relationships/image" Target="../media/image54.png"/><Relationship Id="rId19" Type="http://schemas.openxmlformats.org/officeDocument/2006/relationships/image" Target="../media/image10.png"/><Relationship Id="rId4" Type="http://schemas.openxmlformats.org/officeDocument/2006/relationships/video" Target="../media/media46.mp4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5.png"/><Relationship Id="rId2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353618A1-DAF0-C8B0-CB4C-386CF411611D}"/>
              </a:ext>
            </a:extLst>
          </p:cNvPr>
          <p:cNvSpPr txBox="1"/>
          <p:nvPr/>
        </p:nvSpPr>
        <p:spPr>
          <a:xfrm>
            <a:off x="845574" y="783186"/>
            <a:ext cx="10600779" cy="5218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Directional</a:t>
            </a:r>
            <a:r>
              <a:rPr lang="pl-PL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sensitivity</a:t>
            </a:r>
            <a:r>
              <a:rPr lang="pl-PL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pl-PL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bone</a:t>
            </a:r>
            <a:r>
              <a:rPr lang="pl-PL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conduction</a:t>
            </a:r>
            <a:r>
              <a:rPr lang="pl-PL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stimulation</a:t>
            </a:r>
            <a:r>
              <a:rPr lang="pl-PL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the otic </a:t>
            </a:r>
            <a:r>
              <a:rPr lang="pl-PL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capsule</a:t>
            </a:r>
            <a:r>
              <a:rPr lang="pl-PL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a </a:t>
            </a:r>
            <a:r>
              <a:rPr lang="pl-PL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finite</a:t>
            </a:r>
            <a:r>
              <a:rPr lang="pl-PL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element model of the </a:t>
            </a:r>
            <a:r>
              <a:rPr lang="pl-PL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human</a:t>
            </a:r>
            <a:r>
              <a:rPr lang="pl-PL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temporal</a:t>
            </a:r>
            <a:r>
              <a:rPr lang="pl-PL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bone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Pawe</a:t>
            </a:r>
            <a:r>
              <a:rPr lang="pl-PL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ł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Borkowski</a:t>
            </a:r>
            <a:endParaRPr lang="pl-PL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3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S2. Vibration </a:t>
            </a:r>
            <a:r>
              <a:rPr lang="pl-PL" sz="32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modes</a:t>
            </a:r>
            <a:r>
              <a:rPr lang="pl-PL" sz="3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 </a:t>
            </a:r>
            <a:r>
              <a:rPr lang="pl-PL" sz="32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petrous</a:t>
            </a:r>
            <a:r>
              <a:rPr lang="pl-PL" sz="3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part of the </a:t>
            </a:r>
            <a:r>
              <a:rPr lang="pl-PL" sz="32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temporal</a:t>
            </a:r>
            <a:r>
              <a:rPr lang="pl-PL" sz="3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32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bone</a:t>
            </a:r>
            <a:r>
              <a:rPr lang="pl-PL" sz="3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</a:t>
            </a:r>
            <a:r>
              <a:rPr lang="pl-PL" sz="32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four</a:t>
            </a:r>
            <a:r>
              <a:rPr lang="pl-PL" sz="3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BC </a:t>
            </a:r>
            <a:r>
              <a:rPr lang="pl-PL" sz="32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stimulation</a:t>
            </a:r>
            <a:r>
              <a:rPr lang="pl-PL" sz="3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32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directions</a:t>
            </a:r>
            <a:endParaRPr lang="pl-PL" sz="28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BE223-D66B-96C5-E18C-28B7C7B8A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200_32_-26_2000x_12_01">
            <a:hlinkClick r:id="" action="ppaction://media"/>
            <a:extLst>
              <a:ext uri="{FF2B5EF4-FFF2-40B4-BE49-F238E27FC236}">
                <a16:creationId xmlns:a16="http://schemas.microsoft.com/office/drawing/2014/main" id="{D6CD53A1-F184-8D41-71B8-42BD7A8C5B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/>
          <a:srcRect l="5678" t="16749" r="27174" b="7882"/>
          <a:stretch/>
        </p:blipFill>
        <p:spPr>
          <a:xfrm>
            <a:off x="6938136" y="3427331"/>
            <a:ext cx="5178490" cy="3331029"/>
          </a:xfrm>
          <a:prstGeom prst="rect">
            <a:avLst/>
          </a:prstGeom>
        </p:spPr>
      </p:pic>
      <p:pic>
        <p:nvPicPr>
          <p:cNvPr id="7" name="200_47_63_2000x_12_01">
            <a:hlinkClick r:id="" action="ppaction://media"/>
            <a:extLst>
              <a:ext uri="{FF2B5EF4-FFF2-40B4-BE49-F238E27FC236}">
                <a16:creationId xmlns:a16="http://schemas.microsoft.com/office/drawing/2014/main" id="{E6DC2E30-727A-F5B2-6085-1E236CB4B1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1"/>
          <a:srcRect l="5558" t="17171" r="27536" b="8093"/>
          <a:stretch/>
        </p:blipFill>
        <p:spPr>
          <a:xfrm>
            <a:off x="202321" y="3451972"/>
            <a:ext cx="5159829" cy="3303037"/>
          </a:xfrm>
          <a:prstGeom prst="rect">
            <a:avLst/>
          </a:prstGeom>
        </p:spPr>
      </p:pic>
      <p:pic>
        <p:nvPicPr>
          <p:cNvPr id="6" name="200_-45_25_2000x_12_01">
            <a:hlinkClick r:id="" action="ppaction://media"/>
            <a:extLst>
              <a:ext uri="{FF2B5EF4-FFF2-40B4-BE49-F238E27FC236}">
                <a16:creationId xmlns:a16="http://schemas.microsoft.com/office/drawing/2014/main" id="{CE3A3716-098A-75C7-4A13-6FD265E0E34D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2"/>
          <a:srcRect l="5799" t="16538" r="27900" b="8092"/>
          <a:stretch/>
        </p:blipFill>
        <p:spPr>
          <a:xfrm>
            <a:off x="6964613" y="98147"/>
            <a:ext cx="5113176" cy="3331029"/>
          </a:xfrm>
          <a:prstGeom prst="rect">
            <a:avLst/>
          </a:prstGeom>
        </p:spPr>
      </p:pic>
      <p:pic>
        <p:nvPicPr>
          <p:cNvPr id="3" name="200_0_0_2000x_12_01">
            <a:hlinkClick r:id="" action="ppaction://media"/>
            <a:extLst>
              <a:ext uri="{FF2B5EF4-FFF2-40B4-BE49-F238E27FC236}">
                <a16:creationId xmlns:a16="http://schemas.microsoft.com/office/drawing/2014/main" id="{2EAD2266-D269-E1BF-F780-CA61F1946350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 rotWithShape="1">
          <a:blip r:embed="rId13"/>
          <a:srcRect l="5920" t="16749" r="28383" b="8093"/>
          <a:stretch/>
        </p:blipFill>
        <p:spPr>
          <a:xfrm>
            <a:off x="271767" y="125786"/>
            <a:ext cx="5066523" cy="332169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F2885170-7E94-8ACF-2555-A31C586F311D}"/>
              </a:ext>
            </a:extLst>
          </p:cNvPr>
          <p:cNvSpPr txBox="1"/>
          <p:nvPr/>
        </p:nvSpPr>
        <p:spPr>
          <a:xfrm>
            <a:off x="5610086" y="0"/>
            <a:ext cx="1375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200 </a:t>
            </a:r>
            <a:r>
              <a:rPr lang="pl-PL" sz="2800" dirty="0" err="1"/>
              <a:t>Hz</a:t>
            </a:r>
            <a:endParaRPr lang="pl-PL" sz="2800" dirty="0"/>
          </a:p>
        </p:txBody>
      </p:sp>
      <p:grpSp>
        <p:nvGrpSpPr>
          <p:cNvPr id="57" name="Grupa 56">
            <a:extLst>
              <a:ext uri="{FF2B5EF4-FFF2-40B4-BE49-F238E27FC236}">
                <a16:creationId xmlns:a16="http://schemas.microsoft.com/office/drawing/2014/main" id="{945D8088-F1E9-55DF-9694-6AB8889C2D72}"/>
              </a:ext>
            </a:extLst>
          </p:cNvPr>
          <p:cNvGrpSpPr/>
          <p:nvPr/>
        </p:nvGrpSpPr>
        <p:grpSpPr>
          <a:xfrm>
            <a:off x="4358640" y="2017776"/>
            <a:ext cx="3902964" cy="2834640"/>
            <a:chOff x="4358640" y="2017776"/>
            <a:chExt cx="3902964" cy="2834640"/>
          </a:xfrm>
        </p:grpSpPr>
        <p:cxnSp>
          <p:nvCxnSpPr>
            <p:cNvPr id="58" name="Łącznik prosty 57">
              <a:extLst>
                <a:ext uri="{FF2B5EF4-FFF2-40B4-BE49-F238E27FC236}">
                  <a16:creationId xmlns:a16="http://schemas.microsoft.com/office/drawing/2014/main" id="{35F0B518-6C62-28DE-25A9-6F7AC40AC8B7}"/>
                </a:ext>
              </a:extLst>
            </p:cNvPr>
            <p:cNvCxnSpPr>
              <a:cxnSpLocks/>
            </p:cNvCxnSpPr>
            <p:nvPr/>
          </p:nvCxnSpPr>
          <p:spPr>
            <a:xfrm>
              <a:off x="4358640" y="3328416"/>
              <a:ext cx="37368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Łącznik prosty 58">
              <a:extLst>
                <a:ext uri="{FF2B5EF4-FFF2-40B4-BE49-F238E27FC236}">
                  <a16:creationId xmlns:a16="http://schemas.microsoft.com/office/drawing/2014/main" id="{24C0F829-ECB5-6006-E5D3-ED60CD346854}"/>
                </a:ext>
              </a:extLst>
            </p:cNvPr>
            <p:cNvCxnSpPr>
              <a:cxnSpLocks/>
            </p:cNvCxnSpPr>
            <p:nvPr/>
          </p:nvCxnSpPr>
          <p:spPr>
            <a:xfrm>
              <a:off x="6045200" y="2017776"/>
              <a:ext cx="0" cy="28346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pole tekstowe 59">
                  <a:extLst>
                    <a:ext uri="{FF2B5EF4-FFF2-40B4-BE49-F238E27FC236}">
                      <a16:creationId xmlns:a16="http://schemas.microsoft.com/office/drawing/2014/main" id="{F5487AAF-749A-4A9B-4CFD-CFF18874AEB0}"/>
                    </a:ext>
                  </a:extLst>
                </p:cNvPr>
                <p:cNvSpPr txBox="1"/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=47°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=63°</a:t>
                  </a:r>
                </a:p>
              </p:txBody>
            </p:sp>
          </mc:Choice>
          <mc:Fallback xmlns="">
            <p:sp>
              <p:nvSpPr>
                <p:cNvPr id="60" name="pole tekstowe 59">
                  <a:extLst>
                    <a:ext uri="{FF2B5EF4-FFF2-40B4-BE49-F238E27FC236}">
                      <a16:creationId xmlns:a16="http://schemas.microsoft.com/office/drawing/2014/main" id="{8A5AD555-8824-98AB-47EB-82F1A54D88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blipFill>
                  <a:blip r:embed="rId14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pole tekstowe 60">
                  <a:extLst>
                    <a:ext uri="{FF2B5EF4-FFF2-40B4-BE49-F238E27FC236}">
                      <a16:creationId xmlns:a16="http://schemas.microsoft.com/office/drawing/2014/main" id="{79BC20BF-D755-E2BE-903A-47B90F3F8FAE}"/>
                    </a:ext>
                  </a:extLst>
                </p:cNvPr>
                <p:cNvSpPr txBox="1"/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̅"/>
                                <m:ctrlP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𝒘</m:t>
                                </m:r>
                              </m:e>
                            </m:acc>
                          </m:e>
                          <m:sub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61" name="pole tekstowe 60">
                  <a:extLst>
                    <a:ext uri="{FF2B5EF4-FFF2-40B4-BE49-F238E27FC236}">
                      <a16:creationId xmlns:a16="http://schemas.microsoft.com/office/drawing/2014/main" id="{FAD4F210-2800-671C-6825-41B9E6472B6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pole tekstowe 61">
                  <a:extLst>
                    <a:ext uri="{FF2B5EF4-FFF2-40B4-BE49-F238E27FC236}">
                      <a16:creationId xmlns:a16="http://schemas.microsoft.com/office/drawing/2014/main" id="{F98E1833-6294-18EA-AC74-EF0C54D5B4D6}"/>
                    </a:ext>
                  </a:extLst>
                </p:cNvPr>
                <p:cNvSpPr txBox="1"/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pl-PL" sz="2400" b="1" i="1"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  <m:sub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/>
                </a:p>
              </p:txBody>
            </p:sp>
          </mc:Choice>
          <mc:Fallback xmlns="">
            <p:sp>
              <p:nvSpPr>
                <p:cNvPr id="62" name="pole tekstowe 61">
                  <a:extLst>
                    <a:ext uri="{FF2B5EF4-FFF2-40B4-BE49-F238E27FC236}">
                      <a16:creationId xmlns:a16="http://schemas.microsoft.com/office/drawing/2014/main" id="{40E20A98-396F-C34A-55E2-FAE5C9F9BE1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blipFill>
                  <a:blip r:embed="rId16"/>
                  <a:stretch>
                    <a:fillRect l="-1527" r="-2290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3" name="Grupa 62">
              <a:extLst>
                <a:ext uri="{FF2B5EF4-FFF2-40B4-BE49-F238E27FC236}">
                  <a16:creationId xmlns:a16="http://schemas.microsoft.com/office/drawing/2014/main" id="{1A82986B-AAFB-E724-19A4-169CC4B06050}"/>
                </a:ext>
              </a:extLst>
            </p:cNvPr>
            <p:cNvGrpSpPr/>
            <p:nvPr/>
          </p:nvGrpSpPr>
          <p:grpSpPr>
            <a:xfrm>
              <a:off x="5974428" y="3203835"/>
              <a:ext cx="2287176" cy="606925"/>
              <a:chOff x="4845144" y="5428875"/>
              <a:chExt cx="2287176" cy="606925"/>
            </a:xfrm>
          </p:grpSpPr>
          <p:grpSp>
            <p:nvGrpSpPr>
              <p:cNvPr id="68" name="Grupa 67">
                <a:extLst>
                  <a:ext uri="{FF2B5EF4-FFF2-40B4-BE49-F238E27FC236}">
                    <a16:creationId xmlns:a16="http://schemas.microsoft.com/office/drawing/2014/main" id="{897315E4-BCDD-8614-EFB3-5D7572080A01}"/>
                  </a:ext>
                </a:extLst>
              </p:cNvPr>
              <p:cNvGrpSpPr/>
              <p:nvPr/>
            </p:nvGrpSpPr>
            <p:grpSpPr>
              <a:xfrm>
                <a:off x="4845144" y="5574135"/>
                <a:ext cx="1527334" cy="461665"/>
                <a:chOff x="5597940" y="431240"/>
                <a:chExt cx="1527334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3" name="pole tekstowe 72">
                      <a:extLst>
                        <a:ext uri="{FF2B5EF4-FFF2-40B4-BE49-F238E27FC236}">
                          <a16:creationId xmlns:a16="http://schemas.microsoft.com/office/drawing/2014/main" id="{0254DD5D-BFA2-724B-D67C-509B677F747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pl-PL" b="1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sz="2000" b="1" dirty="0"/>
                    </a:p>
                  </p:txBody>
                </p:sp>
              </mc:Choice>
              <mc:Fallback xmlns="">
                <p:sp>
                  <p:nvSpPr>
                    <p:cNvPr id="73" name="pole tekstowe 72">
                      <a:extLst>
                        <a:ext uri="{FF2B5EF4-FFF2-40B4-BE49-F238E27FC236}">
                          <a16:creationId xmlns:a16="http://schemas.microsoft.com/office/drawing/2014/main" id="{455DE3F5-1855-C349-6C7B-B91990FE18B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74" name="pole tekstowe 73">
                  <a:extLst>
                    <a:ext uri="{FF2B5EF4-FFF2-40B4-BE49-F238E27FC236}">
                      <a16:creationId xmlns:a16="http://schemas.microsoft.com/office/drawing/2014/main" id="{B90B8A73-9ECC-6519-B12E-2E3C902E2F5C}"/>
                    </a:ext>
                  </a:extLst>
                </p:cNvPr>
                <p:cNvSpPr txBox="1"/>
                <p:nvPr/>
              </p:nvSpPr>
              <p:spPr>
                <a:xfrm>
                  <a:off x="5747006" y="431240"/>
                  <a:ext cx="137826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/>
                    <a:t>Ʇ</a:t>
                  </a:r>
                </a:p>
              </p:txBody>
            </p:sp>
          </p:grpSp>
          <p:grpSp>
            <p:nvGrpSpPr>
              <p:cNvPr id="69" name="Grupa 68">
                <a:extLst>
                  <a:ext uri="{FF2B5EF4-FFF2-40B4-BE49-F238E27FC236}">
                    <a16:creationId xmlns:a16="http://schemas.microsoft.com/office/drawing/2014/main" id="{F352C8D9-ED46-1881-7619-259EB14118AE}"/>
                  </a:ext>
                </a:extLst>
              </p:cNvPr>
              <p:cNvGrpSpPr/>
              <p:nvPr/>
            </p:nvGrpSpPr>
            <p:grpSpPr>
              <a:xfrm>
                <a:off x="6079438" y="5573093"/>
                <a:ext cx="1052882" cy="461665"/>
                <a:chOff x="10180085" y="7097844"/>
                <a:chExt cx="1052882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1" name="pole tekstowe 70">
                      <a:extLst>
                        <a:ext uri="{FF2B5EF4-FFF2-40B4-BE49-F238E27FC236}">
                          <a16:creationId xmlns:a16="http://schemas.microsoft.com/office/drawing/2014/main" id="{BB265E78-2284-1BB8-7909-1029D9BCB37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𝒘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b="1" dirty="0">
                        <a:solidFill>
                          <a:srgbClr val="008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1" name="pole tekstowe 70">
                      <a:extLst>
                        <a:ext uri="{FF2B5EF4-FFF2-40B4-BE49-F238E27FC236}">
                          <a16:creationId xmlns:a16="http://schemas.microsoft.com/office/drawing/2014/main" id="{D592D763-4D26-31F9-0754-196B936EB6F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72" name="pole tekstowe 71">
                  <a:extLst>
                    <a:ext uri="{FF2B5EF4-FFF2-40B4-BE49-F238E27FC236}">
                      <a16:creationId xmlns:a16="http://schemas.microsoft.com/office/drawing/2014/main" id="{DA165B89-625A-196A-1185-C9F3103C4172}"/>
                    </a:ext>
                  </a:extLst>
                </p:cNvPr>
                <p:cNvSpPr txBox="1"/>
                <p:nvPr/>
              </p:nvSpPr>
              <p:spPr>
                <a:xfrm>
                  <a:off x="10180085" y="7097844"/>
                  <a:ext cx="56657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>
                      <a:solidFill>
                        <a:srgbClr val="008000"/>
                      </a:solidFill>
                    </a:rPr>
                    <a:t>Ʇ</a:t>
                  </a:r>
                </a:p>
              </p:txBody>
            </p:sp>
          </p:grpSp>
          <p:sp>
            <p:nvSpPr>
              <p:cNvPr id="70" name="pole tekstowe 69">
                <a:extLst>
                  <a:ext uri="{FF2B5EF4-FFF2-40B4-BE49-F238E27FC236}">
                    <a16:creationId xmlns:a16="http://schemas.microsoft.com/office/drawing/2014/main" id="{CE8755FB-1DA6-5D18-D4C7-C4B0C6EA2D10}"/>
                  </a:ext>
                </a:extLst>
              </p:cNvPr>
              <p:cNvSpPr txBox="1"/>
              <p:nvPr/>
            </p:nvSpPr>
            <p:spPr>
              <a:xfrm>
                <a:off x="4908715" y="5428875"/>
                <a:ext cx="2166455" cy="5866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(</a:t>
                </a:r>
                <a:r>
                  <a:rPr lang="pl-PL" sz="2400" dirty="0">
                    <a:cs typeface="Arial" panose="020B0604020202020204" pitchFamily="34" charset="0"/>
                  </a:rPr>
                  <a:t>  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)ꓵ(</a:t>
                </a:r>
                <a:r>
                  <a:rPr lang="pl-PL" sz="2400" dirty="0">
                    <a:solidFill>
                      <a:srgbClr val="008000"/>
                    </a:solidFill>
                    <a:cs typeface="Arial" panose="020B0604020202020204" pitchFamily="34" charset="0"/>
                  </a:rPr>
                  <a:t>  </a:t>
                </a:r>
                <a:r>
                  <a:rPr lang="pl-PL" sz="2400" dirty="0">
                    <a:cs typeface="Arial" panose="020B0604020202020204" pitchFamily="34" charset="0"/>
                  </a:rPr>
                  <a:t>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pole tekstowe 63">
                  <a:extLst>
                    <a:ext uri="{FF2B5EF4-FFF2-40B4-BE49-F238E27FC236}">
                      <a16:creationId xmlns:a16="http://schemas.microsoft.com/office/drawing/2014/main" id="{89664D6C-6EF3-10C9-DA86-578ADB4B815A}"/>
                    </a:ext>
                  </a:extLst>
                </p:cNvPr>
                <p:cNvSpPr txBox="1"/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=32°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=-26°</a:t>
                  </a:r>
                </a:p>
              </p:txBody>
            </p:sp>
          </mc:Choice>
          <mc:Fallback xmlns="">
            <p:sp>
              <p:nvSpPr>
                <p:cNvPr id="64" name="pole tekstowe 63">
                  <a:extLst>
                    <a:ext uri="{FF2B5EF4-FFF2-40B4-BE49-F238E27FC236}">
                      <a16:creationId xmlns:a16="http://schemas.microsoft.com/office/drawing/2014/main" id="{13F9BE49-0C96-F4DB-15C8-5E0B1A19E6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blipFill>
                  <a:blip r:embed="rId19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pole tekstowe 64">
                  <a:extLst>
                    <a:ext uri="{FF2B5EF4-FFF2-40B4-BE49-F238E27FC236}">
                      <a16:creationId xmlns:a16="http://schemas.microsoft.com/office/drawing/2014/main" id="{C2D2465A-7630-6737-C0BD-BCB895737A25}"/>
                    </a:ext>
                  </a:extLst>
                </p:cNvPr>
                <p:cNvSpPr txBox="1"/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</p:txBody>
            </p:sp>
          </mc:Choice>
          <mc:Fallback xmlns="">
            <p:sp>
              <p:nvSpPr>
                <p:cNvPr id="65" name="pole tekstowe 64">
                  <a:extLst>
                    <a:ext uri="{FF2B5EF4-FFF2-40B4-BE49-F238E27FC236}">
                      <a16:creationId xmlns:a16="http://schemas.microsoft.com/office/drawing/2014/main" id="{BFF74AE3-0D41-1751-CC72-5950EFE7C5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blipFill>
                  <a:blip r:embed="rId20"/>
                  <a:stretch>
                    <a:fillRect l="-2239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pole tekstowe 65">
                  <a:extLst>
                    <a:ext uri="{FF2B5EF4-FFF2-40B4-BE49-F238E27FC236}">
                      <a16:creationId xmlns:a16="http://schemas.microsoft.com/office/drawing/2014/main" id="{36DAABB3-27B5-07C1-8887-54F9F57E9C72}"/>
                    </a:ext>
                  </a:extLst>
                </p:cNvPr>
                <p:cNvSpPr txBox="1"/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=-45°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=25°</a:t>
                  </a:r>
                </a:p>
              </p:txBody>
            </p:sp>
          </mc:Choice>
          <mc:Fallback xmlns="">
            <p:sp>
              <p:nvSpPr>
                <p:cNvPr id="66" name="pole tekstowe 65">
                  <a:extLst>
                    <a:ext uri="{FF2B5EF4-FFF2-40B4-BE49-F238E27FC236}">
                      <a16:creationId xmlns:a16="http://schemas.microsoft.com/office/drawing/2014/main" id="{ABB2EA7B-2A86-7B34-18E8-86602556E37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blipFill>
                  <a:blip r:embed="rId21"/>
                  <a:stretch>
                    <a:fillRect l="-1818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pole tekstowe 66">
                  <a:extLst>
                    <a:ext uri="{FF2B5EF4-FFF2-40B4-BE49-F238E27FC236}">
                      <a16:creationId xmlns:a16="http://schemas.microsoft.com/office/drawing/2014/main" id="{07CA1DB7-5FF8-B893-2A3F-FD2826808746}"/>
                    </a:ext>
                  </a:extLst>
                </p:cNvPr>
                <p:cNvSpPr txBox="1"/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l-PL" sz="20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𝒑𝒓𝒊𝒎𝒂𝒓𝒚</m:t>
                        </m:r>
                      </m:oMath>
                    </m:oMathPara>
                  </a14:m>
                  <a:endParaRPr lang="pl-PL" sz="2000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67" name="pole tekstowe 66">
                  <a:extLst>
                    <a:ext uri="{FF2B5EF4-FFF2-40B4-BE49-F238E27FC236}">
                      <a16:creationId xmlns:a16="http://schemas.microsoft.com/office/drawing/2014/main" id="{F54F21F0-34AB-9D29-BD6B-E0AF6D9DC5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blipFill>
                  <a:blip r:embed="rId22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B6F913E-7134-2CC6-59DD-1F1174BAE36E}"/>
              </a:ext>
            </a:extLst>
          </p:cNvPr>
          <p:cNvSpPr txBox="1"/>
          <p:nvPr/>
        </p:nvSpPr>
        <p:spPr>
          <a:xfrm>
            <a:off x="4437540" y="6189307"/>
            <a:ext cx="3409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Displacement</a:t>
            </a:r>
            <a:r>
              <a:rPr lang="pl-PL" dirty="0"/>
              <a:t> </a:t>
            </a:r>
            <a:r>
              <a:rPr lang="pl-PL" dirty="0" err="1"/>
              <a:t>scale</a:t>
            </a:r>
            <a:r>
              <a:rPr lang="pl-PL" dirty="0"/>
              <a:t> </a:t>
            </a:r>
            <a:r>
              <a:rPr lang="pl-PL" dirty="0" err="1"/>
              <a:t>factor</a:t>
            </a:r>
            <a:r>
              <a:rPr lang="pl-PL" dirty="0"/>
              <a:t>: 20000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BF3D207-728A-D21C-FB84-DEE5E3E41B0B}"/>
              </a:ext>
            </a:extLst>
          </p:cNvPr>
          <p:cNvSpPr txBox="1"/>
          <p:nvPr/>
        </p:nvSpPr>
        <p:spPr>
          <a:xfrm>
            <a:off x="5457688" y="5856515"/>
            <a:ext cx="1139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F</a:t>
            </a:r>
            <a:r>
              <a:rPr lang="pl-PL" i="1" baseline="-25000" dirty="0"/>
              <a:t>a</a:t>
            </a:r>
            <a:r>
              <a:rPr lang="pl-PL" dirty="0"/>
              <a:t> = 0.1 N</a:t>
            </a:r>
          </a:p>
        </p:txBody>
      </p:sp>
      <p:pic>
        <p:nvPicPr>
          <p:cNvPr id="8" name="Obraz 7" descr="Obraz zawierający tekst, Czcionka, Grafika, logo&#10;&#10;Opis wygenerowany automatycznie">
            <a:extLst>
              <a:ext uri="{FF2B5EF4-FFF2-40B4-BE49-F238E27FC236}">
                <a16:creationId xmlns:a16="http://schemas.microsoft.com/office/drawing/2014/main" id="{E9DC45F0-7259-1222-C5A5-0C6591BB1AF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742" y="6046839"/>
            <a:ext cx="883554" cy="645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440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6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1000_32_-26_1200x_12_01">
            <a:hlinkClick r:id="" action="ppaction://media"/>
            <a:extLst>
              <a:ext uri="{FF2B5EF4-FFF2-40B4-BE49-F238E27FC236}">
                <a16:creationId xmlns:a16="http://schemas.microsoft.com/office/drawing/2014/main" id="{27717A5D-918D-DEB5-B390-9EC9A23567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/>
          <a:srcRect l="5679" t="17171" r="27779" b="8304"/>
          <a:stretch/>
        </p:blipFill>
        <p:spPr>
          <a:xfrm>
            <a:off x="6946820" y="3461658"/>
            <a:ext cx="5131836" cy="3293706"/>
          </a:xfrm>
          <a:prstGeom prst="rect">
            <a:avLst/>
          </a:prstGeom>
        </p:spPr>
      </p:pic>
      <p:pic>
        <p:nvPicPr>
          <p:cNvPr id="28" name="1000_47_63_1200x_12_01">
            <a:hlinkClick r:id="" action="ppaction://media"/>
            <a:extLst>
              <a:ext uri="{FF2B5EF4-FFF2-40B4-BE49-F238E27FC236}">
                <a16:creationId xmlns:a16="http://schemas.microsoft.com/office/drawing/2014/main" id="{7F05621F-CBBC-0400-0311-7CC238F7462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1"/>
          <a:srcRect l="5920" t="16749" r="27779" b="8304"/>
          <a:stretch/>
        </p:blipFill>
        <p:spPr>
          <a:xfrm>
            <a:off x="248619" y="3435911"/>
            <a:ext cx="5113175" cy="3312368"/>
          </a:xfrm>
          <a:prstGeom prst="rect">
            <a:avLst/>
          </a:prstGeom>
        </p:spPr>
      </p:pic>
      <p:pic>
        <p:nvPicPr>
          <p:cNvPr id="27" name="1000_-45_25_1200x_12_01">
            <a:hlinkClick r:id="" action="ppaction://media"/>
            <a:extLst>
              <a:ext uri="{FF2B5EF4-FFF2-40B4-BE49-F238E27FC236}">
                <a16:creationId xmlns:a16="http://schemas.microsoft.com/office/drawing/2014/main" id="{89332C24-38AF-2FF5-0476-B01B5044658D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2"/>
          <a:srcRect l="5921" t="17382" r="27174" b="8304"/>
          <a:stretch/>
        </p:blipFill>
        <p:spPr>
          <a:xfrm>
            <a:off x="6930400" y="146691"/>
            <a:ext cx="5159829" cy="3284376"/>
          </a:xfrm>
          <a:prstGeom prst="rect">
            <a:avLst/>
          </a:prstGeom>
        </p:spPr>
      </p:pic>
      <p:pic>
        <p:nvPicPr>
          <p:cNvPr id="26" name="1000_0_0_1200x_12_01">
            <a:hlinkClick r:id="" action="ppaction://media"/>
            <a:extLst>
              <a:ext uri="{FF2B5EF4-FFF2-40B4-BE49-F238E27FC236}">
                <a16:creationId xmlns:a16="http://schemas.microsoft.com/office/drawing/2014/main" id="{FB4BE5A0-CE44-FC35-3A03-A014955918DE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 rotWithShape="1">
          <a:blip r:embed="rId13"/>
          <a:srcRect l="6283" t="16749" r="27415" b="7882"/>
          <a:stretch/>
        </p:blipFill>
        <p:spPr>
          <a:xfrm>
            <a:off x="308738" y="107478"/>
            <a:ext cx="5113175" cy="3331029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190BA9B6-C279-8E43-B077-5226BDA772A7}"/>
              </a:ext>
            </a:extLst>
          </p:cNvPr>
          <p:cNvSpPr txBox="1"/>
          <p:nvPr/>
        </p:nvSpPr>
        <p:spPr>
          <a:xfrm>
            <a:off x="5610086" y="0"/>
            <a:ext cx="1375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1000 </a:t>
            </a:r>
            <a:r>
              <a:rPr lang="pl-PL" sz="2800" dirty="0" err="1"/>
              <a:t>Hz</a:t>
            </a:r>
            <a:endParaRPr lang="pl-PL" sz="2800" dirty="0"/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165CA2AC-8ED9-2071-701D-3A2A5755E14D}"/>
              </a:ext>
            </a:extLst>
          </p:cNvPr>
          <p:cNvGrpSpPr/>
          <p:nvPr/>
        </p:nvGrpSpPr>
        <p:grpSpPr>
          <a:xfrm>
            <a:off x="4358640" y="2017776"/>
            <a:ext cx="3902964" cy="2834640"/>
            <a:chOff x="4358640" y="2017776"/>
            <a:chExt cx="3902964" cy="2834640"/>
          </a:xfrm>
        </p:grpSpPr>
        <p:cxnSp>
          <p:nvCxnSpPr>
            <p:cNvPr id="8" name="Łącznik prosty 7">
              <a:extLst>
                <a:ext uri="{FF2B5EF4-FFF2-40B4-BE49-F238E27FC236}">
                  <a16:creationId xmlns:a16="http://schemas.microsoft.com/office/drawing/2014/main" id="{BD702992-3D41-A3A4-1EAB-EE1F9B0767DA}"/>
                </a:ext>
              </a:extLst>
            </p:cNvPr>
            <p:cNvCxnSpPr>
              <a:cxnSpLocks/>
            </p:cNvCxnSpPr>
            <p:nvPr/>
          </p:nvCxnSpPr>
          <p:spPr>
            <a:xfrm>
              <a:off x="4358640" y="3328416"/>
              <a:ext cx="37368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Łącznik prosty 8">
              <a:extLst>
                <a:ext uri="{FF2B5EF4-FFF2-40B4-BE49-F238E27FC236}">
                  <a16:creationId xmlns:a16="http://schemas.microsoft.com/office/drawing/2014/main" id="{79470026-2510-EB99-4E31-07C14CDEAF05}"/>
                </a:ext>
              </a:extLst>
            </p:cNvPr>
            <p:cNvCxnSpPr>
              <a:cxnSpLocks/>
            </p:cNvCxnSpPr>
            <p:nvPr/>
          </p:nvCxnSpPr>
          <p:spPr>
            <a:xfrm>
              <a:off x="6045200" y="2017776"/>
              <a:ext cx="0" cy="28346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pole tekstowe 9">
                  <a:extLst>
                    <a:ext uri="{FF2B5EF4-FFF2-40B4-BE49-F238E27FC236}">
                      <a16:creationId xmlns:a16="http://schemas.microsoft.com/office/drawing/2014/main" id="{BA16CF5A-128C-A13C-09DF-62F7ADF52FA2}"/>
                    </a:ext>
                  </a:extLst>
                </p:cNvPr>
                <p:cNvSpPr txBox="1"/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=47°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=63°</a:t>
                  </a:r>
                </a:p>
              </p:txBody>
            </p:sp>
          </mc:Choice>
          <mc:Fallback xmlns="">
            <p:sp>
              <p:nvSpPr>
                <p:cNvPr id="10" name="pole tekstowe 9">
                  <a:extLst>
                    <a:ext uri="{FF2B5EF4-FFF2-40B4-BE49-F238E27FC236}">
                      <a16:creationId xmlns:a16="http://schemas.microsoft.com/office/drawing/2014/main" id="{BA16CF5A-128C-A13C-09DF-62F7ADF52F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blipFill>
                  <a:blip r:embed="rId14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pole tekstowe 10">
                  <a:extLst>
                    <a:ext uri="{FF2B5EF4-FFF2-40B4-BE49-F238E27FC236}">
                      <a16:creationId xmlns:a16="http://schemas.microsoft.com/office/drawing/2014/main" id="{36874238-A418-BFD0-2B7F-7B43D33355AA}"/>
                    </a:ext>
                  </a:extLst>
                </p:cNvPr>
                <p:cNvSpPr txBox="1"/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̅"/>
                                <m:ctrlP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𝒘</m:t>
                                </m:r>
                              </m:e>
                            </m:acc>
                          </m:e>
                          <m:sub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pole tekstowe 10">
                  <a:extLst>
                    <a:ext uri="{FF2B5EF4-FFF2-40B4-BE49-F238E27FC236}">
                      <a16:creationId xmlns:a16="http://schemas.microsoft.com/office/drawing/2014/main" id="{36874238-A418-BFD0-2B7F-7B43D33355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pole tekstowe 11">
                  <a:extLst>
                    <a:ext uri="{FF2B5EF4-FFF2-40B4-BE49-F238E27FC236}">
                      <a16:creationId xmlns:a16="http://schemas.microsoft.com/office/drawing/2014/main" id="{E588D76A-6C89-4E4C-91CF-4415388C8687}"/>
                    </a:ext>
                  </a:extLst>
                </p:cNvPr>
                <p:cNvSpPr txBox="1"/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pl-PL" sz="2400" b="1" i="1"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  <m:sub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/>
                </a:p>
              </p:txBody>
            </p:sp>
          </mc:Choice>
          <mc:Fallback xmlns="">
            <p:sp>
              <p:nvSpPr>
                <p:cNvPr id="12" name="pole tekstowe 11">
                  <a:extLst>
                    <a:ext uri="{FF2B5EF4-FFF2-40B4-BE49-F238E27FC236}">
                      <a16:creationId xmlns:a16="http://schemas.microsoft.com/office/drawing/2014/main" id="{E588D76A-6C89-4E4C-91CF-4415388C86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blipFill>
                  <a:blip r:embed="rId16"/>
                  <a:stretch>
                    <a:fillRect l="-1527" r="-2290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B2956824-7A7B-7A32-E31C-132EDC8043A9}"/>
                </a:ext>
              </a:extLst>
            </p:cNvPr>
            <p:cNvGrpSpPr/>
            <p:nvPr/>
          </p:nvGrpSpPr>
          <p:grpSpPr>
            <a:xfrm>
              <a:off x="5974428" y="3203835"/>
              <a:ext cx="2287176" cy="606925"/>
              <a:chOff x="4845144" y="5428875"/>
              <a:chExt cx="2287176" cy="606925"/>
            </a:xfrm>
          </p:grpSpPr>
          <p:grpSp>
            <p:nvGrpSpPr>
              <p:cNvPr id="18" name="Grupa 17">
                <a:extLst>
                  <a:ext uri="{FF2B5EF4-FFF2-40B4-BE49-F238E27FC236}">
                    <a16:creationId xmlns:a16="http://schemas.microsoft.com/office/drawing/2014/main" id="{051C38A7-E9A6-240F-52E8-114BD3149EFC}"/>
                  </a:ext>
                </a:extLst>
              </p:cNvPr>
              <p:cNvGrpSpPr/>
              <p:nvPr/>
            </p:nvGrpSpPr>
            <p:grpSpPr>
              <a:xfrm>
                <a:off x="4845144" y="5574135"/>
                <a:ext cx="1527334" cy="461665"/>
                <a:chOff x="5597940" y="431240"/>
                <a:chExt cx="1527334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pole tekstowe 22">
                      <a:extLst>
                        <a:ext uri="{FF2B5EF4-FFF2-40B4-BE49-F238E27FC236}">
                          <a16:creationId xmlns:a16="http://schemas.microsoft.com/office/drawing/2014/main" id="{094C2A3A-C884-6F19-DFCF-A6A97614E56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pl-PL" b="1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sz="2000" b="1" dirty="0"/>
                    </a:p>
                  </p:txBody>
                </p:sp>
              </mc:Choice>
              <mc:Fallback xmlns="">
                <p:sp>
                  <p:nvSpPr>
                    <p:cNvPr id="23" name="pole tekstowe 22">
                      <a:extLst>
                        <a:ext uri="{FF2B5EF4-FFF2-40B4-BE49-F238E27FC236}">
                          <a16:creationId xmlns:a16="http://schemas.microsoft.com/office/drawing/2014/main" id="{094C2A3A-C884-6F19-DFCF-A6A97614E56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4" name="pole tekstowe 23">
                  <a:extLst>
                    <a:ext uri="{FF2B5EF4-FFF2-40B4-BE49-F238E27FC236}">
                      <a16:creationId xmlns:a16="http://schemas.microsoft.com/office/drawing/2014/main" id="{2D4B1FE7-C925-09B1-2142-4023FA6B7E9E}"/>
                    </a:ext>
                  </a:extLst>
                </p:cNvPr>
                <p:cNvSpPr txBox="1"/>
                <p:nvPr/>
              </p:nvSpPr>
              <p:spPr>
                <a:xfrm>
                  <a:off x="5747006" y="431240"/>
                  <a:ext cx="137826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/>
                    <a:t>Ʇ</a:t>
                  </a:r>
                </a:p>
              </p:txBody>
            </p:sp>
          </p:grpSp>
          <p:grpSp>
            <p:nvGrpSpPr>
              <p:cNvPr id="19" name="Grupa 18">
                <a:extLst>
                  <a:ext uri="{FF2B5EF4-FFF2-40B4-BE49-F238E27FC236}">
                    <a16:creationId xmlns:a16="http://schemas.microsoft.com/office/drawing/2014/main" id="{D7992AD3-EC10-DBF8-F56D-7CB7096FF3B0}"/>
                  </a:ext>
                </a:extLst>
              </p:cNvPr>
              <p:cNvGrpSpPr/>
              <p:nvPr/>
            </p:nvGrpSpPr>
            <p:grpSpPr>
              <a:xfrm>
                <a:off x="6079438" y="5573093"/>
                <a:ext cx="1052882" cy="461665"/>
                <a:chOff x="10180085" y="7097844"/>
                <a:chExt cx="1052882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pole tekstowe 20">
                      <a:extLst>
                        <a:ext uri="{FF2B5EF4-FFF2-40B4-BE49-F238E27FC236}">
                          <a16:creationId xmlns:a16="http://schemas.microsoft.com/office/drawing/2014/main" id="{732FC134-590E-C52F-250F-902077C22DD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𝒘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b="1" dirty="0">
                        <a:solidFill>
                          <a:srgbClr val="008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1" name="pole tekstowe 20">
                      <a:extLst>
                        <a:ext uri="{FF2B5EF4-FFF2-40B4-BE49-F238E27FC236}">
                          <a16:creationId xmlns:a16="http://schemas.microsoft.com/office/drawing/2014/main" id="{732FC134-590E-C52F-250F-902077C22DD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2" name="pole tekstowe 21">
                  <a:extLst>
                    <a:ext uri="{FF2B5EF4-FFF2-40B4-BE49-F238E27FC236}">
                      <a16:creationId xmlns:a16="http://schemas.microsoft.com/office/drawing/2014/main" id="{073236AF-A183-2A6F-D756-23F9E6B2B17B}"/>
                    </a:ext>
                  </a:extLst>
                </p:cNvPr>
                <p:cNvSpPr txBox="1"/>
                <p:nvPr/>
              </p:nvSpPr>
              <p:spPr>
                <a:xfrm>
                  <a:off x="10180085" y="7097844"/>
                  <a:ext cx="56657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>
                      <a:solidFill>
                        <a:srgbClr val="008000"/>
                      </a:solidFill>
                    </a:rPr>
                    <a:t>Ʇ</a:t>
                  </a:r>
                </a:p>
              </p:txBody>
            </p:sp>
          </p:grpSp>
          <p:sp>
            <p:nvSpPr>
              <p:cNvPr id="20" name="pole tekstowe 19">
                <a:extLst>
                  <a:ext uri="{FF2B5EF4-FFF2-40B4-BE49-F238E27FC236}">
                    <a16:creationId xmlns:a16="http://schemas.microsoft.com/office/drawing/2014/main" id="{4DE25BBB-737F-2A9B-8507-396B8DA04639}"/>
                  </a:ext>
                </a:extLst>
              </p:cNvPr>
              <p:cNvSpPr txBox="1"/>
              <p:nvPr/>
            </p:nvSpPr>
            <p:spPr>
              <a:xfrm>
                <a:off x="4908715" y="5428875"/>
                <a:ext cx="2166455" cy="5866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(</a:t>
                </a:r>
                <a:r>
                  <a:rPr lang="pl-PL" sz="2400" dirty="0">
                    <a:cs typeface="Arial" panose="020B0604020202020204" pitchFamily="34" charset="0"/>
                  </a:rPr>
                  <a:t>  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)ꓵ(</a:t>
                </a:r>
                <a:r>
                  <a:rPr lang="pl-PL" sz="2400" dirty="0">
                    <a:solidFill>
                      <a:srgbClr val="008000"/>
                    </a:solidFill>
                    <a:cs typeface="Arial" panose="020B0604020202020204" pitchFamily="34" charset="0"/>
                  </a:rPr>
                  <a:t>  </a:t>
                </a:r>
                <a:r>
                  <a:rPr lang="pl-PL" sz="2400" dirty="0">
                    <a:cs typeface="Arial" panose="020B0604020202020204" pitchFamily="34" charset="0"/>
                  </a:rPr>
                  <a:t>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AF29D7F7-AD55-5EA2-56E6-6CAFF8DCFB09}"/>
                    </a:ext>
                  </a:extLst>
                </p:cNvPr>
                <p:cNvSpPr txBox="1"/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=32°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=-26°</a:t>
                  </a:r>
                </a:p>
              </p:txBody>
            </p:sp>
          </mc:Choice>
          <mc:Fallback xmlns=""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AF29D7F7-AD55-5EA2-56E6-6CAFF8DCFB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blipFill>
                  <a:blip r:embed="rId19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pole tekstowe 14">
                  <a:extLst>
                    <a:ext uri="{FF2B5EF4-FFF2-40B4-BE49-F238E27FC236}">
                      <a16:creationId xmlns:a16="http://schemas.microsoft.com/office/drawing/2014/main" id="{FF469633-CC5A-DAA2-77EF-19BC6ECFC8B2}"/>
                    </a:ext>
                  </a:extLst>
                </p:cNvPr>
                <p:cNvSpPr txBox="1"/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</p:txBody>
            </p:sp>
          </mc:Choice>
          <mc:Fallback xmlns="">
            <p:sp>
              <p:nvSpPr>
                <p:cNvPr id="15" name="pole tekstowe 14">
                  <a:extLst>
                    <a:ext uri="{FF2B5EF4-FFF2-40B4-BE49-F238E27FC236}">
                      <a16:creationId xmlns:a16="http://schemas.microsoft.com/office/drawing/2014/main" id="{FF469633-CC5A-DAA2-77EF-19BC6ECFC8B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blipFill>
                  <a:blip r:embed="rId20"/>
                  <a:stretch>
                    <a:fillRect l="-2239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pole tekstowe 15">
                  <a:extLst>
                    <a:ext uri="{FF2B5EF4-FFF2-40B4-BE49-F238E27FC236}">
                      <a16:creationId xmlns:a16="http://schemas.microsoft.com/office/drawing/2014/main" id="{42F0B917-35DF-CFE6-0AF1-6531D5BE1C76}"/>
                    </a:ext>
                  </a:extLst>
                </p:cNvPr>
                <p:cNvSpPr txBox="1"/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=-45°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=25°</a:t>
                  </a:r>
                </a:p>
              </p:txBody>
            </p:sp>
          </mc:Choice>
          <mc:Fallback xmlns="">
            <p:sp>
              <p:nvSpPr>
                <p:cNvPr id="16" name="pole tekstowe 15">
                  <a:extLst>
                    <a:ext uri="{FF2B5EF4-FFF2-40B4-BE49-F238E27FC236}">
                      <a16:creationId xmlns:a16="http://schemas.microsoft.com/office/drawing/2014/main" id="{42F0B917-35DF-CFE6-0AF1-6531D5BE1C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blipFill>
                  <a:blip r:embed="rId21"/>
                  <a:stretch>
                    <a:fillRect l="-1818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8400D0D2-2929-55AE-9C7B-60EF64F9D5A6}"/>
                    </a:ext>
                  </a:extLst>
                </p:cNvPr>
                <p:cNvSpPr txBox="1"/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l-PL" sz="20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𝒑𝒓𝒊𝒎𝒂𝒓𝒚</m:t>
                        </m:r>
                      </m:oMath>
                    </m:oMathPara>
                  </a14:m>
                  <a:endParaRPr lang="pl-PL" sz="2000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8400D0D2-2929-55AE-9C7B-60EF64F9D5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blipFill>
                  <a:blip r:embed="rId22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A20DDD0F-70A9-C05C-E561-73E4EEA22430}"/>
              </a:ext>
            </a:extLst>
          </p:cNvPr>
          <p:cNvSpPr txBox="1"/>
          <p:nvPr/>
        </p:nvSpPr>
        <p:spPr>
          <a:xfrm>
            <a:off x="4437540" y="6189307"/>
            <a:ext cx="3409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Displacement</a:t>
            </a:r>
            <a:r>
              <a:rPr lang="pl-PL" dirty="0"/>
              <a:t> </a:t>
            </a:r>
            <a:r>
              <a:rPr lang="pl-PL" dirty="0" err="1"/>
              <a:t>scale</a:t>
            </a:r>
            <a:r>
              <a:rPr lang="pl-PL" dirty="0"/>
              <a:t> </a:t>
            </a:r>
            <a:r>
              <a:rPr lang="pl-PL" dirty="0" err="1"/>
              <a:t>factor</a:t>
            </a:r>
            <a:r>
              <a:rPr lang="pl-PL" dirty="0"/>
              <a:t>: 12000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D65E9DB5-1840-720F-A27A-0FB9FD7DEB67}"/>
              </a:ext>
            </a:extLst>
          </p:cNvPr>
          <p:cNvSpPr txBox="1"/>
          <p:nvPr/>
        </p:nvSpPr>
        <p:spPr>
          <a:xfrm>
            <a:off x="5457688" y="5856515"/>
            <a:ext cx="1139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F</a:t>
            </a:r>
            <a:r>
              <a:rPr lang="pl-PL" i="1" baseline="-25000" dirty="0"/>
              <a:t>a</a:t>
            </a:r>
            <a:r>
              <a:rPr lang="pl-PL" dirty="0"/>
              <a:t> = 0.1 N</a:t>
            </a:r>
          </a:p>
        </p:txBody>
      </p:sp>
    </p:spTree>
    <p:extLst>
      <p:ext uri="{BB962C8B-B14F-4D97-AF65-F5344CB8AC3E}">
        <p14:creationId xmlns:p14="http://schemas.microsoft.com/office/powerpoint/2010/main" val="205911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0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0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6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0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1250_32_-26_800x_12_01">
            <a:hlinkClick r:id="" action="ppaction://media"/>
            <a:extLst>
              <a:ext uri="{FF2B5EF4-FFF2-40B4-BE49-F238E27FC236}">
                <a16:creationId xmlns:a16="http://schemas.microsoft.com/office/drawing/2014/main" id="{AECF0F14-CD9F-C966-3B90-481D05DF29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/>
          <a:srcRect l="6270" t="16242" r="26924" b="7007"/>
          <a:stretch/>
        </p:blipFill>
        <p:spPr>
          <a:xfrm>
            <a:off x="6985229" y="3402748"/>
            <a:ext cx="5152104" cy="3392129"/>
          </a:xfrm>
          <a:prstGeom prst="rect">
            <a:avLst/>
          </a:prstGeom>
        </p:spPr>
      </p:pic>
      <p:pic>
        <p:nvPicPr>
          <p:cNvPr id="7" name="1250_47_63_800x_12_01">
            <a:hlinkClick r:id="" action="ppaction://media"/>
            <a:extLst>
              <a:ext uri="{FF2B5EF4-FFF2-40B4-BE49-F238E27FC236}">
                <a16:creationId xmlns:a16="http://schemas.microsoft.com/office/drawing/2014/main" id="{4B40ADE3-5F24-B0A7-D563-90287A30208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1"/>
          <a:srcRect l="5888" t="16241" r="27689" b="7452"/>
          <a:stretch/>
        </p:blipFill>
        <p:spPr>
          <a:xfrm>
            <a:off x="235973" y="3416709"/>
            <a:ext cx="5122607" cy="3372465"/>
          </a:xfrm>
          <a:prstGeom prst="rect">
            <a:avLst/>
          </a:prstGeom>
        </p:spPr>
      </p:pic>
      <p:pic>
        <p:nvPicPr>
          <p:cNvPr id="6" name="1250_-45_25_800x_12_01">
            <a:hlinkClick r:id="" action="ppaction://media"/>
            <a:extLst>
              <a:ext uri="{FF2B5EF4-FFF2-40B4-BE49-F238E27FC236}">
                <a16:creationId xmlns:a16="http://schemas.microsoft.com/office/drawing/2014/main" id="{A92B9249-7742-5A2D-60FF-B318BE867A63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2"/>
          <a:srcRect l="5633" t="16685" r="27817" b="7008"/>
          <a:stretch/>
        </p:blipFill>
        <p:spPr>
          <a:xfrm>
            <a:off x="6912077" y="98322"/>
            <a:ext cx="5132440" cy="3372466"/>
          </a:xfrm>
          <a:prstGeom prst="rect">
            <a:avLst/>
          </a:prstGeom>
        </p:spPr>
      </p:pic>
      <p:pic>
        <p:nvPicPr>
          <p:cNvPr id="3" name="1250_0_0_800x_12_01">
            <a:hlinkClick r:id="" action="ppaction://media"/>
            <a:extLst>
              <a:ext uri="{FF2B5EF4-FFF2-40B4-BE49-F238E27FC236}">
                <a16:creationId xmlns:a16="http://schemas.microsoft.com/office/drawing/2014/main" id="{47D8C3BD-EFDE-12D7-7C51-2525FE16EEF7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 rotWithShape="1">
          <a:blip r:embed="rId13"/>
          <a:srcRect l="6016" t="16685" r="27944" b="7230"/>
          <a:stretch/>
        </p:blipFill>
        <p:spPr>
          <a:xfrm>
            <a:off x="265469" y="98322"/>
            <a:ext cx="5093111" cy="3362634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190BA9B6-C279-8E43-B077-5226BDA772A7}"/>
              </a:ext>
            </a:extLst>
          </p:cNvPr>
          <p:cNvSpPr txBox="1"/>
          <p:nvPr/>
        </p:nvSpPr>
        <p:spPr>
          <a:xfrm>
            <a:off x="5610086" y="0"/>
            <a:ext cx="1375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1250 </a:t>
            </a:r>
            <a:r>
              <a:rPr lang="pl-PL" sz="2800" dirty="0" err="1"/>
              <a:t>Hz</a:t>
            </a:r>
            <a:endParaRPr lang="pl-PL" sz="2800" dirty="0"/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7B86D433-D513-4E02-CB2E-4FEBECB4C8E9}"/>
              </a:ext>
            </a:extLst>
          </p:cNvPr>
          <p:cNvGrpSpPr/>
          <p:nvPr/>
        </p:nvGrpSpPr>
        <p:grpSpPr>
          <a:xfrm>
            <a:off x="4358640" y="2017776"/>
            <a:ext cx="3902964" cy="2834640"/>
            <a:chOff x="4358640" y="2017776"/>
            <a:chExt cx="3902964" cy="2834640"/>
          </a:xfrm>
        </p:grpSpPr>
        <p:cxnSp>
          <p:nvCxnSpPr>
            <p:cNvPr id="4" name="Łącznik prosty 3">
              <a:extLst>
                <a:ext uri="{FF2B5EF4-FFF2-40B4-BE49-F238E27FC236}">
                  <a16:creationId xmlns:a16="http://schemas.microsoft.com/office/drawing/2014/main" id="{9E9A6651-3A2F-BEDF-C174-1EDE9E008FC4}"/>
                </a:ext>
              </a:extLst>
            </p:cNvPr>
            <p:cNvCxnSpPr>
              <a:cxnSpLocks/>
            </p:cNvCxnSpPr>
            <p:nvPr/>
          </p:nvCxnSpPr>
          <p:spPr>
            <a:xfrm>
              <a:off x="4358640" y="3328416"/>
              <a:ext cx="37368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Łącznik prosty 8">
              <a:extLst>
                <a:ext uri="{FF2B5EF4-FFF2-40B4-BE49-F238E27FC236}">
                  <a16:creationId xmlns:a16="http://schemas.microsoft.com/office/drawing/2014/main" id="{D256FAAB-C865-E269-E670-1903D7E6C305}"/>
                </a:ext>
              </a:extLst>
            </p:cNvPr>
            <p:cNvCxnSpPr>
              <a:cxnSpLocks/>
            </p:cNvCxnSpPr>
            <p:nvPr/>
          </p:nvCxnSpPr>
          <p:spPr>
            <a:xfrm>
              <a:off x="6045200" y="2017776"/>
              <a:ext cx="0" cy="28346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pole tekstowe 9">
                  <a:extLst>
                    <a:ext uri="{FF2B5EF4-FFF2-40B4-BE49-F238E27FC236}">
                      <a16:creationId xmlns:a16="http://schemas.microsoft.com/office/drawing/2014/main" id="{EB3101E6-9F17-5460-298A-33FBBED098D9}"/>
                    </a:ext>
                  </a:extLst>
                </p:cNvPr>
                <p:cNvSpPr txBox="1"/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=47°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=63°</a:t>
                  </a:r>
                </a:p>
              </p:txBody>
            </p:sp>
          </mc:Choice>
          <mc:Fallback xmlns="">
            <p:sp>
              <p:nvSpPr>
                <p:cNvPr id="10" name="pole tekstowe 9">
                  <a:extLst>
                    <a:ext uri="{FF2B5EF4-FFF2-40B4-BE49-F238E27FC236}">
                      <a16:creationId xmlns:a16="http://schemas.microsoft.com/office/drawing/2014/main" id="{EB3101E6-9F17-5460-298A-33FBBED098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blipFill>
                  <a:blip r:embed="rId14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pole tekstowe 10">
                  <a:extLst>
                    <a:ext uri="{FF2B5EF4-FFF2-40B4-BE49-F238E27FC236}">
                      <a16:creationId xmlns:a16="http://schemas.microsoft.com/office/drawing/2014/main" id="{9617991A-10F3-2349-4D6D-492BF5887832}"/>
                    </a:ext>
                  </a:extLst>
                </p:cNvPr>
                <p:cNvSpPr txBox="1"/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̅"/>
                                <m:ctrlP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𝒘</m:t>
                                </m:r>
                              </m:e>
                            </m:acc>
                          </m:e>
                          <m:sub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pole tekstowe 10">
                  <a:extLst>
                    <a:ext uri="{FF2B5EF4-FFF2-40B4-BE49-F238E27FC236}">
                      <a16:creationId xmlns:a16="http://schemas.microsoft.com/office/drawing/2014/main" id="{9617991A-10F3-2349-4D6D-492BF588783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pole tekstowe 11">
                  <a:extLst>
                    <a:ext uri="{FF2B5EF4-FFF2-40B4-BE49-F238E27FC236}">
                      <a16:creationId xmlns:a16="http://schemas.microsoft.com/office/drawing/2014/main" id="{12C0554F-BB3E-A08C-6D38-E695FCCEED89}"/>
                    </a:ext>
                  </a:extLst>
                </p:cNvPr>
                <p:cNvSpPr txBox="1"/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pl-PL" sz="2400" b="1" i="1"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  <m:sub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/>
                </a:p>
              </p:txBody>
            </p:sp>
          </mc:Choice>
          <mc:Fallback xmlns="">
            <p:sp>
              <p:nvSpPr>
                <p:cNvPr id="12" name="pole tekstowe 11">
                  <a:extLst>
                    <a:ext uri="{FF2B5EF4-FFF2-40B4-BE49-F238E27FC236}">
                      <a16:creationId xmlns:a16="http://schemas.microsoft.com/office/drawing/2014/main" id="{12C0554F-BB3E-A08C-6D38-E695FCCEED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blipFill>
                  <a:blip r:embed="rId16"/>
                  <a:stretch>
                    <a:fillRect l="-1527" r="-2290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87884C30-E364-448F-9687-A54CB5E5C30B}"/>
                </a:ext>
              </a:extLst>
            </p:cNvPr>
            <p:cNvGrpSpPr/>
            <p:nvPr/>
          </p:nvGrpSpPr>
          <p:grpSpPr>
            <a:xfrm>
              <a:off x="5974428" y="3203835"/>
              <a:ext cx="2287176" cy="606925"/>
              <a:chOff x="4845144" y="5428875"/>
              <a:chExt cx="2287176" cy="606925"/>
            </a:xfrm>
          </p:grpSpPr>
          <p:grpSp>
            <p:nvGrpSpPr>
              <p:cNvPr id="18" name="Grupa 17">
                <a:extLst>
                  <a:ext uri="{FF2B5EF4-FFF2-40B4-BE49-F238E27FC236}">
                    <a16:creationId xmlns:a16="http://schemas.microsoft.com/office/drawing/2014/main" id="{71228D4F-3FDE-FEF6-566B-5EA07705F0E1}"/>
                  </a:ext>
                </a:extLst>
              </p:cNvPr>
              <p:cNvGrpSpPr/>
              <p:nvPr/>
            </p:nvGrpSpPr>
            <p:grpSpPr>
              <a:xfrm>
                <a:off x="4845144" y="5574135"/>
                <a:ext cx="1527334" cy="461665"/>
                <a:chOff x="5597940" y="431240"/>
                <a:chExt cx="1527334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pole tekstowe 22">
                      <a:extLst>
                        <a:ext uri="{FF2B5EF4-FFF2-40B4-BE49-F238E27FC236}">
                          <a16:creationId xmlns:a16="http://schemas.microsoft.com/office/drawing/2014/main" id="{466D6AFC-EE2A-2CE7-5B04-C40C42FEF41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pl-PL" b="1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sz="2000" b="1" dirty="0"/>
                    </a:p>
                  </p:txBody>
                </p:sp>
              </mc:Choice>
              <mc:Fallback xmlns="">
                <p:sp>
                  <p:nvSpPr>
                    <p:cNvPr id="23" name="pole tekstowe 22">
                      <a:extLst>
                        <a:ext uri="{FF2B5EF4-FFF2-40B4-BE49-F238E27FC236}">
                          <a16:creationId xmlns:a16="http://schemas.microsoft.com/office/drawing/2014/main" id="{466D6AFC-EE2A-2CE7-5B04-C40C42FEF41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4" name="pole tekstowe 23">
                  <a:extLst>
                    <a:ext uri="{FF2B5EF4-FFF2-40B4-BE49-F238E27FC236}">
                      <a16:creationId xmlns:a16="http://schemas.microsoft.com/office/drawing/2014/main" id="{F0127003-BD0B-33A1-1612-1EA99C27C40C}"/>
                    </a:ext>
                  </a:extLst>
                </p:cNvPr>
                <p:cNvSpPr txBox="1"/>
                <p:nvPr/>
              </p:nvSpPr>
              <p:spPr>
                <a:xfrm>
                  <a:off x="5747006" y="431240"/>
                  <a:ext cx="137826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/>
                    <a:t>Ʇ</a:t>
                  </a:r>
                </a:p>
              </p:txBody>
            </p:sp>
          </p:grpSp>
          <p:grpSp>
            <p:nvGrpSpPr>
              <p:cNvPr id="19" name="Grupa 18">
                <a:extLst>
                  <a:ext uri="{FF2B5EF4-FFF2-40B4-BE49-F238E27FC236}">
                    <a16:creationId xmlns:a16="http://schemas.microsoft.com/office/drawing/2014/main" id="{49D6EFDC-A3EF-480A-735B-E777934B93E3}"/>
                  </a:ext>
                </a:extLst>
              </p:cNvPr>
              <p:cNvGrpSpPr/>
              <p:nvPr/>
            </p:nvGrpSpPr>
            <p:grpSpPr>
              <a:xfrm>
                <a:off x="6079438" y="5573093"/>
                <a:ext cx="1052882" cy="461665"/>
                <a:chOff x="10180085" y="7097844"/>
                <a:chExt cx="1052882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pole tekstowe 20">
                      <a:extLst>
                        <a:ext uri="{FF2B5EF4-FFF2-40B4-BE49-F238E27FC236}">
                          <a16:creationId xmlns:a16="http://schemas.microsoft.com/office/drawing/2014/main" id="{A71AFCBA-78A7-4D36-AC5D-62CAAC80285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𝒘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b="1" dirty="0">
                        <a:solidFill>
                          <a:srgbClr val="008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1" name="pole tekstowe 20">
                      <a:extLst>
                        <a:ext uri="{FF2B5EF4-FFF2-40B4-BE49-F238E27FC236}">
                          <a16:creationId xmlns:a16="http://schemas.microsoft.com/office/drawing/2014/main" id="{A71AFCBA-78A7-4D36-AC5D-62CAAC80285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2" name="pole tekstowe 21">
                  <a:extLst>
                    <a:ext uri="{FF2B5EF4-FFF2-40B4-BE49-F238E27FC236}">
                      <a16:creationId xmlns:a16="http://schemas.microsoft.com/office/drawing/2014/main" id="{183BC07B-BFB4-8208-9C14-65E8D026291B}"/>
                    </a:ext>
                  </a:extLst>
                </p:cNvPr>
                <p:cNvSpPr txBox="1"/>
                <p:nvPr/>
              </p:nvSpPr>
              <p:spPr>
                <a:xfrm>
                  <a:off x="10180085" y="7097844"/>
                  <a:ext cx="56657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>
                      <a:solidFill>
                        <a:srgbClr val="008000"/>
                      </a:solidFill>
                    </a:rPr>
                    <a:t>Ʇ</a:t>
                  </a:r>
                </a:p>
              </p:txBody>
            </p:sp>
          </p:grpSp>
          <p:sp>
            <p:nvSpPr>
              <p:cNvPr id="20" name="pole tekstowe 19">
                <a:extLst>
                  <a:ext uri="{FF2B5EF4-FFF2-40B4-BE49-F238E27FC236}">
                    <a16:creationId xmlns:a16="http://schemas.microsoft.com/office/drawing/2014/main" id="{142988B3-9233-37DD-1D66-09BAF2DF21BC}"/>
                  </a:ext>
                </a:extLst>
              </p:cNvPr>
              <p:cNvSpPr txBox="1"/>
              <p:nvPr/>
            </p:nvSpPr>
            <p:spPr>
              <a:xfrm>
                <a:off x="4908715" y="5428875"/>
                <a:ext cx="2166455" cy="5866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(</a:t>
                </a:r>
                <a:r>
                  <a:rPr lang="pl-PL" sz="2400" dirty="0">
                    <a:cs typeface="Arial" panose="020B0604020202020204" pitchFamily="34" charset="0"/>
                  </a:rPr>
                  <a:t>  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)ꓵ(</a:t>
                </a:r>
                <a:r>
                  <a:rPr lang="pl-PL" sz="2400" dirty="0">
                    <a:solidFill>
                      <a:srgbClr val="008000"/>
                    </a:solidFill>
                    <a:cs typeface="Arial" panose="020B0604020202020204" pitchFamily="34" charset="0"/>
                  </a:rPr>
                  <a:t>  </a:t>
                </a:r>
                <a:r>
                  <a:rPr lang="pl-PL" sz="2400" dirty="0">
                    <a:cs typeface="Arial" panose="020B0604020202020204" pitchFamily="34" charset="0"/>
                  </a:rPr>
                  <a:t>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667FB81D-1A45-E01B-22BC-601F1A49DAC7}"/>
                    </a:ext>
                  </a:extLst>
                </p:cNvPr>
                <p:cNvSpPr txBox="1"/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=32°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=-26°</a:t>
                  </a:r>
                </a:p>
              </p:txBody>
            </p:sp>
          </mc:Choice>
          <mc:Fallback xmlns=""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667FB81D-1A45-E01B-22BC-601F1A49DA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blipFill>
                  <a:blip r:embed="rId19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pole tekstowe 14">
                  <a:extLst>
                    <a:ext uri="{FF2B5EF4-FFF2-40B4-BE49-F238E27FC236}">
                      <a16:creationId xmlns:a16="http://schemas.microsoft.com/office/drawing/2014/main" id="{AFA8CCEB-8BF6-D430-AD4D-DF201B4B63E6}"/>
                    </a:ext>
                  </a:extLst>
                </p:cNvPr>
                <p:cNvSpPr txBox="1"/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</p:txBody>
            </p:sp>
          </mc:Choice>
          <mc:Fallback xmlns="">
            <p:sp>
              <p:nvSpPr>
                <p:cNvPr id="15" name="pole tekstowe 14">
                  <a:extLst>
                    <a:ext uri="{FF2B5EF4-FFF2-40B4-BE49-F238E27FC236}">
                      <a16:creationId xmlns:a16="http://schemas.microsoft.com/office/drawing/2014/main" id="{AFA8CCEB-8BF6-D430-AD4D-DF201B4B63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blipFill>
                  <a:blip r:embed="rId20"/>
                  <a:stretch>
                    <a:fillRect l="-2239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pole tekstowe 15">
                  <a:extLst>
                    <a:ext uri="{FF2B5EF4-FFF2-40B4-BE49-F238E27FC236}">
                      <a16:creationId xmlns:a16="http://schemas.microsoft.com/office/drawing/2014/main" id="{AD135E55-17C4-2538-4A83-384E2819D2BC}"/>
                    </a:ext>
                  </a:extLst>
                </p:cNvPr>
                <p:cNvSpPr txBox="1"/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=-45°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=25°</a:t>
                  </a:r>
                </a:p>
              </p:txBody>
            </p:sp>
          </mc:Choice>
          <mc:Fallback xmlns="">
            <p:sp>
              <p:nvSpPr>
                <p:cNvPr id="16" name="pole tekstowe 15">
                  <a:extLst>
                    <a:ext uri="{FF2B5EF4-FFF2-40B4-BE49-F238E27FC236}">
                      <a16:creationId xmlns:a16="http://schemas.microsoft.com/office/drawing/2014/main" id="{AD135E55-17C4-2538-4A83-384E2819D2B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blipFill>
                  <a:blip r:embed="rId21"/>
                  <a:stretch>
                    <a:fillRect l="-1818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E6BB06B8-B45B-0E4B-C651-DF8676AD8853}"/>
                    </a:ext>
                  </a:extLst>
                </p:cNvPr>
                <p:cNvSpPr txBox="1"/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l-PL" sz="20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𝒑𝒓𝒊𝒎𝒂𝒓𝒚</m:t>
                        </m:r>
                      </m:oMath>
                    </m:oMathPara>
                  </a14:m>
                  <a:endParaRPr lang="pl-PL" sz="2000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E6BB06B8-B45B-0E4B-C651-DF8676AD88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blipFill>
                  <a:blip r:embed="rId22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CDD212C6-50DF-AD53-4C04-5D1D25126BAA}"/>
              </a:ext>
            </a:extLst>
          </p:cNvPr>
          <p:cNvSpPr txBox="1"/>
          <p:nvPr/>
        </p:nvSpPr>
        <p:spPr>
          <a:xfrm>
            <a:off x="4437540" y="6189307"/>
            <a:ext cx="3409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Displacement</a:t>
            </a:r>
            <a:r>
              <a:rPr lang="pl-PL" dirty="0"/>
              <a:t> </a:t>
            </a:r>
            <a:r>
              <a:rPr lang="pl-PL" dirty="0" err="1"/>
              <a:t>scale</a:t>
            </a:r>
            <a:r>
              <a:rPr lang="pl-PL" dirty="0"/>
              <a:t> </a:t>
            </a:r>
            <a:r>
              <a:rPr lang="pl-PL" dirty="0" err="1"/>
              <a:t>factor</a:t>
            </a:r>
            <a:r>
              <a:rPr lang="pl-PL" dirty="0"/>
              <a:t>: 8000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57015BC8-493A-F348-220B-AF892B1BD435}"/>
              </a:ext>
            </a:extLst>
          </p:cNvPr>
          <p:cNvSpPr txBox="1"/>
          <p:nvPr/>
        </p:nvSpPr>
        <p:spPr>
          <a:xfrm>
            <a:off x="5457688" y="5856515"/>
            <a:ext cx="1139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F</a:t>
            </a:r>
            <a:r>
              <a:rPr lang="pl-PL" i="1" baseline="-25000" dirty="0"/>
              <a:t>a</a:t>
            </a:r>
            <a:r>
              <a:rPr lang="pl-PL" dirty="0"/>
              <a:t> = 0.1 N</a:t>
            </a:r>
          </a:p>
        </p:txBody>
      </p:sp>
    </p:spTree>
    <p:extLst>
      <p:ext uri="{BB962C8B-B14F-4D97-AF65-F5344CB8AC3E}">
        <p14:creationId xmlns:p14="http://schemas.microsoft.com/office/powerpoint/2010/main" val="1780869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6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1600_-45_25_800x_12_01">
            <a:hlinkClick r:id="" action="ppaction://media"/>
            <a:extLst>
              <a:ext uri="{FF2B5EF4-FFF2-40B4-BE49-F238E27FC236}">
                <a16:creationId xmlns:a16="http://schemas.microsoft.com/office/drawing/2014/main" id="{15B25DF9-2330-B75D-190A-6C30A8714B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/>
          <a:srcRect l="5633" t="16923" r="27944" b="8038"/>
          <a:stretch/>
        </p:blipFill>
        <p:spPr>
          <a:xfrm>
            <a:off x="6912078" y="147483"/>
            <a:ext cx="5122607" cy="3293806"/>
          </a:xfrm>
          <a:prstGeom prst="rect">
            <a:avLst/>
          </a:prstGeom>
        </p:spPr>
      </p:pic>
      <p:pic>
        <p:nvPicPr>
          <p:cNvPr id="27" name="1600_0_0_800x_12_01">
            <a:hlinkClick r:id="" action="ppaction://media"/>
            <a:extLst>
              <a:ext uri="{FF2B5EF4-FFF2-40B4-BE49-F238E27FC236}">
                <a16:creationId xmlns:a16="http://schemas.microsoft.com/office/drawing/2014/main" id="{37591557-803C-DAE1-D1AC-64B73A42293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1"/>
          <a:srcRect l="6015" t="17130" r="27179" b="6786"/>
          <a:stretch/>
        </p:blipFill>
        <p:spPr>
          <a:xfrm>
            <a:off x="275303" y="117987"/>
            <a:ext cx="5152103" cy="3362632"/>
          </a:xfrm>
          <a:prstGeom prst="rect">
            <a:avLst/>
          </a:prstGeom>
        </p:spPr>
      </p:pic>
      <p:pic>
        <p:nvPicPr>
          <p:cNvPr id="29" name="1600_47_63_800x_12_01">
            <a:hlinkClick r:id="" action="ppaction://media"/>
            <a:extLst>
              <a:ext uri="{FF2B5EF4-FFF2-40B4-BE49-F238E27FC236}">
                <a16:creationId xmlns:a16="http://schemas.microsoft.com/office/drawing/2014/main" id="{C2DDF9B8-5A95-3AE5-188B-6D6D6E05B9FF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2"/>
          <a:srcRect l="5505" t="16241" r="27434" b="7898"/>
          <a:stretch/>
        </p:blipFill>
        <p:spPr>
          <a:xfrm>
            <a:off x="206477" y="3416708"/>
            <a:ext cx="5171768" cy="3352801"/>
          </a:xfrm>
          <a:prstGeom prst="rect">
            <a:avLst/>
          </a:prstGeom>
        </p:spPr>
      </p:pic>
      <p:pic>
        <p:nvPicPr>
          <p:cNvPr id="30" name="1600_32_-26_800x_12_01">
            <a:hlinkClick r:id="" action="ppaction://media"/>
            <a:extLst>
              <a:ext uri="{FF2B5EF4-FFF2-40B4-BE49-F238E27FC236}">
                <a16:creationId xmlns:a16="http://schemas.microsoft.com/office/drawing/2014/main" id="{83D4316F-A577-D0CA-E585-E208C6C33538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 rotWithShape="1">
          <a:blip r:embed="rId13"/>
          <a:srcRect l="5633" t="15579" r="27561" b="8262"/>
          <a:stretch/>
        </p:blipFill>
        <p:spPr>
          <a:xfrm>
            <a:off x="6951406" y="3392128"/>
            <a:ext cx="5152104" cy="334296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190BA9B6-C279-8E43-B077-5226BDA772A7}"/>
              </a:ext>
            </a:extLst>
          </p:cNvPr>
          <p:cNvSpPr txBox="1"/>
          <p:nvPr/>
        </p:nvSpPr>
        <p:spPr>
          <a:xfrm>
            <a:off x="5610086" y="0"/>
            <a:ext cx="1375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1600 </a:t>
            </a:r>
            <a:r>
              <a:rPr lang="pl-PL" sz="2800" dirty="0" err="1"/>
              <a:t>Hz</a:t>
            </a:r>
            <a:endParaRPr lang="pl-PL" sz="2800" dirty="0"/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D041B148-5002-AA44-99E7-406213452644}"/>
              </a:ext>
            </a:extLst>
          </p:cNvPr>
          <p:cNvGrpSpPr/>
          <p:nvPr/>
        </p:nvGrpSpPr>
        <p:grpSpPr>
          <a:xfrm>
            <a:off x="4358640" y="2017776"/>
            <a:ext cx="3902964" cy="2834640"/>
            <a:chOff x="4358640" y="2017776"/>
            <a:chExt cx="3902964" cy="2834640"/>
          </a:xfrm>
        </p:grpSpPr>
        <p:cxnSp>
          <p:nvCxnSpPr>
            <p:cNvPr id="8" name="Łącznik prosty 7">
              <a:extLst>
                <a:ext uri="{FF2B5EF4-FFF2-40B4-BE49-F238E27FC236}">
                  <a16:creationId xmlns:a16="http://schemas.microsoft.com/office/drawing/2014/main" id="{083F55EB-8381-5816-85F6-02070F4FC845}"/>
                </a:ext>
              </a:extLst>
            </p:cNvPr>
            <p:cNvCxnSpPr>
              <a:cxnSpLocks/>
            </p:cNvCxnSpPr>
            <p:nvPr/>
          </p:nvCxnSpPr>
          <p:spPr>
            <a:xfrm>
              <a:off x="4358640" y="3328416"/>
              <a:ext cx="37368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Łącznik prosty 8">
              <a:extLst>
                <a:ext uri="{FF2B5EF4-FFF2-40B4-BE49-F238E27FC236}">
                  <a16:creationId xmlns:a16="http://schemas.microsoft.com/office/drawing/2014/main" id="{EDBAC79E-900D-169A-DAB0-87592FB604DA}"/>
                </a:ext>
              </a:extLst>
            </p:cNvPr>
            <p:cNvCxnSpPr>
              <a:cxnSpLocks/>
            </p:cNvCxnSpPr>
            <p:nvPr/>
          </p:nvCxnSpPr>
          <p:spPr>
            <a:xfrm>
              <a:off x="6045200" y="2017776"/>
              <a:ext cx="0" cy="28346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pole tekstowe 9">
                  <a:extLst>
                    <a:ext uri="{FF2B5EF4-FFF2-40B4-BE49-F238E27FC236}">
                      <a16:creationId xmlns:a16="http://schemas.microsoft.com/office/drawing/2014/main" id="{DCCD536E-EB5C-20DE-2714-F1E2BA815B6F}"/>
                    </a:ext>
                  </a:extLst>
                </p:cNvPr>
                <p:cNvSpPr txBox="1"/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=47°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=63°</a:t>
                  </a:r>
                </a:p>
              </p:txBody>
            </p:sp>
          </mc:Choice>
          <mc:Fallback xmlns="">
            <p:sp>
              <p:nvSpPr>
                <p:cNvPr id="10" name="pole tekstowe 9">
                  <a:extLst>
                    <a:ext uri="{FF2B5EF4-FFF2-40B4-BE49-F238E27FC236}">
                      <a16:creationId xmlns:a16="http://schemas.microsoft.com/office/drawing/2014/main" id="{DCCD536E-EB5C-20DE-2714-F1E2BA815B6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blipFill>
                  <a:blip r:embed="rId14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pole tekstowe 10">
                  <a:extLst>
                    <a:ext uri="{FF2B5EF4-FFF2-40B4-BE49-F238E27FC236}">
                      <a16:creationId xmlns:a16="http://schemas.microsoft.com/office/drawing/2014/main" id="{F2EDC046-9167-16FC-16AD-E42A3D273CF7}"/>
                    </a:ext>
                  </a:extLst>
                </p:cNvPr>
                <p:cNvSpPr txBox="1"/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̅"/>
                                <m:ctrlP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𝒘</m:t>
                                </m:r>
                              </m:e>
                            </m:acc>
                          </m:e>
                          <m:sub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pole tekstowe 10">
                  <a:extLst>
                    <a:ext uri="{FF2B5EF4-FFF2-40B4-BE49-F238E27FC236}">
                      <a16:creationId xmlns:a16="http://schemas.microsoft.com/office/drawing/2014/main" id="{F2EDC046-9167-16FC-16AD-E42A3D273CF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pole tekstowe 11">
                  <a:extLst>
                    <a:ext uri="{FF2B5EF4-FFF2-40B4-BE49-F238E27FC236}">
                      <a16:creationId xmlns:a16="http://schemas.microsoft.com/office/drawing/2014/main" id="{D52CBDA6-3CBE-C11C-B943-F3168985CFA2}"/>
                    </a:ext>
                  </a:extLst>
                </p:cNvPr>
                <p:cNvSpPr txBox="1"/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pl-PL" sz="2400" b="1" i="1"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  <m:sub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/>
                </a:p>
              </p:txBody>
            </p:sp>
          </mc:Choice>
          <mc:Fallback xmlns="">
            <p:sp>
              <p:nvSpPr>
                <p:cNvPr id="12" name="pole tekstowe 11">
                  <a:extLst>
                    <a:ext uri="{FF2B5EF4-FFF2-40B4-BE49-F238E27FC236}">
                      <a16:creationId xmlns:a16="http://schemas.microsoft.com/office/drawing/2014/main" id="{D52CBDA6-3CBE-C11C-B943-F3168985CF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blipFill>
                  <a:blip r:embed="rId16"/>
                  <a:stretch>
                    <a:fillRect l="-1527" r="-2290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1F54EE8E-3AE8-A36A-9440-0FC50DF060E0}"/>
                </a:ext>
              </a:extLst>
            </p:cNvPr>
            <p:cNvGrpSpPr/>
            <p:nvPr/>
          </p:nvGrpSpPr>
          <p:grpSpPr>
            <a:xfrm>
              <a:off x="5974428" y="3203835"/>
              <a:ext cx="2287176" cy="606925"/>
              <a:chOff x="4845144" y="5428875"/>
              <a:chExt cx="2287176" cy="606925"/>
            </a:xfrm>
          </p:grpSpPr>
          <p:grpSp>
            <p:nvGrpSpPr>
              <p:cNvPr id="18" name="Grupa 17">
                <a:extLst>
                  <a:ext uri="{FF2B5EF4-FFF2-40B4-BE49-F238E27FC236}">
                    <a16:creationId xmlns:a16="http://schemas.microsoft.com/office/drawing/2014/main" id="{AC1073B8-97B8-2937-4748-D1F94094BF3C}"/>
                  </a:ext>
                </a:extLst>
              </p:cNvPr>
              <p:cNvGrpSpPr/>
              <p:nvPr/>
            </p:nvGrpSpPr>
            <p:grpSpPr>
              <a:xfrm>
                <a:off x="4845144" y="5574135"/>
                <a:ext cx="1527334" cy="461665"/>
                <a:chOff x="5597940" y="431240"/>
                <a:chExt cx="1527334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pole tekstowe 22">
                      <a:extLst>
                        <a:ext uri="{FF2B5EF4-FFF2-40B4-BE49-F238E27FC236}">
                          <a16:creationId xmlns:a16="http://schemas.microsoft.com/office/drawing/2014/main" id="{222A40E9-FC2B-FFD0-9798-FF7F3246E4C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pl-PL" b="1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sz="2000" b="1" dirty="0"/>
                    </a:p>
                  </p:txBody>
                </p:sp>
              </mc:Choice>
              <mc:Fallback xmlns="">
                <p:sp>
                  <p:nvSpPr>
                    <p:cNvPr id="23" name="pole tekstowe 22">
                      <a:extLst>
                        <a:ext uri="{FF2B5EF4-FFF2-40B4-BE49-F238E27FC236}">
                          <a16:creationId xmlns:a16="http://schemas.microsoft.com/office/drawing/2014/main" id="{222A40E9-FC2B-FFD0-9798-FF7F3246E4C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4" name="pole tekstowe 23">
                  <a:extLst>
                    <a:ext uri="{FF2B5EF4-FFF2-40B4-BE49-F238E27FC236}">
                      <a16:creationId xmlns:a16="http://schemas.microsoft.com/office/drawing/2014/main" id="{33324754-F892-B933-EACC-769CF8506D40}"/>
                    </a:ext>
                  </a:extLst>
                </p:cNvPr>
                <p:cNvSpPr txBox="1"/>
                <p:nvPr/>
              </p:nvSpPr>
              <p:spPr>
                <a:xfrm>
                  <a:off x="5747006" y="431240"/>
                  <a:ext cx="137826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/>
                    <a:t>Ʇ</a:t>
                  </a:r>
                </a:p>
              </p:txBody>
            </p:sp>
          </p:grpSp>
          <p:grpSp>
            <p:nvGrpSpPr>
              <p:cNvPr id="19" name="Grupa 18">
                <a:extLst>
                  <a:ext uri="{FF2B5EF4-FFF2-40B4-BE49-F238E27FC236}">
                    <a16:creationId xmlns:a16="http://schemas.microsoft.com/office/drawing/2014/main" id="{08F4B6B0-E845-8ED9-AEA7-5485A6F51098}"/>
                  </a:ext>
                </a:extLst>
              </p:cNvPr>
              <p:cNvGrpSpPr/>
              <p:nvPr/>
            </p:nvGrpSpPr>
            <p:grpSpPr>
              <a:xfrm>
                <a:off x="6079438" y="5573093"/>
                <a:ext cx="1052882" cy="461665"/>
                <a:chOff x="10180085" y="7097844"/>
                <a:chExt cx="1052882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pole tekstowe 20">
                      <a:extLst>
                        <a:ext uri="{FF2B5EF4-FFF2-40B4-BE49-F238E27FC236}">
                          <a16:creationId xmlns:a16="http://schemas.microsoft.com/office/drawing/2014/main" id="{68651E9D-970A-93A2-D973-DCC05B68EEA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𝒘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b="1" dirty="0">
                        <a:solidFill>
                          <a:srgbClr val="008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1" name="pole tekstowe 20">
                      <a:extLst>
                        <a:ext uri="{FF2B5EF4-FFF2-40B4-BE49-F238E27FC236}">
                          <a16:creationId xmlns:a16="http://schemas.microsoft.com/office/drawing/2014/main" id="{68651E9D-970A-93A2-D973-DCC05B68EEA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2" name="pole tekstowe 21">
                  <a:extLst>
                    <a:ext uri="{FF2B5EF4-FFF2-40B4-BE49-F238E27FC236}">
                      <a16:creationId xmlns:a16="http://schemas.microsoft.com/office/drawing/2014/main" id="{EF348908-8AD7-51E5-B608-3D64A05ED4F5}"/>
                    </a:ext>
                  </a:extLst>
                </p:cNvPr>
                <p:cNvSpPr txBox="1"/>
                <p:nvPr/>
              </p:nvSpPr>
              <p:spPr>
                <a:xfrm>
                  <a:off x="10180085" y="7097844"/>
                  <a:ext cx="56657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>
                      <a:solidFill>
                        <a:srgbClr val="008000"/>
                      </a:solidFill>
                    </a:rPr>
                    <a:t>Ʇ</a:t>
                  </a:r>
                </a:p>
              </p:txBody>
            </p:sp>
          </p:grpSp>
          <p:sp>
            <p:nvSpPr>
              <p:cNvPr id="20" name="pole tekstowe 19">
                <a:extLst>
                  <a:ext uri="{FF2B5EF4-FFF2-40B4-BE49-F238E27FC236}">
                    <a16:creationId xmlns:a16="http://schemas.microsoft.com/office/drawing/2014/main" id="{BEF96610-1592-1FFD-2CC3-4493FE0FF687}"/>
                  </a:ext>
                </a:extLst>
              </p:cNvPr>
              <p:cNvSpPr txBox="1"/>
              <p:nvPr/>
            </p:nvSpPr>
            <p:spPr>
              <a:xfrm>
                <a:off x="4908715" y="5428875"/>
                <a:ext cx="2166455" cy="5866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(</a:t>
                </a:r>
                <a:r>
                  <a:rPr lang="pl-PL" sz="2400" dirty="0">
                    <a:cs typeface="Arial" panose="020B0604020202020204" pitchFamily="34" charset="0"/>
                  </a:rPr>
                  <a:t>  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)ꓵ(</a:t>
                </a:r>
                <a:r>
                  <a:rPr lang="pl-PL" sz="2400" dirty="0">
                    <a:solidFill>
                      <a:srgbClr val="008000"/>
                    </a:solidFill>
                    <a:cs typeface="Arial" panose="020B0604020202020204" pitchFamily="34" charset="0"/>
                  </a:rPr>
                  <a:t>  </a:t>
                </a:r>
                <a:r>
                  <a:rPr lang="pl-PL" sz="2400" dirty="0">
                    <a:cs typeface="Arial" panose="020B0604020202020204" pitchFamily="34" charset="0"/>
                  </a:rPr>
                  <a:t>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882D0CC8-EA16-5322-9B76-5C77157702A9}"/>
                    </a:ext>
                  </a:extLst>
                </p:cNvPr>
                <p:cNvSpPr txBox="1"/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=32°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=-26°</a:t>
                  </a:r>
                </a:p>
              </p:txBody>
            </p:sp>
          </mc:Choice>
          <mc:Fallback xmlns=""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882D0CC8-EA16-5322-9B76-5C77157702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blipFill>
                  <a:blip r:embed="rId19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pole tekstowe 14">
                  <a:extLst>
                    <a:ext uri="{FF2B5EF4-FFF2-40B4-BE49-F238E27FC236}">
                      <a16:creationId xmlns:a16="http://schemas.microsoft.com/office/drawing/2014/main" id="{F124DBD4-C331-E31C-F405-943F61A8B59B}"/>
                    </a:ext>
                  </a:extLst>
                </p:cNvPr>
                <p:cNvSpPr txBox="1"/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</p:txBody>
            </p:sp>
          </mc:Choice>
          <mc:Fallback xmlns="">
            <p:sp>
              <p:nvSpPr>
                <p:cNvPr id="15" name="pole tekstowe 14">
                  <a:extLst>
                    <a:ext uri="{FF2B5EF4-FFF2-40B4-BE49-F238E27FC236}">
                      <a16:creationId xmlns:a16="http://schemas.microsoft.com/office/drawing/2014/main" id="{F124DBD4-C331-E31C-F405-943F61A8B5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blipFill>
                  <a:blip r:embed="rId20"/>
                  <a:stretch>
                    <a:fillRect l="-2239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pole tekstowe 15">
                  <a:extLst>
                    <a:ext uri="{FF2B5EF4-FFF2-40B4-BE49-F238E27FC236}">
                      <a16:creationId xmlns:a16="http://schemas.microsoft.com/office/drawing/2014/main" id="{ACDB7C95-F51F-506D-EA1B-E5F641413BF8}"/>
                    </a:ext>
                  </a:extLst>
                </p:cNvPr>
                <p:cNvSpPr txBox="1"/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=-45°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=25°</a:t>
                  </a:r>
                </a:p>
              </p:txBody>
            </p:sp>
          </mc:Choice>
          <mc:Fallback xmlns="">
            <p:sp>
              <p:nvSpPr>
                <p:cNvPr id="16" name="pole tekstowe 15">
                  <a:extLst>
                    <a:ext uri="{FF2B5EF4-FFF2-40B4-BE49-F238E27FC236}">
                      <a16:creationId xmlns:a16="http://schemas.microsoft.com/office/drawing/2014/main" id="{ACDB7C95-F51F-506D-EA1B-E5F641413B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blipFill>
                  <a:blip r:embed="rId21"/>
                  <a:stretch>
                    <a:fillRect l="-1818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4E242552-C91C-A388-70A0-DFAEB1478E0B}"/>
                    </a:ext>
                  </a:extLst>
                </p:cNvPr>
                <p:cNvSpPr txBox="1"/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l-PL" sz="20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𝒑𝒓𝒊𝒎𝒂𝒓𝒚</m:t>
                        </m:r>
                      </m:oMath>
                    </m:oMathPara>
                  </a14:m>
                  <a:endParaRPr lang="pl-PL" sz="2000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4E242552-C91C-A388-70A0-DFAEB1478E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blipFill>
                  <a:blip r:embed="rId22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BB24F9FD-F0CD-C2C9-FD67-199DC0718F1F}"/>
              </a:ext>
            </a:extLst>
          </p:cNvPr>
          <p:cNvSpPr txBox="1"/>
          <p:nvPr/>
        </p:nvSpPr>
        <p:spPr>
          <a:xfrm>
            <a:off x="4437540" y="6189307"/>
            <a:ext cx="3409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Displacement</a:t>
            </a:r>
            <a:r>
              <a:rPr lang="pl-PL" dirty="0"/>
              <a:t> </a:t>
            </a:r>
            <a:r>
              <a:rPr lang="pl-PL" dirty="0" err="1"/>
              <a:t>scale</a:t>
            </a:r>
            <a:r>
              <a:rPr lang="pl-PL" dirty="0"/>
              <a:t> </a:t>
            </a:r>
            <a:r>
              <a:rPr lang="pl-PL" dirty="0" err="1"/>
              <a:t>factor</a:t>
            </a:r>
            <a:r>
              <a:rPr lang="pl-PL" dirty="0"/>
              <a:t>: 8000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27462A53-86BE-D992-3A49-855A0376FE1B}"/>
              </a:ext>
            </a:extLst>
          </p:cNvPr>
          <p:cNvSpPr txBox="1"/>
          <p:nvPr/>
        </p:nvSpPr>
        <p:spPr>
          <a:xfrm>
            <a:off x="5457688" y="5856515"/>
            <a:ext cx="1139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F</a:t>
            </a:r>
            <a:r>
              <a:rPr lang="pl-PL" i="1" baseline="-25000" dirty="0"/>
              <a:t>a</a:t>
            </a:r>
            <a:r>
              <a:rPr lang="pl-PL" dirty="0"/>
              <a:t> = 0.1 N</a:t>
            </a:r>
          </a:p>
        </p:txBody>
      </p:sp>
    </p:spTree>
    <p:extLst>
      <p:ext uri="{BB962C8B-B14F-4D97-AF65-F5344CB8AC3E}">
        <p14:creationId xmlns:p14="http://schemas.microsoft.com/office/powerpoint/2010/main" val="2892622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0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6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0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2000_47_63_800x_12_01">
            <a:hlinkClick r:id="" action="ppaction://media"/>
            <a:extLst>
              <a:ext uri="{FF2B5EF4-FFF2-40B4-BE49-F238E27FC236}">
                <a16:creationId xmlns:a16="http://schemas.microsoft.com/office/drawing/2014/main" id="{238EFC9F-979D-7419-7C52-4213B26F6A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/>
          <a:srcRect l="6142" t="15579" r="27561" b="7366"/>
          <a:stretch/>
        </p:blipFill>
        <p:spPr>
          <a:xfrm>
            <a:off x="245807" y="3397046"/>
            <a:ext cx="5112774" cy="3382297"/>
          </a:xfrm>
          <a:prstGeom prst="rect">
            <a:avLst/>
          </a:prstGeom>
        </p:spPr>
      </p:pic>
      <p:pic>
        <p:nvPicPr>
          <p:cNvPr id="27" name="2000_0_0_800x_12_01">
            <a:hlinkClick r:id="" action="ppaction://media"/>
            <a:extLst>
              <a:ext uri="{FF2B5EF4-FFF2-40B4-BE49-F238E27FC236}">
                <a16:creationId xmlns:a16="http://schemas.microsoft.com/office/drawing/2014/main" id="{980A7C5E-0FDE-C0FF-6AB6-F2A0733949E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1"/>
          <a:srcRect l="5761" t="16027" r="27689" b="6695"/>
          <a:stretch/>
        </p:blipFill>
        <p:spPr>
          <a:xfrm>
            <a:off x="245806" y="88490"/>
            <a:ext cx="5132439" cy="3392129"/>
          </a:xfrm>
          <a:prstGeom prst="rect">
            <a:avLst/>
          </a:prstGeom>
        </p:spPr>
      </p:pic>
      <p:pic>
        <p:nvPicPr>
          <p:cNvPr id="30" name="2000_32_-26_800x_12_01">
            <a:hlinkClick r:id="" action="ppaction://media"/>
            <a:extLst>
              <a:ext uri="{FF2B5EF4-FFF2-40B4-BE49-F238E27FC236}">
                <a16:creationId xmlns:a16="http://schemas.microsoft.com/office/drawing/2014/main" id="{05255441-ACFE-4BC7-74F8-243C40B0646F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2"/>
          <a:srcRect l="6016" t="17370" r="27944" b="7814"/>
          <a:stretch/>
        </p:blipFill>
        <p:spPr>
          <a:xfrm>
            <a:off x="6980902" y="3485536"/>
            <a:ext cx="5093111" cy="3283975"/>
          </a:xfrm>
          <a:prstGeom prst="rect">
            <a:avLst/>
          </a:prstGeom>
        </p:spPr>
      </p:pic>
      <p:pic>
        <p:nvPicPr>
          <p:cNvPr id="28" name="2000_-45_25_800x_12_01">
            <a:hlinkClick r:id="" action="ppaction://media"/>
            <a:extLst>
              <a:ext uri="{FF2B5EF4-FFF2-40B4-BE49-F238E27FC236}">
                <a16:creationId xmlns:a16="http://schemas.microsoft.com/office/drawing/2014/main" id="{37F8BF5C-1689-5695-1DC9-4DC330BD9AEC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 rotWithShape="1">
          <a:blip r:embed="rId13"/>
          <a:srcRect l="5378" t="16027" r="27689" b="7590"/>
          <a:stretch/>
        </p:blipFill>
        <p:spPr>
          <a:xfrm>
            <a:off x="6902245" y="78658"/>
            <a:ext cx="5161936" cy="335280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190BA9B6-C279-8E43-B077-5226BDA772A7}"/>
              </a:ext>
            </a:extLst>
          </p:cNvPr>
          <p:cNvSpPr txBox="1"/>
          <p:nvPr/>
        </p:nvSpPr>
        <p:spPr>
          <a:xfrm>
            <a:off x="5610086" y="0"/>
            <a:ext cx="1375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2000 </a:t>
            </a:r>
            <a:r>
              <a:rPr lang="pl-PL" sz="2800" dirty="0" err="1"/>
              <a:t>Hz</a:t>
            </a:r>
            <a:endParaRPr lang="pl-PL" sz="2800" dirty="0"/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57E98477-15C7-AE1D-C914-3BA94BAC3A24}"/>
              </a:ext>
            </a:extLst>
          </p:cNvPr>
          <p:cNvGrpSpPr/>
          <p:nvPr/>
        </p:nvGrpSpPr>
        <p:grpSpPr>
          <a:xfrm>
            <a:off x="4358640" y="2017776"/>
            <a:ext cx="3902964" cy="2834640"/>
            <a:chOff x="4358640" y="2017776"/>
            <a:chExt cx="3902964" cy="2834640"/>
          </a:xfrm>
        </p:grpSpPr>
        <p:cxnSp>
          <p:nvCxnSpPr>
            <p:cNvPr id="8" name="Łącznik prosty 7">
              <a:extLst>
                <a:ext uri="{FF2B5EF4-FFF2-40B4-BE49-F238E27FC236}">
                  <a16:creationId xmlns:a16="http://schemas.microsoft.com/office/drawing/2014/main" id="{3C866838-FA25-7CBC-E330-86005B3E3B0B}"/>
                </a:ext>
              </a:extLst>
            </p:cNvPr>
            <p:cNvCxnSpPr>
              <a:cxnSpLocks/>
            </p:cNvCxnSpPr>
            <p:nvPr/>
          </p:nvCxnSpPr>
          <p:spPr>
            <a:xfrm>
              <a:off x="4358640" y="3328416"/>
              <a:ext cx="37368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Łącznik prosty 8">
              <a:extLst>
                <a:ext uri="{FF2B5EF4-FFF2-40B4-BE49-F238E27FC236}">
                  <a16:creationId xmlns:a16="http://schemas.microsoft.com/office/drawing/2014/main" id="{FE793632-F8F1-5B1B-9383-4C7B6C645F39}"/>
                </a:ext>
              </a:extLst>
            </p:cNvPr>
            <p:cNvCxnSpPr>
              <a:cxnSpLocks/>
            </p:cNvCxnSpPr>
            <p:nvPr/>
          </p:nvCxnSpPr>
          <p:spPr>
            <a:xfrm>
              <a:off x="6045200" y="2017776"/>
              <a:ext cx="0" cy="28346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pole tekstowe 9">
                  <a:extLst>
                    <a:ext uri="{FF2B5EF4-FFF2-40B4-BE49-F238E27FC236}">
                      <a16:creationId xmlns:a16="http://schemas.microsoft.com/office/drawing/2014/main" id="{96901679-4A06-4C4F-5C26-207E42209A49}"/>
                    </a:ext>
                  </a:extLst>
                </p:cNvPr>
                <p:cNvSpPr txBox="1"/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=47°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=63°</a:t>
                  </a:r>
                </a:p>
              </p:txBody>
            </p:sp>
          </mc:Choice>
          <mc:Fallback xmlns="">
            <p:sp>
              <p:nvSpPr>
                <p:cNvPr id="10" name="pole tekstowe 9">
                  <a:extLst>
                    <a:ext uri="{FF2B5EF4-FFF2-40B4-BE49-F238E27FC236}">
                      <a16:creationId xmlns:a16="http://schemas.microsoft.com/office/drawing/2014/main" id="{96901679-4A06-4C4F-5C26-207E42209A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blipFill>
                  <a:blip r:embed="rId14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pole tekstowe 10">
                  <a:extLst>
                    <a:ext uri="{FF2B5EF4-FFF2-40B4-BE49-F238E27FC236}">
                      <a16:creationId xmlns:a16="http://schemas.microsoft.com/office/drawing/2014/main" id="{98F6615B-859C-4B67-EE06-1743C631F204}"/>
                    </a:ext>
                  </a:extLst>
                </p:cNvPr>
                <p:cNvSpPr txBox="1"/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̅"/>
                                <m:ctrlP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𝒘</m:t>
                                </m:r>
                              </m:e>
                            </m:acc>
                          </m:e>
                          <m:sub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pole tekstowe 10">
                  <a:extLst>
                    <a:ext uri="{FF2B5EF4-FFF2-40B4-BE49-F238E27FC236}">
                      <a16:creationId xmlns:a16="http://schemas.microsoft.com/office/drawing/2014/main" id="{98F6615B-859C-4B67-EE06-1743C631F2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pole tekstowe 11">
                  <a:extLst>
                    <a:ext uri="{FF2B5EF4-FFF2-40B4-BE49-F238E27FC236}">
                      <a16:creationId xmlns:a16="http://schemas.microsoft.com/office/drawing/2014/main" id="{3968B166-44BE-A0BE-78A6-E141435020E4}"/>
                    </a:ext>
                  </a:extLst>
                </p:cNvPr>
                <p:cNvSpPr txBox="1"/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pl-PL" sz="2400" b="1" i="1"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  <m:sub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/>
                </a:p>
              </p:txBody>
            </p:sp>
          </mc:Choice>
          <mc:Fallback xmlns="">
            <p:sp>
              <p:nvSpPr>
                <p:cNvPr id="12" name="pole tekstowe 11">
                  <a:extLst>
                    <a:ext uri="{FF2B5EF4-FFF2-40B4-BE49-F238E27FC236}">
                      <a16:creationId xmlns:a16="http://schemas.microsoft.com/office/drawing/2014/main" id="{3968B166-44BE-A0BE-78A6-E141435020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blipFill>
                  <a:blip r:embed="rId16"/>
                  <a:stretch>
                    <a:fillRect l="-1527" r="-2290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D645FA84-69F2-7A1B-26E0-91161B9B1724}"/>
                </a:ext>
              </a:extLst>
            </p:cNvPr>
            <p:cNvGrpSpPr/>
            <p:nvPr/>
          </p:nvGrpSpPr>
          <p:grpSpPr>
            <a:xfrm>
              <a:off x="5974428" y="3203835"/>
              <a:ext cx="2287176" cy="606925"/>
              <a:chOff x="4845144" y="5428875"/>
              <a:chExt cx="2287176" cy="606925"/>
            </a:xfrm>
          </p:grpSpPr>
          <p:grpSp>
            <p:nvGrpSpPr>
              <p:cNvPr id="18" name="Grupa 17">
                <a:extLst>
                  <a:ext uri="{FF2B5EF4-FFF2-40B4-BE49-F238E27FC236}">
                    <a16:creationId xmlns:a16="http://schemas.microsoft.com/office/drawing/2014/main" id="{18D5E39F-6BBA-43FB-6582-473A0C7B804B}"/>
                  </a:ext>
                </a:extLst>
              </p:cNvPr>
              <p:cNvGrpSpPr/>
              <p:nvPr/>
            </p:nvGrpSpPr>
            <p:grpSpPr>
              <a:xfrm>
                <a:off x="4845144" y="5574135"/>
                <a:ext cx="1527334" cy="461665"/>
                <a:chOff x="5597940" y="431240"/>
                <a:chExt cx="1527334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pole tekstowe 22">
                      <a:extLst>
                        <a:ext uri="{FF2B5EF4-FFF2-40B4-BE49-F238E27FC236}">
                          <a16:creationId xmlns:a16="http://schemas.microsoft.com/office/drawing/2014/main" id="{0D69A355-1B7D-5E03-1FF3-F95A8D45509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pl-PL" b="1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sz="2000" b="1" dirty="0"/>
                    </a:p>
                  </p:txBody>
                </p:sp>
              </mc:Choice>
              <mc:Fallback xmlns="">
                <p:sp>
                  <p:nvSpPr>
                    <p:cNvPr id="23" name="pole tekstowe 22">
                      <a:extLst>
                        <a:ext uri="{FF2B5EF4-FFF2-40B4-BE49-F238E27FC236}">
                          <a16:creationId xmlns:a16="http://schemas.microsoft.com/office/drawing/2014/main" id="{0D69A355-1B7D-5E03-1FF3-F95A8D45509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4" name="pole tekstowe 23">
                  <a:extLst>
                    <a:ext uri="{FF2B5EF4-FFF2-40B4-BE49-F238E27FC236}">
                      <a16:creationId xmlns:a16="http://schemas.microsoft.com/office/drawing/2014/main" id="{A158FBBD-5FE7-685C-56B1-0ECDBC08270E}"/>
                    </a:ext>
                  </a:extLst>
                </p:cNvPr>
                <p:cNvSpPr txBox="1"/>
                <p:nvPr/>
              </p:nvSpPr>
              <p:spPr>
                <a:xfrm>
                  <a:off x="5747006" y="431240"/>
                  <a:ext cx="137826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/>
                    <a:t>Ʇ</a:t>
                  </a:r>
                </a:p>
              </p:txBody>
            </p:sp>
          </p:grpSp>
          <p:grpSp>
            <p:nvGrpSpPr>
              <p:cNvPr id="19" name="Grupa 18">
                <a:extLst>
                  <a:ext uri="{FF2B5EF4-FFF2-40B4-BE49-F238E27FC236}">
                    <a16:creationId xmlns:a16="http://schemas.microsoft.com/office/drawing/2014/main" id="{F9EAA6C5-1E22-6ABA-32F7-25B4FAB8CDE6}"/>
                  </a:ext>
                </a:extLst>
              </p:cNvPr>
              <p:cNvGrpSpPr/>
              <p:nvPr/>
            </p:nvGrpSpPr>
            <p:grpSpPr>
              <a:xfrm>
                <a:off x="6079438" y="5573093"/>
                <a:ext cx="1052882" cy="461665"/>
                <a:chOff x="10180085" y="7097844"/>
                <a:chExt cx="1052882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pole tekstowe 20">
                      <a:extLst>
                        <a:ext uri="{FF2B5EF4-FFF2-40B4-BE49-F238E27FC236}">
                          <a16:creationId xmlns:a16="http://schemas.microsoft.com/office/drawing/2014/main" id="{062307A1-0B32-0338-C785-9F3A4DACC3F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𝒘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b="1" dirty="0">
                        <a:solidFill>
                          <a:srgbClr val="008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1" name="pole tekstowe 20">
                      <a:extLst>
                        <a:ext uri="{FF2B5EF4-FFF2-40B4-BE49-F238E27FC236}">
                          <a16:creationId xmlns:a16="http://schemas.microsoft.com/office/drawing/2014/main" id="{062307A1-0B32-0338-C785-9F3A4DACC3F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2" name="pole tekstowe 21">
                  <a:extLst>
                    <a:ext uri="{FF2B5EF4-FFF2-40B4-BE49-F238E27FC236}">
                      <a16:creationId xmlns:a16="http://schemas.microsoft.com/office/drawing/2014/main" id="{1FD1B42F-F1EB-D618-9FEA-95BEFC086934}"/>
                    </a:ext>
                  </a:extLst>
                </p:cNvPr>
                <p:cNvSpPr txBox="1"/>
                <p:nvPr/>
              </p:nvSpPr>
              <p:spPr>
                <a:xfrm>
                  <a:off x="10180085" y="7097844"/>
                  <a:ext cx="56657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>
                      <a:solidFill>
                        <a:srgbClr val="008000"/>
                      </a:solidFill>
                    </a:rPr>
                    <a:t>Ʇ</a:t>
                  </a:r>
                </a:p>
              </p:txBody>
            </p:sp>
          </p:grpSp>
          <p:sp>
            <p:nvSpPr>
              <p:cNvPr id="20" name="pole tekstowe 19">
                <a:extLst>
                  <a:ext uri="{FF2B5EF4-FFF2-40B4-BE49-F238E27FC236}">
                    <a16:creationId xmlns:a16="http://schemas.microsoft.com/office/drawing/2014/main" id="{34079D13-E92C-4F9B-4280-3FA319E5D916}"/>
                  </a:ext>
                </a:extLst>
              </p:cNvPr>
              <p:cNvSpPr txBox="1"/>
              <p:nvPr/>
            </p:nvSpPr>
            <p:spPr>
              <a:xfrm>
                <a:off x="4908715" y="5428875"/>
                <a:ext cx="2166455" cy="5866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(</a:t>
                </a:r>
                <a:r>
                  <a:rPr lang="pl-PL" sz="2400" dirty="0">
                    <a:cs typeface="Arial" panose="020B0604020202020204" pitchFamily="34" charset="0"/>
                  </a:rPr>
                  <a:t>  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)ꓵ(</a:t>
                </a:r>
                <a:r>
                  <a:rPr lang="pl-PL" sz="2400" dirty="0">
                    <a:solidFill>
                      <a:srgbClr val="008000"/>
                    </a:solidFill>
                    <a:cs typeface="Arial" panose="020B0604020202020204" pitchFamily="34" charset="0"/>
                  </a:rPr>
                  <a:t>  </a:t>
                </a:r>
                <a:r>
                  <a:rPr lang="pl-PL" sz="2400" dirty="0">
                    <a:cs typeface="Arial" panose="020B0604020202020204" pitchFamily="34" charset="0"/>
                  </a:rPr>
                  <a:t>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5435FF5B-1ED9-93BF-D6CE-17337C20B95A}"/>
                    </a:ext>
                  </a:extLst>
                </p:cNvPr>
                <p:cNvSpPr txBox="1"/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=32°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=-26°</a:t>
                  </a:r>
                </a:p>
              </p:txBody>
            </p:sp>
          </mc:Choice>
          <mc:Fallback xmlns=""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5435FF5B-1ED9-93BF-D6CE-17337C20B9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blipFill>
                  <a:blip r:embed="rId19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pole tekstowe 14">
                  <a:extLst>
                    <a:ext uri="{FF2B5EF4-FFF2-40B4-BE49-F238E27FC236}">
                      <a16:creationId xmlns:a16="http://schemas.microsoft.com/office/drawing/2014/main" id="{782D50CA-8BCE-2AC1-E3FD-A28298B4867D}"/>
                    </a:ext>
                  </a:extLst>
                </p:cNvPr>
                <p:cNvSpPr txBox="1"/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</p:txBody>
            </p:sp>
          </mc:Choice>
          <mc:Fallback xmlns="">
            <p:sp>
              <p:nvSpPr>
                <p:cNvPr id="15" name="pole tekstowe 14">
                  <a:extLst>
                    <a:ext uri="{FF2B5EF4-FFF2-40B4-BE49-F238E27FC236}">
                      <a16:creationId xmlns:a16="http://schemas.microsoft.com/office/drawing/2014/main" id="{782D50CA-8BCE-2AC1-E3FD-A28298B486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blipFill>
                  <a:blip r:embed="rId20"/>
                  <a:stretch>
                    <a:fillRect l="-2239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pole tekstowe 15">
                  <a:extLst>
                    <a:ext uri="{FF2B5EF4-FFF2-40B4-BE49-F238E27FC236}">
                      <a16:creationId xmlns:a16="http://schemas.microsoft.com/office/drawing/2014/main" id="{AFE3AD8D-193E-E541-D392-10F05577EB2A}"/>
                    </a:ext>
                  </a:extLst>
                </p:cNvPr>
                <p:cNvSpPr txBox="1"/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=-45°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=25°</a:t>
                  </a:r>
                </a:p>
              </p:txBody>
            </p:sp>
          </mc:Choice>
          <mc:Fallback xmlns="">
            <p:sp>
              <p:nvSpPr>
                <p:cNvPr id="16" name="pole tekstowe 15">
                  <a:extLst>
                    <a:ext uri="{FF2B5EF4-FFF2-40B4-BE49-F238E27FC236}">
                      <a16:creationId xmlns:a16="http://schemas.microsoft.com/office/drawing/2014/main" id="{AFE3AD8D-193E-E541-D392-10F05577EB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blipFill>
                  <a:blip r:embed="rId21"/>
                  <a:stretch>
                    <a:fillRect l="-1818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6A8ABAA9-1C06-ECFF-BCB2-18AC7ACFB460}"/>
                    </a:ext>
                  </a:extLst>
                </p:cNvPr>
                <p:cNvSpPr txBox="1"/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l-PL" sz="20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𝒑𝒓𝒊𝒎𝒂𝒓𝒚</m:t>
                        </m:r>
                      </m:oMath>
                    </m:oMathPara>
                  </a14:m>
                  <a:endParaRPr lang="pl-PL" sz="2000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6A8ABAA9-1C06-ECFF-BCB2-18AC7ACFB4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blipFill>
                  <a:blip r:embed="rId22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48FC0C49-E64E-BCB7-CD9E-07CED733F6A8}"/>
              </a:ext>
            </a:extLst>
          </p:cNvPr>
          <p:cNvSpPr txBox="1"/>
          <p:nvPr/>
        </p:nvSpPr>
        <p:spPr>
          <a:xfrm>
            <a:off x="4437540" y="6189307"/>
            <a:ext cx="3409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Displacement</a:t>
            </a:r>
            <a:r>
              <a:rPr lang="pl-PL" dirty="0"/>
              <a:t> </a:t>
            </a:r>
            <a:r>
              <a:rPr lang="pl-PL" dirty="0" err="1"/>
              <a:t>scale</a:t>
            </a:r>
            <a:r>
              <a:rPr lang="pl-PL" dirty="0"/>
              <a:t> </a:t>
            </a:r>
            <a:r>
              <a:rPr lang="pl-PL" dirty="0" err="1"/>
              <a:t>factor</a:t>
            </a:r>
            <a:r>
              <a:rPr lang="pl-PL" dirty="0"/>
              <a:t>: 8000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A76F61C7-FBDF-1F63-4E83-2CFC32862131}"/>
              </a:ext>
            </a:extLst>
          </p:cNvPr>
          <p:cNvSpPr txBox="1"/>
          <p:nvPr/>
        </p:nvSpPr>
        <p:spPr>
          <a:xfrm>
            <a:off x="5457688" y="5856515"/>
            <a:ext cx="1139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F</a:t>
            </a:r>
            <a:r>
              <a:rPr lang="pl-PL" i="1" baseline="-25000" dirty="0"/>
              <a:t>a</a:t>
            </a:r>
            <a:r>
              <a:rPr lang="pl-PL" dirty="0"/>
              <a:t> = 0.1 N</a:t>
            </a:r>
          </a:p>
        </p:txBody>
      </p:sp>
    </p:spTree>
    <p:extLst>
      <p:ext uri="{BB962C8B-B14F-4D97-AF65-F5344CB8AC3E}">
        <p14:creationId xmlns:p14="http://schemas.microsoft.com/office/powerpoint/2010/main" val="231453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0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6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0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2500_32_-26_800x_12_01">
            <a:hlinkClick r:id="" action="ppaction://media"/>
            <a:extLst>
              <a:ext uri="{FF2B5EF4-FFF2-40B4-BE49-F238E27FC236}">
                <a16:creationId xmlns:a16="http://schemas.microsoft.com/office/drawing/2014/main" id="{5218779A-292F-1BE4-5950-9005C9F0FB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/>
          <a:srcRect l="6016" t="17146" r="27817" b="7143"/>
          <a:stretch/>
        </p:blipFill>
        <p:spPr>
          <a:xfrm>
            <a:off x="6980903" y="3456038"/>
            <a:ext cx="5102943" cy="3323303"/>
          </a:xfrm>
          <a:prstGeom prst="rect">
            <a:avLst/>
          </a:prstGeom>
        </p:spPr>
      </p:pic>
      <p:pic>
        <p:nvPicPr>
          <p:cNvPr id="29" name="2500_47_63_800x_12_01">
            <a:hlinkClick r:id="" action="ppaction://media"/>
            <a:extLst>
              <a:ext uri="{FF2B5EF4-FFF2-40B4-BE49-F238E27FC236}">
                <a16:creationId xmlns:a16="http://schemas.microsoft.com/office/drawing/2014/main" id="{B186631E-C213-3A39-6CB9-B1C8DBC9404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1"/>
          <a:srcRect l="5378" t="16027" r="27944" b="7366"/>
          <a:stretch/>
        </p:blipFill>
        <p:spPr>
          <a:xfrm>
            <a:off x="206478" y="3401961"/>
            <a:ext cx="5142272" cy="3362632"/>
          </a:xfrm>
          <a:prstGeom prst="rect">
            <a:avLst/>
          </a:prstGeom>
        </p:spPr>
      </p:pic>
      <p:pic>
        <p:nvPicPr>
          <p:cNvPr id="28" name="2500_-45_25_800x_12_01">
            <a:hlinkClick r:id="" action="ppaction://media"/>
            <a:extLst>
              <a:ext uri="{FF2B5EF4-FFF2-40B4-BE49-F238E27FC236}">
                <a16:creationId xmlns:a16="http://schemas.microsoft.com/office/drawing/2014/main" id="{BCBDC9CF-B231-3595-6544-BCC9DD477A5E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2"/>
          <a:srcRect l="4868" t="15579" r="27817" b="7814"/>
          <a:stretch/>
        </p:blipFill>
        <p:spPr>
          <a:xfrm>
            <a:off x="6872748" y="88491"/>
            <a:ext cx="5191433" cy="3362633"/>
          </a:xfrm>
          <a:prstGeom prst="rect">
            <a:avLst/>
          </a:prstGeom>
        </p:spPr>
      </p:pic>
      <p:pic>
        <p:nvPicPr>
          <p:cNvPr id="27" name="2500_0_0_800x_12_01">
            <a:hlinkClick r:id="" action="ppaction://media"/>
            <a:extLst>
              <a:ext uri="{FF2B5EF4-FFF2-40B4-BE49-F238E27FC236}">
                <a16:creationId xmlns:a16="http://schemas.microsoft.com/office/drawing/2014/main" id="{D2E79DCB-ABEC-F585-1540-3323A004E251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 rotWithShape="1">
          <a:blip r:embed="rId13"/>
          <a:srcRect l="5506" t="16475" r="27816" b="8039"/>
          <a:stretch/>
        </p:blipFill>
        <p:spPr>
          <a:xfrm>
            <a:off x="235973" y="108154"/>
            <a:ext cx="5142272" cy="3313471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190BA9B6-C279-8E43-B077-5226BDA772A7}"/>
              </a:ext>
            </a:extLst>
          </p:cNvPr>
          <p:cNvSpPr txBox="1"/>
          <p:nvPr/>
        </p:nvSpPr>
        <p:spPr>
          <a:xfrm>
            <a:off x="5464944" y="0"/>
            <a:ext cx="1375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2500 </a:t>
            </a:r>
            <a:r>
              <a:rPr lang="pl-PL" sz="2800" dirty="0" err="1"/>
              <a:t>Hz</a:t>
            </a:r>
            <a:endParaRPr lang="pl-PL" sz="2800" dirty="0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BEAC43F3-DD9C-B940-E0FF-D636B5EF8B0A}"/>
              </a:ext>
            </a:extLst>
          </p:cNvPr>
          <p:cNvGrpSpPr/>
          <p:nvPr/>
        </p:nvGrpSpPr>
        <p:grpSpPr>
          <a:xfrm>
            <a:off x="4358640" y="2017776"/>
            <a:ext cx="3902964" cy="2834640"/>
            <a:chOff x="4358640" y="2017776"/>
            <a:chExt cx="3902964" cy="2834640"/>
          </a:xfrm>
        </p:grpSpPr>
        <p:cxnSp>
          <p:nvCxnSpPr>
            <p:cNvPr id="8" name="Łącznik prosty 7">
              <a:extLst>
                <a:ext uri="{FF2B5EF4-FFF2-40B4-BE49-F238E27FC236}">
                  <a16:creationId xmlns:a16="http://schemas.microsoft.com/office/drawing/2014/main" id="{9AE92527-9962-2EAC-4C6B-AADBBF4D4635}"/>
                </a:ext>
              </a:extLst>
            </p:cNvPr>
            <p:cNvCxnSpPr>
              <a:cxnSpLocks/>
            </p:cNvCxnSpPr>
            <p:nvPr/>
          </p:nvCxnSpPr>
          <p:spPr>
            <a:xfrm>
              <a:off x="4358640" y="3328416"/>
              <a:ext cx="37368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Łącznik prosty 8">
              <a:extLst>
                <a:ext uri="{FF2B5EF4-FFF2-40B4-BE49-F238E27FC236}">
                  <a16:creationId xmlns:a16="http://schemas.microsoft.com/office/drawing/2014/main" id="{4BDE8500-18C8-9427-EE5D-99FA6A76DCBE}"/>
                </a:ext>
              </a:extLst>
            </p:cNvPr>
            <p:cNvCxnSpPr>
              <a:cxnSpLocks/>
            </p:cNvCxnSpPr>
            <p:nvPr/>
          </p:nvCxnSpPr>
          <p:spPr>
            <a:xfrm>
              <a:off x="6045200" y="2017776"/>
              <a:ext cx="0" cy="28346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pole tekstowe 9">
                  <a:extLst>
                    <a:ext uri="{FF2B5EF4-FFF2-40B4-BE49-F238E27FC236}">
                      <a16:creationId xmlns:a16="http://schemas.microsoft.com/office/drawing/2014/main" id="{066E6CBE-CCE1-06E4-7443-6C35CD3CB5D3}"/>
                    </a:ext>
                  </a:extLst>
                </p:cNvPr>
                <p:cNvSpPr txBox="1"/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=47°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=63°</a:t>
                  </a:r>
                </a:p>
              </p:txBody>
            </p:sp>
          </mc:Choice>
          <mc:Fallback xmlns="">
            <p:sp>
              <p:nvSpPr>
                <p:cNvPr id="10" name="pole tekstowe 9">
                  <a:extLst>
                    <a:ext uri="{FF2B5EF4-FFF2-40B4-BE49-F238E27FC236}">
                      <a16:creationId xmlns:a16="http://schemas.microsoft.com/office/drawing/2014/main" id="{066E6CBE-CCE1-06E4-7443-6C35CD3CB5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blipFill>
                  <a:blip r:embed="rId14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pole tekstowe 10">
                  <a:extLst>
                    <a:ext uri="{FF2B5EF4-FFF2-40B4-BE49-F238E27FC236}">
                      <a16:creationId xmlns:a16="http://schemas.microsoft.com/office/drawing/2014/main" id="{940F51DB-1D43-6702-3CB0-014D531BA332}"/>
                    </a:ext>
                  </a:extLst>
                </p:cNvPr>
                <p:cNvSpPr txBox="1"/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̅"/>
                                <m:ctrlP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𝒘</m:t>
                                </m:r>
                              </m:e>
                            </m:acc>
                          </m:e>
                          <m:sub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pole tekstowe 10">
                  <a:extLst>
                    <a:ext uri="{FF2B5EF4-FFF2-40B4-BE49-F238E27FC236}">
                      <a16:creationId xmlns:a16="http://schemas.microsoft.com/office/drawing/2014/main" id="{940F51DB-1D43-6702-3CB0-014D531BA33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pole tekstowe 11">
                  <a:extLst>
                    <a:ext uri="{FF2B5EF4-FFF2-40B4-BE49-F238E27FC236}">
                      <a16:creationId xmlns:a16="http://schemas.microsoft.com/office/drawing/2014/main" id="{5D3D8E4A-EE56-9C06-AEF3-DEB5ACE5E3B5}"/>
                    </a:ext>
                  </a:extLst>
                </p:cNvPr>
                <p:cNvSpPr txBox="1"/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pl-PL" sz="2400" b="1" i="1"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  <m:sub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/>
                </a:p>
              </p:txBody>
            </p:sp>
          </mc:Choice>
          <mc:Fallback xmlns="">
            <p:sp>
              <p:nvSpPr>
                <p:cNvPr id="12" name="pole tekstowe 11">
                  <a:extLst>
                    <a:ext uri="{FF2B5EF4-FFF2-40B4-BE49-F238E27FC236}">
                      <a16:creationId xmlns:a16="http://schemas.microsoft.com/office/drawing/2014/main" id="{5D3D8E4A-EE56-9C06-AEF3-DEB5ACE5E3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blipFill>
                  <a:blip r:embed="rId16"/>
                  <a:stretch>
                    <a:fillRect l="-1527" r="-2290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0E8474BD-EC89-55DD-9FD1-19CA6E01E6F6}"/>
                </a:ext>
              </a:extLst>
            </p:cNvPr>
            <p:cNvGrpSpPr/>
            <p:nvPr/>
          </p:nvGrpSpPr>
          <p:grpSpPr>
            <a:xfrm>
              <a:off x="5974428" y="3203835"/>
              <a:ext cx="2287176" cy="606925"/>
              <a:chOff x="4845144" y="5428875"/>
              <a:chExt cx="2287176" cy="606925"/>
            </a:xfrm>
          </p:grpSpPr>
          <p:grpSp>
            <p:nvGrpSpPr>
              <p:cNvPr id="18" name="Grupa 17">
                <a:extLst>
                  <a:ext uri="{FF2B5EF4-FFF2-40B4-BE49-F238E27FC236}">
                    <a16:creationId xmlns:a16="http://schemas.microsoft.com/office/drawing/2014/main" id="{F98CA40C-9E6D-81B0-2EC3-3AB6C3FAB0EA}"/>
                  </a:ext>
                </a:extLst>
              </p:cNvPr>
              <p:cNvGrpSpPr/>
              <p:nvPr/>
            </p:nvGrpSpPr>
            <p:grpSpPr>
              <a:xfrm>
                <a:off x="4845144" y="5574135"/>
                <a:ext cx="1527334" cy="461665"/>
                <a:chOff x="5597940" y="431240"/>
                <a:chExt cx="1527334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pole tekstowe 22">
                      <a:extLst>
                        <a:ext uri="{FF2B5EF4-FFF2-40B4-BE49-F238E27FC236}">
                          <a16:creationId xmlns:a16="http://schemas.microsoft.com/office/drawing/2014/main" id="{B07F1673-7467-4513-D968-19DA3880BA1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pl-PL" b="1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sz="2000" b="1" dirty="0"/>
                    </a:p>
                  </p:txBody>
                </p:sp>
              </mc:Choice>
              <mc:Fallback xmlns="">
                <p:sp>
                  <p:nvSpPr>
                    <p:cNvPr id="23" name="pole tekstowe 22">
                      <a:extLst>
                        <a:ext uri="{FF2B5EF4-FFF2-40B4-BE49-F238E27FC236}">
                          <a16:creationId xmlns:a16="http://schemas.microsoft.com/office/drawing/2014/main" id="{B07F1673-7467-4513-D968-19DA3880BA1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4" name="pole tekstowe 23">
                  <a:extLst>
                    <a:ext uri="{FF2B5EF4-FFF2-40B4-BE49-F238E27FC236}">
                      <a16:creationId xmlns:a16="http://schemas.microsoft.com/office/drawing/2014/main" id="{698A48BC-2920-39F4-8A14-1B5235D00841}"/>
                    </a:ext>
                  </a:extLst>
                </p:cNvPr>
                <p:cNvSpPr txBox="1"/>
                <p:nvPr/>
              </p:nvSpPr>
              <p:spPr>
                <a:xfrm>
                  <a:off x="5747006" y="431240"/>
                  <a:ext cx="137826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/>
                    <a:t>Ʇ</a:t>
                  </a:r>
                </a:p>
              </p:txBody>
            </p:sp>
          </p:grpSp>
          <p:grpSp>
            <p:nvGrpSpPr>
              <p:cNvPr id="19" name="Grupa 18">
                <a:extLst>
                  <a:ext uri="{FF2B5EF4-FFF2-40B4-BE49-F238E27FC236}">
                    <a16:creationId xmlns:a16="http://schemas.microsoft.com/office/drawing/2014/main" id="{11EA7128-05A3-9887-BEBF-1057C92309E3}"/>
                  </a:ext>
                </a:extLst>
              </p:cNvPr>
              <p:cNvGrpSpPr/>
              <p:nvPr/>
            </p:nvGrpSpPr>
            <p:grpSpPr>
              <a:xfrm>
                <a:off x="6079438" y="5573093"/>
                <a:ext cx="1052882" cy="461665"/>
                <a:chOff x="10180085" y="7097844"/>
                <a:chExt cx="1052882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pole tekstowe 20">
                      <a:extLst>
                        <a:ext uri="{FF2B5EF4-FFF2-40B4-BE49-F238E27FC236}">
                          <a16:creationId xmlns:a16="http://schemas.microsoft.com/office/drawing/2014/main" id="{E1894A09-EAC4-A4FD-C944-28C088BA69B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𝒘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b="1" dirty="0">
                        <a:solidFill>
                          <a:srgbClr val="008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1" name="pole tekstowe 20">
                      <a:extLst>
                        <a:ext uri="{FF2B5EF4-FFF2-40B4-BE49-F238E27FC236}">
                          <a16:creationId xmlns:a16="http://schemas.microsoft.com/office/drawing/2014/main" id="{E1894A09-EAC4-A4FD-C944-28C088BA69B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2" name="pole tekstowe 21">
                  <a:extLst>
                    <a:ext uri="{FF2B5EF4-FFF2-40B4-BE49-F238E27FC236}">
                      <a16:creationId xmlns:a16="http://schemas.microsoft.com/office/drawing/2014/main" id="{96FC30EA-15A2-04AD-516B-4A9D5B4B95D1}"/>
                    </a:ext>
                  </a:extLst>
                </p:cNvPr>
                <p:cNvSpPr txBox="1"/>
                <p:nvPr/>
              </p:nvSpPr>
              <p:spPr>
                <a:xfrm>
                  <a:off x="10180085" y="7097844"/>
                  <a:ext cx="56657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>
                      <a:solidFill>
                        <a:srgbClr val="008000"/>
                      </a:solidFill>
                    </a:rPr>
                    <a:t>Ʇ</a:t>
                  </a:r>
                </a:p>
              </p:txBody>
            </p:sp>
          </p:grpSp>
          <p:sp>
            <p:nvSpPr>
              <p:cNvPr id="20" name="pole tekstowe 19">
                <a:extLst>
                  <a:ext uri="{FF2B5EF4-FFF2-40B4-BE49-F238E27FC236}">
                    <a16:creationId xmlns:a16="http://schemas.microsoft.com/office/drawing/2014/main" id="{C437F542-C09B-A472-CD78-1DDDC974FD3A}"/>
                  </a:ext>
                </a:extLst>
              </p:cNvPr>
              <p:cNvSpPr txBox="1"/>
              <p:nvPr/>
            </p:nvSpPr>
            <p:spPr>
              <a:xfrm>
                <a:off x="4908715" y="5428875"/>
                <a:ext cx="2166455" cy="5866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(</a:t>
                </a:r>
                <a:r>
                  <a:rPr lang="pl-PL" sz="2400" dirty="0">
                    <a:cs typeface="Arial" panose="020B0604020202020204" pitchFamily="34" charset="0"/>
                  </a:rPr>
                  <a:t>  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)ꓵ(</a:t>
                </a:r>
                <a:r>
                  <a:rPr lang="pl-PL" sz="2400" dirty="0">
                    <a:solidFill>
                      <a:srgbClr val="008000"/>
                    </a:solidFill>
                    <a:cs typeface="Arial" panose="020B0604020202020204" pitchFamily="34" charset="0"/>
                  </a:rPr>
                  <a:t>  </a:t>
                </a:r>
                <a:r>
                  <a:rPr lang="pl-PL" sz="2400" dirty="0">
                    <a:cs typeface="Arial" panose="020B0604020202020204" pitchFamily="34" charset="0"/>
                  </a:rPr>
                  <a:t>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361277C1-8677-6E07-0E64-CEF0C4AFC4DF}"/>
                    </a:ext>
                  </a:extLst>
                </p:cNvPr>
                <p:cNvSpPr txBox="1"/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=32°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=-26°</a:t>
                  </a:r>
                </a:p>
              </p:txBody>
            </p:sp>
          </mc:Choice>
          <mc:Fallback xmlns=""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361277C1-8677-6E07-0E64-CEF0C4AFC4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blipFill>
                  <a:blip r:embed="rId19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pole tekstowe 14">
                  <a:extLst>
                    <a:ext uri="{FF2B5EF4-FFF2-40B4-BE49-F238E27FC236}">
                      <a16:creationId xmlns:a16="http://schemas.microsoft.com/office/drawing/2014/main" id="{5E84E594-2E4D-3D3C-65CD-3A9CB64755F2}"/>
                    </a:ext>
                  </a:extLst>
                </p:cNvPr>
                <p:cNvSpPr txBox="1"/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</p:txBody>
            </p:sp>
          </mc:Choice>
          <mc:Fallback xmlns="">
            <p:sp>
              <p:nvSpPr>
                <p:cNvPr id="15" name="pole tekstowe 14">
                  <a:extLst>
                    <a:ext uri="{FF2B5EF4-FFF2-40B4-BE49-F238E27FC236}">
                      <a16:creationId xmlns:a16="http://schemas.microsoft.com/office/drawing/2014/main" id="{5E84E594-2E4D-3D3C-65CD-3A9CB64755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blipFill>
                  <a:blip r:embed="rId20"/>
                  <a:stretch>
                    <a:fillRect l="-2239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pole tekstowe 15">
                  <a:extLst>
                    <a:ext uri="{FF2B5EF4-FFF2-40B4-BE49-F238E27FC236}">
                      <a16:creationId xmlns:a16="http://schemas.microsoft.com/office/drawing/2014/main" id="{ADD3A495-7E66-5CC4-CE98-3F8545A5F425}"/>
                    </a:ext>
                  </a:extLst>
                </p:cNvPr>
                <p:cNvSpPr txBox="1"/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=-45°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=25°</a:t>
                  </a:r>
                </a:p>
              </p:txBody>
            </p:sp>
          </mc:Choice>
          <mc:Fallback xmlns="">
            <p:sp>
              <p:nvSpPr>
                <p:cNvPr id="16" name="pole tekstowe 15">
                  <a:extLst>
                    <a:ext uri="{FF2B5EF4-FFF2-40B4-BE49-F238E27FC236}">
                      <a16:creationId xmlns:a16="http://schemas.microsoft.com/office/drawing/2014/main" id="{ADD3A495-7E66-5CC4-CE98-3F8545A5F42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blipFill>
                  <a:blip r:embed="rId21"/>
                  <a:stretch>
                    <a:fillRect l="-1818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D3A790F2-1C20-17A2-902E-30171582F9E5}"/>
                    </a:ext>
                  </a:extLst>
                </p:cNvPr>
                <p:cNvSpPr txBox="1"/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l-PL" sz="20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𝒑𝒓𝒊𝒎𝒂𝒓𝒚</m:t>
                        </m:r>
                      </m:oMath>
                    </m:oMathPara>
                  </a14:m>
                  <a:endParaRPr lang="pl-PL" sz="2000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D3A790F2-1C20-17A2-902E-30171582F9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blipFill>
                  <a:blip r:embed="rId22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FB662E86-B2E1-E4C0-FF1F-622B8EA2628B}"/>
              </a:ext>
            </a:extLst>
          </p:cNvPr>
          <p:cNvSpPr txBox="1"/>
          <p:nvPr/>
        </p:nvSpPr>
        <p:spPr>
          <a:xfrm>
            <a:off x="4437540" y="6189307"/>
            <a:ext cx="3409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Displacement</a:t>
            </a:r>
            <a:r>
              <a:rPr lang="pl-PL" dirty="0"/>
              <a:t> </a:t>
            </a:r>
            <a:r>
              <a:rPr lang="pl-PL" dirty="0" err="1"/>
              <a:t>scale</a:t>
            </a:r>
            <a:r>
              <a:rPr lang="pl-PL" dirty="0"/>
              <a:t> </a:t>
            </a:r>
            <a:r>
              <a:rPr lang="pl-PL" dirty="0" err="1"/>
              <a:t>factor</a:t>
            </a:r>
            <a:r>
              <a:rPr lang="pl-PL" dirty="0"/>
              <a:t>: 8000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0975A3AB-B4A4-B163-3137-5C55C99B0E37}"/>
              </a:ext>
            </a:extLst>
          </p:cNvPr>
          <p:cNvSpPr txBox="1"/>
          <p:nvPr/>
        </p:nvSpPr>
        <p:spPr>
          <a:xfrm>
            <a:off x="5457688" y="5856515"/>
            <a:ext cx="1139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F</a:t>
            </a:r>
            <a:r>
              <a:rPr lang="pl-PL" i="1" baseline="-25000" dirty="0"/>
              <a:t>a</a:t>
            </a:r>
            <a:r>
              <a:rPr lang="pl-PL" dirty="0"/>
              <a:t> = 0.1 N</a:t>
            </a:r>
          </a:p>
        </p:txBody>
      </p:sp>
    </p:spTree>
    <p:extLst>
      <p:ext uri="{BB962C8B-B14F-4D97-AF65-F5344CB8AC3E}">
        <p14:creationId xmlns:p14="http://schemas.microsoft.com/office/powerpoint/2010/main" val="267234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0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6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0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3150_32_-26_1200x_12_01">
            <a:hlinkClick r:id="" action="ppaction://media"/>
            <a:extLst>
              <a:ext uri="{FF2B5EF4-FFF2-40B4-BE49-F238E27FC236}">
                <a16:creationId xmlns:a16="http://schemas.microsoft.com/office/drawing/2014/main" id="{F44CCC57-1182-F637-7BEF-25EAE33595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/>
          <a:srcRect l="6143" t="16249" r="28581" b="8039"/>
          <a:stretch/>
        </p:blipFill>
        <p:spPr>
          <a:xfrm>
            <a:off x="6990736" y="3431459"/>
            <a:ext cx="5034115" cy="3323303"/>
          </a:xfrm>
          <a:prstGeom prst="rect">
            <a:avLst/>
          </a:prstGeom>
        </p:spPr>
      </p:pic>
      <p:pic>
        <p:nvPicPr>
          <p:cNvPr id="29" name="3150_47_63_1200x_12_01">
            <a:hlinkClick r:id="" action="ppaction://media"/>
            <a:extLst>
              <a:ext uri="{FF2B5EF4-FFF2-40B4-BE49-F238E27FC236}">
                <a16:creationId xmlns:a16="http://schemas.microsoft.com/office/drawing/2014/main" id="{2A779CEE-02E8-AE51-7C54-67F61E476E3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1"/>
          <a:srcRect l="5888" t="17819" r="27817" b="7367"/>
          <a:stretch/>
        </p:blipFill>
        <p:spPr>
          <a:xfrm>
            <a:off x="245806" y="3480619"/>
            <a:ext cx="5112775" cy="3283974"/>
          </a:xfrm>
          <a:prstGeom prst="rect">
            <a:avLst/>
          </a:prstGeom>
        </p:spPr>
      </p:pic>
      <p:pic>
        <p:nvPicPr>
          <p:cNvPr id="28" name="3150_-45_25_1200x_12_01">
            <a:hlinkClick r:id="" action="ppaction://media"/>
            <a:extLst>
              <a:ext uri="{FF2B5EF4-FFF2-40B4-BE49-F238E27FC236}">
                <a16:creationId xmlns:a16="http://schemas.microsoft.com/office/drawing/2014/main" id="{3FFA97A3-299D-9E8F-428B-DAA4C70DF57E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2"/>
          <a:srcRect l="5761" t="17146" r="27689" b="8486"/>
          <a:stretch/>
        </p:blipFill>
        <p:spPr>
          <a:xfrm>
            <a:off x="6941572" y="137653"/>
            <a:ext cx="5132440" cy="3264310"/>
          </a:xfrm>
          <a:prstGeom prst="rect">
            <a:avLst/>
          </a:prstGeom>
        </p:spPr>
      </p:pic>
      <p:pic>
        <p:nvPicPr>
          <p:cNvPr id="27" name="3150_0_0_1200x_12_01">
            <a:hlinkClick r:id="" action="ppaction://media"/>
            <a:extLst>
              <a:ext uri="{FF2B5EF4-FFF2-40B4-BE49-F238E27FC236}">
                <a16:creationId xmlns:a16="http://schemas.microsoft.com/office/drawing/2014/main" id="{F3359116-FD86-BB45-6BFB-436837AC43FE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 rotWithShape="1">
          <a:blip r:embed="rId13"/>
          <a:srcRect l="5888" t="16699" r="27817" b="8039"/>
          <a:stretch/>
        </p:blipFill>
        <p:spPr>
          <a:xfrm>
            <a:off x="255638" y="127819"/>
            <a:ext cx="5112775" cy="33036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190BA9B6-C279-8E43-B077-5226BDA772A7}"/>
              </a:ext>
            </a:extLst>
          </p:cNvPr>
          <p:cNvSpPr txBox="1"/>
          <p:nvPr/>
        </p:nvSpPr>
        <p:spPr>
          <a:xfrm>
            <a:off x="5610086" y="0"/>
            <a:ext cx="1375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3150 </a:t>
            </a:r>
            <a:r>
              <a:rPr lang="pl-PL" sz="2800" dirty="0" err="1"/>
              <a:t>Hz</a:t>
            </a:r>
            <a:endParaRPr lang="pl-PL" sz="2800" dirty="0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A110B004-E46A-0C19-5FAA-47C1FE28BB83}"/>
              </a:ext>
            </a:extLst>
          </p:cNvPr>
          <p:cNvGrpSpPr/>
          <p:nvPr/>
        </p:nvGrpSpPr>
        <p:grpSpPr>
          <a:xfrm>
            <a:off x="4358640" y="2017776"/>
            <a:ext cx="3902964" cy="2834640"/>
            <a:chOff x="4358640" y="2017776"/>
            <a:chExt cx="3902964" cy="2834640"/>
          </a:xfrm>
        </p:grpSpPr>
        <p:cxnSp>
          <p:nvCxnSpPr>
            <p:cNvPr id="8" name="Łącznik prosty 7">
              <a:extLst>
                <a:ext uri="{FF2B5EF4-FFF2-40B4-BE49-F238E27FC236}">
                  <a16:creationId xmlns:a16="http://schemas.microsoft.com/office/drawing/2014/main" id="{B7809DE4-1996-3531-C838-04932826B740}"/>
                </a:ext>
              </a:extLst>
            </p:cNvPr>
            <p:cNvCxnSpPr>
              <a:cxnSpLocks/>
            </p:cNvCxnSpPr>
            <p:nvPr/>
          </p:nvCxnSpPr>
          <p:spPr>
            <a:xfrm>
              <a:off x="4358640" y="3328416"/>
              <a:ext cx="37368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Łącznik prosty 8">
              <a:extLst>
                <a:ext uri="{FF2B5EF4-FFF2-40B4-BE49-F238E27FC236}">
                  <a16:creationId xmlns:a16="http://schemas.microsoft.com/office/drawing/2014/main" id="{A2B3BF1E-C934-2B6F-617B-CA0645D639D4}"/>
                </a:ext>
              </a:extLst>
            </p:cNvPr>
            <p:cNvCxnSpPr>
              <a:cxnSpLocks/>
            </p:cNvCxnSpPr>
            <p:nvPr/>
          </p:nvCxnSpPr>
          <p:spPr>
            <a:xfrm>
              <a:off x="6045200" y="2017776"/>
              <a:ext cx="0" cy="28346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pole tekstowe 9">
                  <a:extLst>
                    <a:ext uri="{FF2B5EF4-FFF2-40B4-BE49-F238E27FC236}">
                      <a16:creationId xmlns:a16="http://schemas.microsoft.com/office/drawing/2014/main" id="{566971B6-8B66-178C-5E88-1B1D6908E969}"/>
                    </a:ext>
                  </a:extLst>
                </p:cNvPr>
                <p:cNvSpPr txBox="1"/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=47°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=63°</a:t>
                  </a:r>
                </a:p>
              </p:txBody>
            </p:sp>
          </mc:Choice>
          <mc:Fallback xmlns="">
            <p:sp>
              <p:nvSpPr>
                <p:cNvPr id="10" name="pole tekstowe 9">
                  <a:extLst>
                    <a:ext uri="{FF2B5EF4-FFF2-40B4-BE49-F238E27FC236}">
                      <a16:creationId xmlns:a16="http://schemas.microsoft.com/office/drawing/2014/main" id="{566971B6-8B66-178C-5E88-1B1D6908E96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blipFill>
                  <a:blip r:embed="rId14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pole tekstowe 10">
                  <a:extLst>
                    <a:ext uri="{FF2B5EF4-FFF2-40B4-BE49-F238E27FC236}">
                      <a16:creationId xmlns:a16="http://schemas.microsoft.com/office/drawing/2014/main" id="{D870521B-2B8A-A927-0A3A-F66F4560A5B5}"/>
                    </a:ext>
                  </a:extLst>
                </p:cNvPr>
                <p:cNvSpPr txBox="1"/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̅"/>
                                <m:ctrlP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𝒘</m:t>
                                </m:r>
                              </m:e>
                            </m:acc>
                          </m:e>
                          <m:sub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pole tekstowe 10">
                  <a:extLst>
                    <a:ext uri="{FF2B5EF4-FFF2-40B4-BE49-F238E27FC236}">
                      <a16:creationId xmlns:a16="http://schemas.microsoft.com/office/drawing/2014/main" id="{D870521B-2B8A-A927-0A3A-F66F4560A5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pole tekstowe 11">
                  <a:extLst>
                    <a:ext uri="{FF2B5EF4-FFF2-40B4-BE49-F238E27FC236}">
                      <a16:creationId xmlns:a16="http://schemas.microsoft.com/office/drawing/2014/main" id="{81D85EF1-E019-903C-8222-88AF8807220D}"/>
                    </a:ext>
                  </a:extLst>
                </p:cNvPr>
                <p:cNvSpPr txBox="1"/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pl-PL" sz="2400" b="1" i="1"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  <m:sub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/>
                </a:p>
              </p:txBody>
            </p:sp>
          </mc:Choice>
          <mc:Fallback xmlns="">
            <p:sp>
              <p:nvSpPr>
                <p:cNvPr id="12" name="pole tekstowe 11">
                  <a:extLst>
                    <a:ext uri="{FF2B5EF4-FFF2-40B4-BE49-F238E27FC236}">
                      <a16:creationId xmlns:a16="http://schemas.microsoft.com/office/drawing/2014/main" id="{81D85EF1-E019-903C-8222-88AF8807220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blipFill>
                  <a:blip r:embed="rId16"/>
                  <a:stretch>
                    <a:fillRect l="-1527" r="-2290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DDDA00C6-B767-CAEC-2B25-56EE893CAED6}"/>
                </a:ext>
              </a:extLst>
            </p:cNvPr>
            <p:cNvGrpSpPr/>
            <p:nvPr/>
          </p:nvGrpSpPr>
          <p:grpSpPr>
            <a:xfrm>
              <a:off x="5974428" y="3203835"/>
              <a:ext cx="2287176" cy="606925"/>
              <a:chOff x="4845144" y="5428875"/>
              <a:chExt cx="2287176" cy="606925"/>
            </a:xfrm>
          </p:grpSpPr>
          <p:grpSp>
            <p:nvGrpSpPr>
              <p:cNvPr id="18" name="Grupa 17">
                <a:extLst>
                  <a:ext uri="{FF2B5EF4-FFF2-40B4-BE49-F238E27FC236}">
                    <a16:creationId xmlns:a16="http://schemas.microsoft.com/office/drawing/2014/main" id="{FC263A25-1E21-491A-4559-9BDA6677C1B8}"/>
                  </a:ext>
                </a:extLst>
              </p:cNvPr>
              <p:cNvGrpSpPr/>
              <p:nvPr/>
            </p:nvGrpSpPr>
            <p:grpSpPr>
              <a:xfrm>
                <a:off x="4845144" y="5574135"/>
                <a:ext cx="1527334" cy="461665"/>
                <a:chOff x="5597940" y="431240"/>
                <a:chExt cx="1527334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pole tekstowe 22">
                      <a:extLst>
                        <a:ext uri="{FF2B5EF4-FFF2-40B4-BE49-F238E27FC236}">
                          <a16:creationId xmlns:a16="http://schemas.microsoft.com/office/drawing/2014/main" id="{D57C5212-2062-BD49-A28C-4ABB09D57DC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pl-PL" b="1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sz="2000" b="1" dirty="0"/>
                    </a:p>
                  </p:txBody>
                </p:sp>
              </mc:Choice>
              <mc:Fallback xmlns="">
                <p:sp>
                  <p:nvSpPr>
                    <p:cNvPr id="23" name="pole tekstowe 22">
                      <a:extLst>
                        <a:ext uri="{FF2B5EF4-FFF2-40B4-BE49-F238E27FC236}">
                          <a16:creationId xmlns:a16="http://schemas.microsoft.com/office/drawing/2014/main" id="{D57C5212-2062-BD49-A28C-4ABB09D57DC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4" name="pole tekstowe 23">
                  <a:extLst>
                    <a:ext uri="{FF2B5EF4-FFF2-40B4-BE49-F238E27FC236}">
                      <a16:creationId xmlns:a16="http://schemas.microsoft.com/office/drawing/2014/main" id="{E4025C2E-7124-A774-8F16-D70B7BC6FD97}"/>
                    </a:ext>
                  </a:extLst>
                </p:cNvPr>
                <p:cNvSpPr txBox="1"/>
                <p:nvPr/>
              </p:nvSpPr>
              <p:spPr>
                <a:xfrm>
                  <a:off x="5747006" y="431240"/>
                  <a:ext cx="137826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/>
                    <a:t>Ʇ</a:t>
                  </a:r>
                </a:p>
              </p:txBody>
            </p:sp>
          </p:grpSp>
          <p:grpSp>
            <p:nvGrpSpPr>
              <p:cNvPr id="19" name="Grupa 18">
                <a:extLst>
                  <a:ext uri="{FF2B5EF4-FFF2-40B4-BE49-F238E27FC236}">
                    <a16:creationId xmlns:a16="http://schemas.microsoft.com/office/drawing/2014/main" id="{285AD0BE-0102-CD33-499E-E174A45592DA}"/>
                  </a:ext>
                </a:extLst>
              </p:cNvPr>
              <p:cNvGrpSpPr/>
              <p:nvPr/>
            </p:nvGrpSpPr>
            <p:grpSpPr>
              <a:xfrm>
                <a:off x="6079438" y="5573093"/>
                <a:ext cx="1052882" cy="461665"/>
                <a:chOff x="10180085" y="7097844"/>
                <a:chExt cx="1052882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pole tekstowe 20">
                      <a:extLst>
                        <a:ext uri="{FF2B5EF4-FFF2-40B4-BE49-F238E27FC236}">
                          <a16:creationId xmlns:a16="http://schemas.microsoft.com/office/drawing/2014/main" id="{EC67BB8B-A86A-13E6-79F1-6F65FDA72EE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𝒘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b="1" dirty="0">
                        <a:solidFill>
                          <a:srgbClr val="008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1" name="pole tekstowe 20">
                      <a:extLst>
                        <a:ext uri="{FF2B5EF4-FFF2-40B4-BE49-F238E27FC236}">
                          <a16:creationId xmlns:a16="http://schemas.microsoft.com/office/drawing/2014/main" id="{EC67BB8B-A86A-13E6-79F1-6F65FDA72EE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2" name="pole tekstowe 21">
                  <a:extLst>
                    <a:ext uri="{FF2B5EF4-FFF2-40B4-BE49-F238E27FC236}">
                      <a16:creationId xmlns:a16="http://schemas.microsoft.com/office/drawing/2014/main" id="{18AA7ADD-44C8-CF85-2416-65F84902CBB0}"/>
                    </a:ext>
                  </a:extLst>
                </p:cNvPr>
                <p:cNvSpPr txBox="1"/>
                <p:nvPr/>
              </p:nvSpPr>
              <p:spPr>
                <a:xfrm>
                  <a:off x="10180085" y="7097844"/>
                  <a:ext cx="56657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>
                      <a:solidFill>
                        <a:srgbClr val="008000"/>
                      </a:solidFill>
                    </a:rPr>
                    <a:t>Ʇ</a:t>
                  </a:r>
                </a:p>
              </p:txBody>
            </p:sp>
          </p:grpSp>
          <p:sp>
            <p:nvSpPr>
              <p:cNvPr id="20" name="pole tekstowe 19">
                <a:extLst>
                  <a:ext uri="{FF2B5EF4-FFF2-40B4-BE49-F238E27FC236}">
                    <a16:creationId xmlns:a16="http://schemas.microsoft.com/office/drawing/2014/main" id="{FD376F41-8854-DF37-F76F-C14DEF56E81F}"/>
                  </a:ext>
                </a:extLst>
              </p:cNvPr>
              <p:cNvSpPr txBox="1"/>
              <p:nvPr/>
            </p:nvSpPr>
            <p:spPr>
              <a:xfrm>
                <a:off x="4908715" y="5428875"/>
                <a:ext cx="2166455" cy="5866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(</a:t>
                </a:r>
                <a:r>
                  <a:rPr lang="pl-PL" sz="2400" dirty="0">
                    <a:cs typeface="Arial" panose="020B0604020202020204" pitchFamily="34" charset="0"/>
                  </a:rPr>
                  <a:t>  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)ꓵ(</a:t>
                </a:r>
                <a:r>
                  <a:rPr lang="pl-PL" sz="2400" dirty="0">
                    <a:solidFill>
                      <a:srgbClr val="008000"/>
                    </a:solidFill>
                    <a:cs typeface="Arial" panose="020B0604020202020204" pitchFamily="34" charset="0"/>
                  </a:rPr>
                  <a:t>  </a:t>
                </a:r>
                <a:r>
                  <a:rPr lang="pl-PL" sz="2400" dirty="0">
                    <a:cs typeface="Arial" panose="020B0604020202020204" pitchFamily="34" charset="0"/>
                  </a:rPr>
                  <a:t>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9B8121BC-5B93-4EF8-2DF5-DEA91B50019C}"/>
                    </a:ext>
                  </a:extLst>
                </p:cNvPr>
                <p:cNvSpPr txBox="1"/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=32°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=-26°</a:t>
                  </a:r>
                </a:p>
              </p:txBody>
            </p:sp>
          </mc:Choice>
          <mc:Fallback xmlns=""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9B8121BC-5B93-4EF8-2DF5-DEA91B5001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blipFill>
                  <a:blip r:embed="rId19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pole tekstowe 14">
                  <a:extLst>
                    <a:ext uri="{FF2B5EF4-FFF2-40B4-BE49-F238E27FC236}">
                      <a16:creationId xmlns:a16="http://schemas.microsoft.com/office/drawing/2014/main" id="{6928E320-CD66-BE90-5DD9-8873652F8C4B}"/>
                    </a:ext>
                  </a:extLst>
                </p:cNvPr>
                <p:cNvSpPr txBox="1"/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</p:txBody>
            </p:sp>
          </mc:Choice>
          <mc:Fallback xmlns="">
            <p:sp>
              <p:nvSpPr>
                <p:cNvPr id="15" name="pole tekstowe 14">
                  <a:extLst>
                    <a:ext uri="{FF2B5EF4-FFF2-40B4-BE49-F238E27FC236}">
                      <a16:creationId xmlns:a16="http://schemas.microsoft.com/office/drawing/2014/main" id="{6928E320-CD66-BE90-5DD9-8873652F8C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blipFill>
                  <a:blip r:embed="rId20"/>
                  <a:stretch>
                    <a:fillRect l="-2239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pole tekstowe 15">
                  <a:extLst>
                    <a:ext uri="{FF2B5EF4-FFF2-40B4-BE49-F238E27FC236}">
                      <a16:creationId xmlns:a16="http://schemas.microsoft.com/office/drawing/2014/main" id="{9B99CEE1-3DE9-4439-C1E0-A76A8A6E2A34}"/>
                    </a:ext>
                  </a:extLst>
                </p:cNvPr>
                <p:cNvSpPr txBox="1"/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=-45°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=25°</a:t>
                  </a:r>
                </a:p>
              </p:txBody>
            </p:sp>
          </mc:Choice>
          <mc:Fallback xmlns="">
            <p:sp>
              <p:nvSpPr>
                <p:cNvPr id="16" name="pole tekstowe 15">
                  <a:extLst>
                    <a:ext uri="{FF2B5EF4-FFF2-40B4-BE49-F238E27FC236}">
                      <a16:creationId xmlns:a16="http://schemas.microsoft.com/office/drawing/2014/main" id="{9B99CEE1-3DE9-4439-C1E0-A76A8A6E2A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blipFill>
                  <a:blip r:embed="rId21"/>
                  <a:stretch>
                    <a:fillRect l="-1818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D432B981-1C0A-A1B9-40EE-6D1415A9BF64}"/>
                    </a:ext>
                  </a:extLst>
                </p:cNvPr>
                <p:cNvSpPr txBox="1"/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l-PL" sz="20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𝒑𝒓𝒊𝒎𝒂𝒓𝒚</m:t>
                        </m:r>
                      </m:oMath>
                    </m:oMathPara>
                  </a14:m>
                  <a:endParaRPr lang="pl-PL" sz="2000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D432B981-1C0A-A1B9-40EE-6D1415A9BF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blipFill>
                  <a:blip r:embed="rId22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EC2943C5-4D69-FB6D-CAA7-29A7C3F65820}"/>
              </a:ext>
            </a:extLst>
          </p:cNvPr>
          <p:cNvSpPr txBox="1"/>
          <p:nvPr/>
        </p:nvSpPr>
        <p:spPr>
          <a:xfrm>
            <a:off x="4437540" y="6189307"/>
            <a:ext cx="3409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Displacement</a:t>
            </a:r>
            <a:r>
              <a:rPr lang="pl-PL" dirty="0"/>
              <a:t> </a:t>
            </a:r>
            <a:r>
              <a:rPr lang="pl-PL" dirty="0" err="1"/>
              <a:t>scale</a:t>
            </a:r>
            <a:r>
              <a:rPr lang="pl-PL" dirty="0"/>
              <a:t> </a:t>
            </a:r>
            <a:r>
              <a:rPr lang="pl-PL" dirty="0" err="1"/>
              <a:t>factor</a:t>
            </a:r>
            <a:r>
              <a:rPr lang="pl-PL" dirty="0"/>
              <a:t>: 12000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76CB7878-5970-6598-6E0A-45D1BEF91357}"/>
              </a:ext>
            </a:extLst>
          </p:cNvPr>
          <p:cNvSpPr txBox="1"/>
          <p:nvPr/>
        </p:nvSpPr>
        <p:spPr>
          <a:xfrm>
            <a:off x="5457688" y="5856515"/>
            <a:ext cx="1139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F</a:t>
            </a:r>
            <a:r>
              <a:rPr lang="pl-PL" i="1" baseline="-25000" dirty="0"/>
              <a:t>a</a:t>
            </a:r>
            <a:r>
              <a:rPr lang="pl-PL" dirty="0"/>
              <a:t> = 0.1 N</a:t>
            </a:r>
          </a:p>
        </p:txBody>
      </p:sp>
    </p:spTree>
    <p:extLst>
      <p:ext uri="{BB962C8B-B14F-4D97-AF65-F5344CB8AC3E}">
        <p14:creationId xmlns:p14="http://schemas.microsoft.com/office/powerpoint/2010/main" val="368252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0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6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0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4000_32_-26_1500x_12_01">
            <a:hlinkClick r:id="" action="ppaction://media"/>
            <a:extLst>
              <a:ext uri="{FF2B5EF4-FFF2-40B4-BE49-F238E27FC236}">
                <a16:creationId xmlns:a16="http://schemas.microsoft.com/office/drawing/2014/main" id="{37B7ECB9-1952-59D3-F869-0575AA30B8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/>
          <a:srcRect l="6143" t="16475" r="27690" b="8262"/>
          <a:stretch/>
        </p:blipFill>
        <p:spPr>
          <a:xfrm>
            <a:off x="7020231" y="3446206"/>
            <a:ext cx="5102943" cy="3303639"/>
          </a:xfrm>
          <a:prstGeom prst="rect">
            <a:avLst/>
          </a:prstGeom>
        </p:spPr>
      </p:pic>
      <p:pic>
        <p:nvPicPr>
          <p:cNvPr id="29" name="4000_47_63_1500x_12_01">
            <a:hlinkClick r:id="" action="ppaction://media"/>
            <a:extLst>
              <a:ext uri="{FF2B5EF4-FFF2-40B4-BE49-F238E27FC236}">
                <a16:creationId xmlns:a16="http://schemas.microsoft.com/office/drawing/2014/main" id="{FBEA7DA4-28BE-FA50-1634-ACC1577BBFD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1"/>
          <a:srcRect l="5632" t="16923" r="28327" b="7590"/>
          <a:stretch/>
        </p:blipFill>
        <p:spPr>
          <a:xfrm>
            <a:off x="216309" y="3451123"/>
            <a:ext cx="5093110" cy="3313471"/>
          </a:xfrm>
          <a:prstGeom prst="rect">
            <a:avLst/>
          </a:prstGeom>
        </p:spPr>
      </p:pic>
      <p:pic>
        <p:nvPicPr>
          <p:cNvPr id="28" name="4000_-45_25_1500x_12_01">
            <a:hlinkClick r:id="" action="ppaction://media"/>
            <a:extLst>
              <a:ext uri="{FF2B5EF4-FFF2-40B4-BE49-F238E27FC236}">
                <a16:creationId xmlns:a16="http://schemas.microsoft.com/office/drawing/2014/main" id="{392F8CE8-3C32-30B3-2794-A6A9CDEEDE36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2"/>
          <a:srcRect l="5889" t="16475" r="29345" b="8039"/>
          <a:stretch/>
        </p:blipFill>
        <p:spPr>
          <a:xfrm>
            <a:off x="6951407" y="88490"/>
            <a:ext cx="4994787" cy="3313471"/>
          </a:xfrm>
          <a:prstGeom prst="rect">
            <a:avLst/>
          </a:prstGeom>
        </p:spPr>
      </p:pic>
      <p:pic>
        <p:nvPicPr>
          <p:cNvPr id="27" name="4000_0_0_1500x_12_01">
            <a:hlinkClick r:id="" action="ppaction://media"/>
            <a:extLst>
              <a:ext uri="{FF2B5EF4-FFF2-40B4-BE49-F238E27FC236}">
                <a16:creationId xmlns:a16="http://schemas.microsoft.com/office/drawing/2014/main" id="{E499E076-9CD9-CB33-35B3-A20277E31B64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 rotWithShape="1">
          <a:blip r:embed="rId13"/>
          <a:srcRect l="5633" t="16475" r="27690" b="8039"/>
          <a:stretch/>
        </p:blipFill>
        <p:spPr>
          <a:xfrm>
            <a:off x="245807" y="117987"/>
            <a:ext cx="5142272" cy="3313471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190BA9B6-C279-8E43-B077-5226BDA772A7}"/>
              </a:ext>
            </a:extLst>
          </p:cNvPr>
          <p:cNvSpPr txBox="1"/>
          <p:nvPr/>
        </p:nvSpPr>
        <p:spPr>
          <a:xfrm>
            <a:off x="5610086" y="0"/>
            <a:ext cx="1375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4000 </a:t>
            </a:r>
            <a:r>
              <a:rPr lang="pl-PL" sz="2800" dirty="0" err="1"/>
              <a:t>Hz</a:t>
            </a:r>
            <a:endParaRPr lang="pl-PL" sz="2800" dirty="0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86A06609-CBA2-942F-AEEC-878B1D8F04BD}"/>
              </a:ext>
            </a:extLst>
          </p:cNvPr>
          <p:cNvGrpSpPr/>
          <p:nvPr/>
        </p:nvGrpSpPr>
        <p:grpSpPr>
          <a:xfrm>
            <a:off x="4358640" y="2017776"/>
            <a:ext cx="3902964" cy="2834640"/>
            <a:chOff x="4358640" y="2017776"/>
            <a:chExt cx="3902964" cy="2834640"/>
          </a:xfrm>
        </p:grpSpPr>
        <p:cxnSp>
          <p:nvCxnSpPr>
            <p:cNvPr id="8" name="Łącznik prosty 7">
              <a:extLst>
                <a:ext uri="{FF2B5EF4-FFF2-40B4-BE49-F238E27FC236}">
                  <a16:creationId xmlns:a16="http://schemas.microsoft.com/office/drawing/2014/main" id="{319B584B-B2E9-31A5-E5B9-629C6B00E372}"/>
                </a:ext>
              </a:extLst>
            </p:cNvPr>
            <p:cNvCxnSpPr>
              <a:cxnSpLocks/>
            </p:cNvCxnSpPr>
            <p:nvPr/>
          </p:nvCxnSpPr>
          <p:spPr>
            <a:xfrm>
              <a:off x="4358640" y="3328416"/>
              <a:ext cx="37368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Łącznik prosty 8">
              <a:extLst>
                <a:ext uri="{FF2B5EF4-FFF2-40B4-BE49-F238E27FC236}">
                  <a16:creationId xmlns:a16="http://schemas.microsoft.com/office/drawing/2014/main" id="{960CA2B4-B88F-8920-5B55-E1C03734F226}"/>
                </a:ext>
              </a:extLst>
            </p:cNvPr>
            <p:cNvCxnSpPr>
              <a:cxnSpLocks/>
            </p:cNvCxnSpPr>
            <p:nvPr/>
          </p:nvCxnSpPr>
          <p:spPr>
            <a:xfrm>
              <a:off x="6045200" y="2017776"/>
              <a:ext cx="0" cy="28346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pole tekstowe 9">
                  <a:extLst>
                    <a:ext uri="{FF2B5EF4-FFF2-40B4-BE49-F238E27FC236}">
                      <a16:creationId xmlns:a16="http://schemas.microsoft.com/office/drawing/2014/main" id="{EA6F24A9-3938-5DE7-DD10-C17CBC7B16F8}"/>
                    </a:ext>
                  </a:extLst>
                </p:cNvPr>
                <p:cNvSpPr txBox="1"/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=47°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=63°</a:t>
                  </a:r>
                </a:p>
              </p:txBody>
            </p:sp>
          </mc:Choice>
          <mc:Fallback xmlns="">
            <p:sp>
              <p:nvSpPr>
                <p:cNvPr id="10" name="pole tekstowe 9">
                  <a:extLst>
                    <a:ext uri="{FF2B5EF4-FFF2-40B4-BE49-F238E27FC236}">
                      <a16:creationId xmlns:a16="http://schemas.microsoft.com/office/drawing/2014/main" id="{EA6F24A9-3938-5DE7-DD10-C17CBC7B16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blipFill>
                  <a:blip r:embed="rId14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pole tekstowe 10">
                  <a:extLst>
                    <a:ext uri="{FF2B5EF4-FFF2-40B4-BE49-F238E27FC236}">
                      <a16:creationId xmlns:a16="http://schemas.microsoft.com/office/drawing/2014/main" id="{40FE733D-4DF1-DE41-3E60-E82E965F9CB5}"/>
                    </a:ext>
                  </a:extLst>
                </p:cNvPr>
                <p:cNvSpPr txBox="1"/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̅"/>
                                <m:ctrlP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𝒘</m:t>
                                </m:r>
                              </m:e>
                            </m:acc>
                          </m:e>
                          <m:sub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pole tekstowe 10">
                  <a:extLst>
                    <a:ext uri="{FF2B5EF4-FFF2-40B4-BE49-F238E27FC236}">
                      <a16:creationId xmlns:a16="http://schemas.microsoft.com/office/drawing/2014/main" id="{40FE733D-4DF1-DE41-3E60-E82E965F9C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pole tekstowe 11">
                  <a:extLst>
                    <a:ext uri="{FF2B5EF4-FFF2-40B4-BE49-F238E27FC236}">
                      <a16:creationId xmlns:a16="http://schemas.microsoft.com/office/drawing/2014/main" id="{B31FDD98-EABA-DCDE-B49B-B210E42FAD86}"/>
                    </a:ext>
                  </a:extLst>
                </p:cNvPr>
                <p:cNvSpPr txBox="1"/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pl-PL" sz="2400" b="1" i="1"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  <m:sub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/>
                </a:p>
              </p:txBody>
            </p:sp>
          </mc:Choice>
          <mc:Fallback xmlns="">
            <p:sp>
              <p:nvSpPr>
                <p:cNvPr id="12" name="pole tekstowe 11">
                  <a:extLst>
                    <a:ext uri="{FF2B5EF4-FFF2-40B4-BE49-F238E27FC236}">
                      <a16:creationId xmlns:a16="http://schemas.microsoft.com/office/drawing/2014/main" id="{B31FDD98-EABA-DCDE-B49B-B210E42FAD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blipFill>
                  <a:blip r:embed="rId16"/>
                  <a:stretch>
                    <a:fillRect l="-1527" r="-2290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FB6A3795-738A-729B-A3FE-88A65D9C9CB1}"/>
                </a:ext>
              </a:extLst>
            </p:cNvPr>
            <p:cNvGrpSpPr/>
            <p:nvPr/>
          </p:nvGrpSpPr>
          <p:grpSpPr>
            <a:xfrm>
              <a:off x="5974428" y="3203835"/>
              <a:ext cx="2287176" cy="606925"/>
              <a:chOff x="4845144" y="5428875"/>
              <a:chExt cx="2287176" cy="606925"/>
            </a:xfrm>
          </p:grpSpPr>
          <p:grpSp>
            <p:nvGrpSpPr>
              <p:cNvPr id="18" name="Grupa 17">
                <a:extLst>
                  <a:ext uri="{FF2B5EF4-FFF2-40B4-BE49-F238E27FC236}">
                    <a16:creationId xmlns:a16="http://schemas.microsoft.com/office/drawing/2014/main" id="{F43C27D8-D001-58A2-0CAD-1F96DFEE028A}"/>
                  </a:ext>
                </a:extLst>
              </p:cNvPr>
              <p:cNvGrpSpPr/>
              <p:nvPr/>
            </p:nvGrpSpPr>
            <p:grpSpPr>
              <a:xfrm>
                <a:off x="4845144" y="5574135"/>
                <a:ext cx="1527334" cy="461665"/>
                <a:chOff x="5597940" y="431240"/>
                <a:chExt cx="1527334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pole tekstowe 22">
                      <a:extLst>
                        <a:ext uri="{FF2B5EF4-FFF2-40B4-BE49-F238E27FC236}">
                          <a16:creationId xmlns:a16="http://schemas.microsoft.com/office/drawing/2014/main" id="{55D52C6D-F7BD-3008-B9E2-EC93970E864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pl-PL" b="1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sz="2000" b="1" dirty="0"/>
                    </a:p>
                  </p:txBody>
                </p:sp>
              </mc:Choice>
              <mc:Fallback xmlns="">
                <p:sp>
                  <p:nvSpPr>
                    <p:cNvPr id="23" name="pole tekstowe 22">
                      <a:extLst>
                        <a:ext uri="{FF2B5EF4-FFF2-40B4-BE49-F238E27FC236}">
                          <a16:creationId xmlns:a16="http://schemas.microsoft.com/office/drawing/2014/main" id="{55D52C6D-F7BD-3008-B9E2-EC93970E864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4" name="pole tekstowe 23">
                  <a:extLst>
                    <a:ext uri="{FF2B5EF4-FFF2-40B4-BE49-F238E27FC236}">
                      <a16:creationId xmlns:a16="http://schemas.microsoft.com/office/drawing/2014/main" id="{850777B6-B5D8-5276-FA46-1064C2A88A09}"/>
                    </a:ext>
                  </a:extLst>
                </p:cNvPr>
                <p:cNvSpPr txBox="1"/>
                <p:nvPr/>
              </p:nvSpPr>
              <p:spPr>
                <a:xfrm>
                  <a:off x="5747006" y="431240"/>
                  <a:ext cx="137826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/>
                    <a:t>Ʇ</a:t>
                  </a:r>
                </a:p>
              </p:txBody>
            </p:sp>
          </p:grpSp>
          <p:grpSp>
            <p:nvGrpSpPr>
              <p:cNvPr id="19" name="Grupa 18">
                <a:extLst>
                  <a:ext uri="{FF2B5EF4-FFF2-40B4-BE49-F238E27FC236}">
                    <a16:creationId xmlns:a16="http://schemas.microsoft.com/office/drawing/2014/main" id="{6680454E-5812-2225-5334-3D72E8B8F3D3}"/>
                  </a:ext>
                </a:extLst>
              </p:cNvPr>
              <p:cNvGrpSpPr/>
              <p:nvPr/>
            </p:nvGrpSpPr>
            <p:grpSpPr>
              <a:xfrm>
                <a:off x="6079438" y="5573093"/>
                <a:ext cx="1052882" cy="461665"/>
                <a:chOff x="10180085" y="7097844"/>
                <a:chExt cx="1052882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pole tekstowe 20">
                      <a:extLst>
                        <a:ext uri="{FF2B5EF4-FFF2-40B4-BE49-F238E27FC236}">
                          <a16:creationId xmlns:a16="http://schemas.microsoft.com/office/drawing/2014/main" id="{225ACD82-CBA4-4DF1-B0A7-3E7C9F1EF00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𝒘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b="1" dirty="0">
                        <a:solidFill>
                          <a:srgbClr val="008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1" name="pole tekstowe 20">
                      <a:extLst>
                        <a:ext uri="{FF2B5EF4-FFF2-40B4-BE49-F238E27FC236}">
                          <a16:creationId xmlns:a16="http://schemas.microsoft.com/office/drawing/2014/main" id="{225ACD82-CBA4-4DF1-B0A7-3E7C9F1EF00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2" name="pole tekstowe 21">
                  <a:extLst>
                    <a:ext uri="{FF2B5EF4-FFF2-40B4-BE49-F238E27FC236}">
                      <a16:creationId xmlns:a16="http://schemas.microsoft.com/office/drawing/2014/main" id="{770B83AE-CF6B-4256-88BF-8FF38258CEE8}"/>
                    </a:ext>
                  </a:extLst>
                </p:cNvPr>
                <p:cNvSpPr txBox="1"/>
                <p:nvPr/>
              </p:nvSpPr>
              <p:spPr>
                <a:xfrm>
                  <a:off x="10180085" y="7097844"/>
                  <a:ext cx="56657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>
                      <a:solidFill>
                        <a:srgbClr val="008000"/>
                      </a:solidFill>
                    </a:rPr>
                    <a:t>Ʇ</a:t>
                  </a:r>
                </a:p>
              </p:txBody>
            </p:sp>
          </p:grpSp>
          <p:sp>
            <p:nvSpPr>
              <p:cNvPr id="20" name="pole tekstowe 19">
                <a:extLst>
                  <a:ext uri="{FF2B5EF4-FFF2-40B4-BE49-F238E27FC236}">
                    <a16:creationId xmlns:a16="http://schemas.microsoft.com/office/drawing/2014/main" id="{AC579B2B-3564-64CF-B652-33085824F13B}"/>
                  </a:ext>
                </a:extLst>
              </p:cNvPr>
              <p:cNvSpPr txBox="1"/>
              <p:nvPr/>
            </p:nvSpPr>
            <p:spPr>
              <a:xfrm>
                <a:off x="4908715" y="5428875"/>
                <a:ext cx="2166455" cy="5866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(</a:t>
                </a:r>
                <a:r>
                  <a:rPr lang="pl-PL" sz="2400" dirty="0">
                    <a:cs typeface="Arial" panose="020B0604020202020204" pitchFamily="34" charset="0"/>
                  </a:rPr>
                  <a:t>  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)ꓵ(</a:t>
                </a:r>
                <a:r>
                  <a:rPr lang="pl-PL" sz="2400" dirty="0">
                    <a:solidFill>
                      <a:srgbClr val="008000"/>
                    </a:solidFill>
                    <a:cs typeface="Arial" panose="020B0604020202020204" pitchFamily="34" charset="0"/>
                  </a:rPr>
                  <a:t>  </a:t>
                </a:r>
                <a:r>
                  <a:rPr lang="pl-PL" sz="2400" dirty="0">
                    <a:cs typeface="Arial" panose="020B0604020202020204" pitchFamily="34" charset="0"/>
                  </a:rPr>
                  <a:t>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D57F560D-18BC-587F-201E-3EF20B96FFCE}"/>
                    </a:ext>
                  </a:extLst>
                </p:cNvPr>
                <p:cNvSpPr txBox="1"/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=32°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=-26°</a:t>
                  </a:r>
                </a:p>
              </p:txBody>
            </p:sp>
          </mc:Choice>
          <mc:Fallback xmlns=""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D57F560D-18BC-587F-201E-3EF20B96FF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blipFill>
                  <a:blip r:embed="rId19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pole tekstowe 14">
                  <a:extLst>
                    <a:ext uri="{FF2B5EF4-FFF2-40B4-BE49-F238E27FC236}">
                      <a16:creationId xmlns:a16="http://schemas.microsoft.com/office/drawing/2014/main" id="{08A1C46F-C553-675C-C166-4CA3D182A75F}"/>
                    </a:ext>
                  </a:extLst>
                </p:cNvPr>
                <p:cNvSpPr txBox="1"/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</p:txBody>
            </p:sp>
          </mc:Choice>
          <mc:Fallback xmlns="">
            <p:sp>
              <p:nvSpPr>
                <p:cNvPr id="15" name="pole tekstowe 14">
                  <a:extLst>
                    <a:ext uri="{FF2B5EF4-FFF2-40B4-BE49-F238E27FC236}">
                      <a16:creationId xmlns:a16="http://schemas.microsoft.com/office/drawing/2014/main" id="{08A1C46F-C553-675C-C166-4CA3D182A7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blipFill>
                  <a:blip r:embed="rId20"/>
                  <a:stretch>
                    <a:fillRect l="-2239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pole tekstowe 15">
                  <a:extLst>
                    <a:ext uri="{FF2B5EF4-FFF2-40B4-BE49-F238E27FC236}">
                      <a16:creationId xmlns:a16="http://schemas.microsoft.com/office/drawing/2014/main" id="{B7A41C1A-C2E4-42F6-96BE-D39CC5649C28}"/>
                    </a:ext>
                  </a:extLst>
                </p:cNvPr>
                <p:cNvSpPr txBox="1"/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=-45°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=25°</a:t>
                  </a:r>
                </a:p>
              </p:txBody>
            </p:sp>
          </mc:Choice>
          <mc:Fallback xmlns="">
            <p:sp>
              <p:nvSpPr>
                <p:cNvPr id="16" name="pole tekstowe 15">
                  <a:extLst>
                    <a:ext uri="{FF2B5EF4-FFF2-40B4-BE49-F238E27FC236}">
                      <a16:creationId xmlns:a16="http://schemas.microsoft.com/office/drawing/2014/main" id="{B7A41C1A-C2E4-42F6-96BE-D39CC5649C2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blipFill>
                  <a:blip r:embed="rId21"/>
                  <a:stretch>
                    <a:fillRect l="-1818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2E6BE707-30DE-4D24-86A4-116AE91523FD}"/>
                    </a:ext>
                  </a:extLst>
                </p:cNvPr>
                <p:cNvSpPr txBox="1"/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l-PL" sz="20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𝒑𝒓𝒊𝒎𝒂𝒓𝒚</m:t>
                        </m:r>
                      </m:oMath>
                    </m:oMathPara>
                  </a14:m>
                  <a:endParaRPr lang="pl-PL" sz="2000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2E6BE707-30DE-4D24-86A4-116AE91523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blipFill>
                  <a:blip r:embed="rId22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90B72E22-FF6E-218F-00DB-9E858DF9FA4D}"/>
              </a:ext>
            </a:extLst>
          </p:cNvPr>
          <p:cNvSpPr txBox="1"/>
          <p:nvPr/>
        </p:nvSpPr>
        <p:spPr>
          <a:xfrm>
            <a:off x="4437540" y="6189307"/>
            <a:ext cx="3409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Displacement</a:t>
            </a:r>
            <a:r>
              <a:rPr lang="pl-PL" dirty="0"/>
              <a:t> </a:t>
            </a:r>
            <a:r>
              <a:rPr lang="pl-PL" dirty="0" err="1"/>
              <a:t>scale</a:t>
            </a:r>
            <a:r>
              <a:rPr lang="pl-PL" dirty="0"/>
              <a:t> </a:t>
            </a:r>
            <a:r>
              <a:rPr lang="pl-PL" dirty="0" err="1"/>
              <a:t>factor</a:t>
            </a:r>
            <a:r>
              <a:rPr lang="pl-PL" dirty="0"/>
              <a:t>: 15000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AEEA14D5-6CC7-5A9A-4879-0F221AA3DDA8}"/>
              </a:ext>
            </a:extLst>
          </p:cNvPr>
          <p:cNvSpPr txBox="1"/>
          <p:nvPr/>
        </p:nvSpPr>
        <p:spPr>
          <a:xfrm>
            <a:off x="5457688" y="5856515"/>
            <a:ext cx="1139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F</a:t>
            </a:r>
            <a:r>
              <a:rPr lang="pl-PL" i="1" baseline="-25000" dirty="0"/>
              <a:t>a</a:t>
            </a:r>
            <a:r>
              <a:rPr lang="pl-PL" dirty="0"/>
              <a:t> = 0.1 N</a:t>
            </a:r>
          </a:p>
        </p:txBody>
      </p:sp>
    </p:spTree>
    <p:extLst>
      <p:ext uri="{BB962C8B-B14F-4D97-AF65-F5344CB8AC3E}">
        <p14:creationId xmlns:p14="http://schemas.microsoft.com/office/powerpoint/2010/main" val="904503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0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6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0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5000_32_-26_1500x_12_01">
            <a:hlinkClick r:id="" action="ppaction://media"/>
            <a:extLst>
              <a:ext uri="{FF2B5EF4-FFF2-40B4-BE49-F238E27FC236}">
                <a16:creationId xmlns:a16="http://schemas.microsoft.com/office/drawing/2014/main" id="{002991CF-D23D-05F4-881B-C855670F12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/>
          <a:srcRect l="5888" t="15579" r="27817" b="7142"/>
          <a:stretch/>
        </p:blipFill>
        <p:spPr>
          <a:xfrm>
            <a:off x="6990735" y="3382296"/>
            <a:ext cx="5112775" cy="3392129"/>
          </a:xfrm>
          <a:prstGeom prst="rect">
            <a:avLst/>
          </a:prstGeom>
        </p:spPr>
      </p:pic>
      <p:pic>
        <p:nvPicPr>
          <p:cNvPr id="30" name="5000_47_63_1500x_12_01">
            <a:hlinkClick r:id="" action="ppaction://media"/>
            <a:extLst>
              <a:ext uri="{FF2B5EF4-FFF2-40B4-BE49-F238E27FC236}">
                <a16:creationId xmlns:a16="http://schemas.microsoft.com/office/drawing/2014/main" id="{77A66C8C-C468-618C-A220-251C174FF47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1"/>
          <a:srcRect l="5632" t="16027" r="28710" b="7366"/>
          <a:stretch/>
        </p:blipFill>
        <p:spPr>
          <a:xfrm>
            <a:off x="226142" y="3421626"/>
            <a:ext cx="5063612" cy="3362632"/>
          </a:xfrm>
          <a:prstGeom prst="rect">
            <a:avLst/>
          </a:prstGeom>
        </p:spPr>
      </p:pic>
      <p:pic>
        <p:nvPicPr>
          <p:cNvPr id="29" name="5000_-45_25_1500x_12_01">
            <a:hlinkClick r:id="" action="ppaction://media"/>
            <a:extLst>
              <a:ext uri="{FF2B5EF4-FFF2-40B4-BE49-F238E27FC236}">
                <a16:creationId xmlns:a16="http://schemas.microsoft.com/office/drawing/2014/main" id="{DA333F15-006C-47EF-2F25-2AB0422E93F4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2"/>
          <a:srcRect l="5760" t="16250" r="28071" b="7590"/>
          <a:stretch/>
        </p:blipFill>
        <p:spPr>
          <a:xfrm>
            <a:off x="6931742" y="88490"/>
            <a:ext cx="5102942" cy="3342968"/>
          </a:xfrm>
          <a:prstGeom prst="rect">
            <a:avLst/>
          </a:prstGeom>
        </p:spPr>
      </p:pic>
      <p:pic>
        <p:nvPicPr>
          <p:cNvPr id="27" name="5000_0_0_1500x_12_01">
            <a:hlinkClick r:id="" action="ppaction://media"/>
            <a:extLst>
              <a:ext uri="{FF2B5EF4-FFF2-40B4-BE49-F238E27FC236}">
                <a16:creationId xmlns:a16="http://schemas.microsoft.com/office/drawing/2014/main" id="{4D448103-F28F-AD91-BF2B-4EA2AEFDBCD9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 rotWithShape="1">
          <a:blip r:embed="rId13"/>
          <a:srcRect l="5760" t="16027" r="28071" b="7366"/>
          <a:stretch/>
        </p:blipFill>
        <p:spPr>
          <a:xfrm>
            <a:off x="255638" y="88489"/>
            <a:ext cx="5102942" cy="3362632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190BA9B6-C279-8E43-B077-5226BDA772A7}"/>
              </a:ext>
            </a:extLst>
          </p:cNvPr>
          <p:cNvSpPr txBox="1"/>
          <p:nvPr/>
        </p:nvSpPr>
        <p:spPr>
          <a:xfrm>
            <a:off x="5610086" y="0"/>
            <a:ext cx="1375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5000 </a:t>
            </a:r>
            <a:r>
              <a:rPr lang="pl-PL" sz="2800" dirty="0" err="1"/>
              <a:t>Hz</a:t>
            </a:r>
            <a:endParaRPr lang="pl-PL" sz="2800" dirty="0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3384B151-063F-AFCB-B6FC-6432C40D79F4}"/>
              </a:ext>
            </a:extLst>
          </p:cNvPr>
          <p:cNvGrpSpPr/>
          <p:nvPr/>
        </p:nvGrpSpPr>
        <p:grpSpPr>
          <a:xfrm>
            <a:off x="4358640" y="2017776"/>
            <a:ext cx="3902964" cy="2834640"/>
            <a:chOff x="4358640" y="2017776"/>
            <a:chExt cx="3902964" cy="2834640"/>
          </a:xfrm>
        </p:grpSpPr>
        <p:cxnSp>
          <p:nvCxnSpPr>
            <p:cNvPr id="8" name="Łącznik prosty 7">
              <a:extLst>
                <a:ext uri="{FF2B5EF4-FFF2-40B4-BE49-F238E27FC236}">
                  <a16:creationId xmlns:a16="http://schemas.microsoft.com/office/drawing/2014/main" id="{C6C2B152-E072-DA99-8ECA-239680012B4A}"/>
                </a:ext>
              </a:extLst>
            </p:cNvPr>
            <p:cNvCxnSpPr>
              <a:cxnSpLocks/>
            </p:cNvCxnSpPr>
            <p:nvPr/>
          </p:nvCxnSpPr>
          <p:spPr>
            <a:xfrm>
              <a:off x="4358640" y="3328416"/>
              <a:ext cx="37368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Łącznik prosty 8">
              <a:extLst>
                <a:ext uri="{FF2B5EF4-FFF2-40B4-BE49-F238E27FC236}">
                  <a16:creationId xmlns:a16="http://schemas.microsoft.com/office/drawing/2014/main" id="{13E138DD-3FAA-2064-531F-768D8BEE6D2E}"/>
                </a:ext>
              </a:extLst>
            </p:cNvPr>
            <p:cNvCxnSpPr>
              <a:cxnSpLocks/>
            </p:cNvCxnSpPr>
            <p:nvPr/>
          </p:nvCxnSpPr>
          <p:spPr>
            <a:xfrm>
              <a:off x="6045200" y="2017776"/>
              <a:ext cx="0" cy="28346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pole tekstowe 9">
                  <a:extLst>
                    <a:ext uri="{FF2B5EF4-FFF2-40B4-BE49-F238E27FC236}">
                      <a16:creationId xmlns:a16="http://schemas.microsoft.com/office/drawing/2014/main" id="{678B1AA6-16F1-A527-AC00-A20F8FE39DED}"/>
                    </a:ext>
                  </a:extLst>
                </p:cNvPr>
                <p:cNvSpPr txBox="1"/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=47°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=63°</a:t>
                  </a:r>
                </a:p>
              </p:txBody>
            </p:sp>
          </mc:Choice>
          <mc:Fallback xmlns="">
            <p:sp>
              <p:nvSpPr>
                <p:cNvPr id="10" name="pole tekstowe 9">
                  <a:extLst>
                    <a:ext uri="{FF2B5EF4-FFF2-40B4-BE49-F238E27FC236}">
                      <a16:creationId xmlns:a16="http://schemas.microsoft.com/office/drawing/2014/main" id="{678B1AA6-16F1-A527-AC00-A20F8FE39D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blipFill>
                  <a:blip r:embed="rId14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pole tekstowe 10">
                  <a:extLst>
                    <a:ext uri="{FF2B5EF4-FFF2-40B4-BE49-F238E27FC236}">
                      <a16:creationId xmlns:a16="http://schemas.microsoft.com/office/drawing/2014/main" id="{7D7D5C39-9DD2-DAF7-AF6C-DCBF7F875DEE}"/>
                    </a:ext>
                  </a:extLst>
                </p:cNvPr>
                <p:cNvSpPr txBox="1"/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̅"/>
                                <m:ctrlP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𝒘</m:t>
                                </m:r>
                              </m:e>
                            </m:acc>
                          </m:e>
                          <m:sub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pole tekstowe 10">
                  <a:extLst>
                    <a:ext uri="{FF2B5EF4-FFF2-40B4-BE49-F238E27FC236}">
                      <a16:creationId xmlns:a16="http://schemas.microsoft.com/office/drawing/2014/main" id="{7D7D5C39-9DD2-DAF7-AF6C-DCBF7F875D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pole tekstowe 11">
                  <a:extLst>
                    <a:ext uri="{FF2B5EF4-FFF2-40B4-BE49-F238E27FC236}">
                      <a16:creationId xmlns:a16="http://schemas.microsoft.com/office/drawing/2014/main" id="{E102211D-1E59-0444-1388-79E23DDF77E1}"/>
                    </a:ext>
                  </a:extLst>
                </p:cNvPr>
                <p:cNvSpPr txBox="1"/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pl-PL" sz="2400" b="1" i="1"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  <m:sub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/>
                </a:p>
              </p:txBody>
            </p:sp>
          </mc:Choice>
          <mc:Fallback xmlns="">
            <p:sp>
              <p:nvSpPr>
                <p:cNvPr id="12" name="pole tekstowe 11">
                  <a:extLst>
                    <a:ext uri="{FF2B5EF4-FFF2-40B4-BE49-F238E27FC236}">
                      <a16:creationId xmlns:a16="http://schemas.microsoft.com/office/drawing/2014/main" id="{E102211D-1E59-0444-1388-79E23DDF77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blipFill>
                  <a:blip r:embed="rId16"/>
                  <a:stretch>
                    <a:fillRect l="-1527" r="-2290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500801F0-E2A4-E031-10F1-2BB525E082C5}"/>
                </a:ext>
              </a:extLst>
            </p:cNvPr>
            <p:cNvGrpSpPr/>
            <p:nvPr/>
          </p:nvGrpSpPr>
          <p:grpSpPr>
            <a:xfrm>
              <a:off x="5974428" y="3203835"/>
              <a:ext cx="2287176" cy="606925"/>
              <a:chOff x="4845144" y="5428875"/>
              <a:chExt cx="2287176" cy="606925"/>
            </a:xfrm>
          </p:grpSpPr>
          <p:grpSp>
            <p:nvGrpSpPr>
              <p:cNvPr id="18" name="Grupa 17">
                <a:extLst>
                  <a:ext uri="{FF2B5EF4-FFF2-40B4-BE49-F238E27FC236}">
                    <a16:creationId xmlns:a16="http://schemas.microsoft.com/office/drawing/2014/main" id="{BCE2EF28-30FE-C635-A3AC-075618B32F86}"/>
                  </a:ext>
                </a:extLst>
              </p:cNvPr>
              <p:cNvGrpSpPr/>
              <p:nvPr/>
            </p:nvGrpSpPr>
            <p:grpSpPr>
              <a:xfrm>
                <a:off x="4845144" y="5574135"/>
                <a:ext cx="1527334" cy="461665"/>
                <a:chOff x="5597940" y="431240"/>
                <a:chExt cx="1527334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pole tekstowe 22">
                      <a:extLst>
                        <a:ext uri="{FF2B5EF4-FFF2-40B4-BE49-F238E27FC236}">
                          <a16:creationId xmlns:a16="http://schemas.microsoft.com/office/drawing/2014/main" id="{D57ADF09-E1BA-CBA8-E014-7DF5A2ED180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pl-PL" b="1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sz="2000" b="1" dirty="0"/>
                    </a:p>
                  </p:txBody>
                </p:sp>
              </mc:Choice>
              <mc:Fallback xmlns="">
                <p:sp>
                  <p:nvSpPr>
                    <p:cNvPr id="23" name="pole tekstowe 22">
                      <a:extLst>
                        <a:ext uri="{FF2B5EF4-FFF2-40B4-BE49-F238E27FC236}">
                          <a16:creationId xmlns:a16="http://schemas.microsoft.com/office/drawing/2014/main" id="{D57ADF09-E1BA-CBA8-E014-7DF5A2ED180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4" name="pole tekstowe 23">
                  <a:extLst>
                    <a:ext uri="{FF2B5EF4-FFF2-40B4-BE49-F238E27FC236}">
                      <a16:creationId xmlns:a16="http://schemas.microsoft.com/office/drawing/2014/main" id="{922B54AC-81B0-C342-231A-F4658F409A3F}"/>
                    </a:ext>
                  </a:extLst>
                </p:cNvPr>
                <p:cNvSpPr txBox="1"/>
                <p:nvPr/>
              </p:nvSpPr>
              <p:spPr>
                <a:xfrm>
                  <a:off x="5747006" y="431240"/>
                  <a:ext cx="137826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/>
                    <a:t>Ʇ</a:t>
                  </a:r>
                </a:p>
              </p:txBody>
            </p:sp>
          </p:grpSp>
          <p:grpSp>
            <p:nvGrpSpPr>
              <p:cNvPr id="19" name="Grupa 18">
                <a:extLst>
                  <a:ext uri="{FF2B5EF4-FFF2-40B4-BE49-F238E27FC236}">
                    <a16:creationId xmlns:a16="http://schemas.microsoft.com/office/drawing/2014/main" id="{911FC9E6-DBB5-673C-08E8-A5495F9BB148}"/>
                  </a:ext>
                </a:extLst>
              </p:cNvPr>
              <p:cNvGrpSpPr/>
              <p:nvPr/>
            </p:nvGrpSpPr>
            <p:grpSpPr>
              <a:xfrm>
                <a:off x="6079438" y="5573093"/>
                <a:ext cx="1052882" cy="461665"/>
                <a:chOff x="10180085" y="7097844"/>
                <a:chExt cx="1052882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pole tekstowe 20">
                      <a:extLst>
                        <a:ext uri="{FF2B5EF4-FFF2-40B4-BE49-F238E27FC236}">
                          <a16:creationId xmlns:a16="http://schemas.microsoft.com/office/drawing/2014/main" id="{F13B8E57-A327-F279-3A6E-4BF7922E1C8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𝒘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b="1" dirty="0">
                        <a:solidFill>
                          <a:srgbClr val="008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1" name="pole tekstowe 20">
                      <a:extLst>
                        <a:ext uri="{FF2B5EF4-FFF2-40B4-BE49-F238E27FC236}">
                          <a16:creationId xmlns:a16="http://schemas.microsoft.com/office/drawing/2014/main" id="{F13B8E57-A327-F279-3A6E-4BF7922E1C8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2" name="pole tekstowe 21">
                  <a:extLst>
                    <a:ext uri="{FF2B5EF4-FFF2-40B4-BE49-F238E27FC236}">
                      <a16:creationId xmlns:a16="http://schemas.microsoft.com/office/drawing/2014/main" id="{5BACE131-0E28-C3C4-EF77-8B0FB0C25FB0}"/>
                    </a:ext>
                  </a:extLst>
                </p:cNvPr>
                <p:cNvSpPr txBox="1"/>
                <p:nvPr/>
              </p:nvSpPr>
              <p:spPr>
                <a:xfrm>
                  <a:off x="10180085" y="7097844"/>
                  <a:ext cx="56657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>
                      <a:solidFill>
                        <a:srgbClr val="008000"/>
                      </a:solidFill>
                    </a:rPr>
                    <a:t>Ʇ</a:t>
                  </a:r>
                </a:p>
              </p:txBody>
            </p:sp>
          </p:grpSp>
          <p:sp>
            <p:nvSpPr>
              <p:cNvPr id="20" name="pole tekstowe 19">
                <a:extLst>
                  <a:ext uri="{FF2B5EF4-FFF2-40B4-BE49-F238E27FC236}">
                    <a16:creationId xmlns:a16="http://schemas.microsoft.com/office/drawing/2014/main" id="{2DE863B4-43BB-C8E5-4684-7DA866130BE0}"/>
                  </a:ext>
                </a:extLst>
              </p:cNvPr>
              <p:cNvSpPr txBox="1"/>
              <p:nvPr/>
            </p:nvSpPr>
            <p:spPr>
              <a:xfrm>
                <a:off x="4908715" y="5428875"/>
                <a:ext cx="2166455" cy="5866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(</a:t>
                </a:r>
                <a:r>
                  <a:rPr lang="pl-PL" sz="2400" dirty="0">
                    <a:cs typeface="Arial" panose="020B0604020202020204" pitchFamily="34" charset="0"/>
                  </a:rPr>
                  <a:t>  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)ꓵ(</a:t>
                </a:r>
                <a:r>
                  <a:rPr lang="pl-PL" sz="2400" dirty="0">
                    <a:solidFill>
                      <a:srgbClr val="008000"/>
                    </a:solidFill>
                    <a:cs typeface="Arial" panose="020B0604020202020204" pitchFamily="34" charset="0"/>
                  </a:rPr>
                  <a:t>  </a:t>
                </a:r>
                <a:r>
                  <a:rPr lang="pl-PL" sz="2400" dirty="0">
                    <a:cs typeface="Arial" panose="020B0604020202020204" pitchFamily="34" charset="0"/>
                  </a:rPr>
                  <a:t>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6F1F04A1-781F-39D2-B737-F3792CC63849}"/>
                    </a:ext>
                  </a:extLst>
                </p:cNvPr>
                <p:cNvSpPr txBox="1"/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=32°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=-26°</a:t>
                  </a:r>
                </a:p>
              </p:txBody>
            </p:sp>
          </mc:Choice>
          <mc:Fallback xmlns=""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6F1F04A1-781F-39D2-B737-F3792CC638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blipFill>
                  <a:blip r:embed="rId19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pole tekstowe 14">
                  <a:extLst>
                    <a:ext uri="{FF2B5EF4-FFF2-40B4-BE49-F238E27FC236}">
                      <a16:creationId xmlns:a16="http://schemas.microsoft.com/office/drawing/2014/main" id="{9BC335AA-A6D9-9EEC-A092-BF75BC498ACE}"/>
                    </a:ext>
                  </a:extLst>
                </p:cNvPr>
                <p:cNvSpPr txBox="1"/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</p:txBody>
            </p:sp>
          </mc:Choice>
          <mc:Fallback xmlns="">
            <p:sp>
              <p:nvSpPr>
                <p:cNvPr id="15" name="pole tekstowe 14">
                  <a:extLst>
                    <a:ext uri="{FF2B5EF4-FFF2-40B4-BE49-F238E27FC236}">
                      <a16:creationId xmlns:a16="http://schemas.microsoft.com/office/drawing/2014/main" id="{9BC335AA-A6D9-9EEC-A092-BF75BC498A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blipFill>
                  <a:blip r:embed="rId20"/>
                  <a:stretch>
                    <a:fillRect l="-2239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pole tekstowe 15">
                  <a:extLst>
                    <a:ext uri="{FF2B5EF4-FFF2-40B4-BE49-F238E27FC236}">
                      <a16:creationId xmlns:a16="http://schemas.microsoft.com/office/drawing/2014/main" id="{E45D02B9-6314-44B8-3902-D197C05FA2C2}"/>
                    </a:ext>
                  </a:extLst>
                </p:cNvPr>
                <p:cNvSpPr txBox="1"/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=-45°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=25°</a:t>
                  </a:r>
                </a:p>
              </p:txBody>
            </p:sp>
          </mc:Choice>
          <mc:Fallback xmlns="">
            <p:sp>
              <p:nvSpPr>
                <p:cNvPr id="16" name="pole tekstowe 15">
                  <a:extLst>
                    <a:ext uri="{FF2B5EF4-FFF2-40B4-BE49-F238E27FC236}">
                      <a16:creationId xmlns:a16="http://schemas.microsoft.com/office/drawing/2014/main" id="{E45D02B9-6314-44B8-3902-D197C05FA2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blipFill>
                  <a:blip r:embed="rId21"/>
                  <a:stretch>
                    <a:fillRect l="-1818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19EAC184-5C4E-CEE0-0901-5374BFA425B7}"/>
                    </a:ext>
                  </a:extLst>
                </p:cNvPr>
                <p:cNvSpPr txBox="1"/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l-PL" sz="20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𝒑𝒓𝒊𝒎𝒂𝒓𝒚</m:t>
                        </m:r>
                      </m:oMath>
                    </m:oMathPara>
                  </a14:m>
                  <a:endParaRPr lang="pl-PL" sz="2000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19EAC184-5C4E-CEE0-0901-5374BFA425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blipFill>
                  <a:blip r:embed="rId22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4289168A-1972-B73D-9653-99EEA0B6C51E}"/>
              </a:ext>
            </a:extLst>
          </p:cNvPr>
          <p:cNvSpPr txBox="1"/>
          <p:nvPr/>
        </p:nvSpPr>
        <p:spPr>
          <a:xfrm>
            <a:off x="4437540" y="6189307"/>
            <a:ext cx="3409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Displacement</a:t>
            </a:r>
            <a:r>
              <a:rPr lang="pl-PL" dirty="0"/>
              <a:t> </a:t>
            </a:r>
            <a:r>
              <a:rPr lang="pl-PL" dirty="0" err="1"/>
              <a:t>scale</a:t>
            </a:r>
            <a:r>
              <a:rPr lang="pl-PL" dirty="0"/>
              <a:t> </a:t>
            </a:r>
            <a:r>
              <a:rPr lang="pl-PL" dirty="0" err="1"/>
              <a:t>factor</a:t>
            </a:r>
            <a:r>
              <a:rPr lang="pl-PL" dirty="0"/>
              <a:t>: 15000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FE1320A3-22AA-7913-ACAC-2D5D8FDDD408}"/>
              </a:ext>
            </a:extLst>
          </p:cNvPr>
          <p:cNvSpPr txBox="1"/>
          <p:nvPr/>
        </p:nvSpPr>
        <p:spPr>
          <a:xfrm>
            <a:off x="5457688" y="5856515"/>
            <a:ext cx="1139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F</a:t>
            </a:r>
            <a:r>
              <a:rPr lang="pl-PL" i="1" baseline="-25000" dirty="0"/>
              <a:t>a</a:t>
            </a:r>
            <a:r>
              <a:rPr lang="pl-PL" dirty="0"/>
              <a:t> = 0.1 N</a:t>
            </a:r>
          </a:p>
        </p:txBody>
      </p:sp>
    </p:spTree>
    <p:extLst>
      <p:ext uri="{BB962C8B-B14F-4D97-AF65-F5344CB8AC3E}">
        <p14:creationId xmlns:p14="http://schemas.microsoft.com/office/powerpoint/2010/main" val="146501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0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6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0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6300_47_63_2000x_12_01">
            <a:hlinkClick r:id="" action="ppaction://media"/>
            <a:extLst>
              <a:ext uri="{FF2B5EF4-FFF2-40B4-BE49-F238E27FC236}">
                <a16:creationId xmlns:a16="http://schemas.microsoft.com/office/drawing/2014/main" id="{E09C4B41-7267-3F22-64C0-6C67646DB2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/>
          <a:srcRect l="5888" t="16699" r="27817" b="7814"/>
          <a:stretch/>
        </p:blipFill>
        <p:spPr>
          <a:xfrm>
            <a:off x="245807" y="3451124"/>
            <a:ext cx="5112775" cy="3313471"/>
          </a:xfrm>
          <a:prstGeom prst="rect">
            <a:avLst/>
          </a:prstGeom>
        </p:spPr>
      </p:pic>
      <p:pic>
        <p:nvPicPr>
          <p:cNvPr id="30" name="6300_32_-26_2000x_12_01">
            <a:hlinkClick r:id="" action="ppaction://media"/>
            <a:extLst>
              <a:ext uri="{FF2B5EF4-FFF2-40B4-BE49-F238E27FC236}">
                <a16:creationId xmlns:a16="http://schemas.microsoft.com/office/drawing/2014/main" id="{A37963AC-927F-B218-833A-38FE605B40F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1"/>
          <a:srcRect l="5505" t="16251" r="28326" b="7590"/>
          <a:stretch/>
        </p:blipFill>
        <p:spPr>
          <a:xfrm>
            <a:off x="6951405" y="3426542"/>
            <a:ext cx="5102942" cy="3342967"/>
          </a:xfrm>
          <a:prstGeom prst="rect">
            <a:avLst/>
          </a:prstGeom>
        </p:spPr>
      </p:pic>
      <p:pic>
        <p:nvPicPr>
          <p:cNvPr id="28" name="6300_-45_25_2000x_12_01">
            <a:hlinkClick r:id="" action="ppaction://media"/>
            <a:extLst>
              <a:ext uri="{FF2B5EF4-FFF2-40B4-BE49-F238E27FC236}">
                <a16:creationId xmlns:a16="http://schemas.microsoft.com/office/drawing/2014/main" id="{B6365D1F-9499-8919-21CC-8D83DBF1E932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2"/>
          <a:srcRect l="5761" t="16699" r="27689" b="7366"/>
          <a:stretch/>
        </p:blipFill>
        <p:spPr>
          <a:xfrm>
            <a:off x="6941574" y="127819"/>
            <a:ext cx="5132440" cy="3333135"/>
          </a:xfrm>
          <a:prstGeom prst="rect">
            <a:avLst/>
          </a:prstGeom>
        </p:spPr>
      </p:pic>
      <p:pic>
        <p:nvPicPr>
          <p:cNvPr id="27" name="6300_0_0_2000x_12_01">
            <a:hlinkClick r:id="" action="ppaction://media"/>
            <a:extLst>
              <a:ext uri="{FF2B5EF4-FFF2-40B4-BE49-F238E27FC236}">
                <a16:creationId xmlns:a16="http://schemas.microsoft.com/office/drawing/2014/main" id="{E7280473-91B8-E302-2A18-C6BE6FB51112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 rotWithShape="1">
          <a:blip r:embed="rId13"/>
          <a:srcRect l="5505" t="17147" r="27689" b="7590"/>
          <a:stretch/>
        </p:blipFill>
        <p:spPr>
          <a:xfrm>
            <a:off x="235973" y="129560"/>
            <a:ext cx="5152104" cy="3303639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190BA9B6-C279-8E43-B077-5226BDA772A7}"/>
              </a:ext>
            </a:extLst>
          </p:cNvPr>
          <p:cNvSpPr txBox="1"/>
          <p:nvPr/>
        </p:nvSpPr>
        <p:spPr>
          <a:xfrm>
            <a:off x="5610086" y="0"/>
            <a:ext cx="1375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6300 </a:t>
            </a:r>
            <a:r>
              <a:rPr lang="pl-PL" sz="2800" dirty="0" err="1"/>
              <a:t>Hz</a:t>
            </a:r>
            <a:endParaRPr lang="pl-PL" sz="2800" dirty="0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A79A167C-7CB2-097A-28EE-BB7AE716734E}"/>
              </a:ext>
            </a:extLst>
          </p:cNvPr>
          <p:cNvGrpSpPr/>
          <p:nvPr/>
        </p:nvGrpSpPr>
        <p:grpSpPr>
          <a:xfrm>
            <a:off x="4358640" y="2017776"/>
            <a:ext cx="3902964" cy="2834640"/>
            <a:chOff x="4358640" y="2017776"/>
            <a:chExt cx="3902964" cy="2834640"/>
          </a:xfrm>
        </p:grpSpPr>
        <p:cxnSp>
          <p:nvCxnSpPr>
            <p:cNvPr id="8" name="Łącznik prosty 7">
              <a:extLst>
                <a:ext uri="{FF2B5EF4-FFF2-40B4-BE49-F238E27FC236}">
                  <a16:creationId xmlns:a16="http://schemas.microsoft.com/office/drawing/2014/main" id="{F1C80F90-5CBA-4434-6F0D-8AC8B38D580C}"/>
                </a:ext>
              </a:extLst>
            </p:cNvPr>
            <p:cNvCxnSpPr>
              <a:cxnSpLocks/>
            </p:cNvCxnSpPr>
            <p:nvPr/>
          </p:nvCxnSpPr>
          <p:spPr>
            <a:xfrm>
              <a:off x="4358640" y="3328416"/>
              <a:ext cx="37368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Łącznik prosty 8">
              <a:extLst>
                <a:ext uri="{FF2B5EF4-FFF2-40B4-BE49-F238E27FC236}">
                  <a16:creationId xmlns:a16="http://schemas.microsoft.com/office/drawing/2014/main" id="{7B544261-0B84-F2AC-14C9-6BD89E6FC349}"/>
                </a:ext>
              </a:extLst>
            </p:cNvPr>
            <p:cNvCxnSpPr>
              <a:cxnSpLocks/>
            </p:cNvCxnSpPr>
            <p:nvPr/>
          </p:nvCxnSpPr>
          <p:spPr>
            <a:xfrm>
              <a:off x="6045200" y="2017776"/>
              <a:ext cx="0" cy="28346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pole tekstowe 9">
                  <a:extLst>
                    <a:ext uri="{FF2B5EF4-FFF2-40B4-BE49-F238E27FC236}">
                      <a16:creationId xmlns:a16="http://schemas.microsoft.com/office/drawing/2014/main" id="{30379706-4658-E2AC-43EF-DF9D3EFE3FED}"/>
                    </a:ext>
                  </a:extLst>
                </p:cNvPr>
                <p:cNvSpPr txBox="1"/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=47°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=63°</a:t>
                  </a:r>
                </a:p>
              </p:txBody>
            </p:sp>
          </mc:Choice>
          <mc:Fallback xmlns="">
            <p:sp>
              <p:nvSpPr>
                <p:cNvPr id="10" name="pole tekstowe 9">
                  <a:extLst>
                    <a:ext uri="{FF2B5EF4-FFF2-40B4-BE49-F238E27FC236}">
                      <a16:creationId xmlns:a16="http://schemas.microsoft.com/office/drawing/2014/main" id="{30379706-4658-E2AC-43EF-DF9D3EFE3F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blipFill>
                  <a:blip r:embed="rId14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pole tekstowe 10">
                  <a:extLst>
                    <a:ext uri="{FF2B5EF4-FFF2-40B4-BE49-F238E27FC236}">
                      <a16:creationId xmlns:a16="http://schemas.microsoft.com/office/drawing/2014/main" id="{8BDE52BD-A019-9FF9-5CA8-B43A488EB191}"/>
                    </a:ext>
                  </a:extLst>
                </p:cNvPr>
                <p:cNvSpPr txBox="1"/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̅"/>
                                <m:ctrlP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𝒘</m:t>
                                </m:r>
                              </m:e>
                            </m:acc>
                          </m:e>
                          <m:sub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pole tekstowe 10">
                  <a:extLst>
                    <a:ext uri="{FF2B5EF4-FFF2-40B4-BE49-F238E27FC236}">
                      <a16:creationId xmlns:a16="http://schemas.microsoft.com/office/drawing/2014/main" id="{8BDE52BD-A019-9FF9-5CA8-B43A488EB1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pole tekstowe 11">
                  <a:extLst>
                    <a:ext uri="{FF2B5EF4-FFF2-40B4-BE49-F238E27FC236}">
                      <a16:creationId xmlns:a16="http://schemas.microsoft.com/office/drawing/2014/main" id="{17ACF135-76C7-E0DF-BB24-588C9680F065}"/>
                    </a:ext>
                  </a:extLst>
                </p:cNvPr>
                <p:cNvSpPr txBox="1"/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pl-PL" sz="2400" b="1" i="1"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  <m:sub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/>
                </a:p>
              </p:txBody>
            </p:sp>
          </mc:Choice>
          <mc:Fallback xmlns="">
            <p:sp>
              <p:nvSpPr>
                <p:cNvPr id="12" name="pole tekstowe 11">
                  <a:extLst>
                    <a:ext uri="{FF2B5EF4-FFF2-40B4-BE49-F238E27FC236}">
                      <a16:creationId xmlns:a16="http://schemas.microsoft.com/office/drawing/2014/main" id="{17ACF135-76C7-E0DF-BB24-588C9680F0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blipFill>
                  <a:blip r:embed="rId16"/>
                  <a:stretch>
                    <a:fillRect l="-1527" r="-2290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64FEC06F-00A9-0B2A-ECE3-480FB03BEC9E}"/>
                </a:ext>
              </a:extLst>
            </p:cNvPr>
            <p:cNvGrpSpPr/>
            <p:nvPr/>
          </p:nvGrpSpPr>
          <p:grpSpPr>
            <a:xfrm>
              <a:off x="5974428" y="3203835"/>
              <a:ext cx="2287176" cy="606925"/>
              <a:chOff x="4845144" y="5428875"/>
              <a:chExt cx="2287176" cy="606925"/>
            </a:xfrm>
          </p:grpSpPr>
          <p:grpSp>
            <p:nvGrpSpPr>
              <p:cNvPr id="18" name="Grupa 17">
                <a:extLst>
                  <a:ext uri="{FF2B5EF4-FFF2-40B4-BE49-F238E27FC236}">
                    <a16:creationId xmlns:a16="http://schemas.microsoft.com/office/drawing/2014/main" id="{835071AE-194E-BE2F-A469-C7246100D2D4}"/>
                  </a:ext>
                </a:extLst>
              </p:cNvPr>
              <p:cNvGrpSpPr/>
              <p:nvPr/>
            </p:nvGrpSpPr>
            <p:grpSpPr>
              <a:xfrm>
                <a:off x="4845144" y="5574135"/>
                <a:ext cx="1527334" cy="461665"/>
                <a:chOff x="5597940" y="431240"/>
                <a:chExt cx="1527334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pole tekstowe 22">
                      <a:extLst>
                        <a:ext uri="{FF2B5EF4-FFF2-40B4-BE49-F238E27FC236}">
                          <a16:creationId xmlns:a16="http://schemas.microsoft.com/office/drawing/2014/main" id="{B01A6683-FF7E-004C-3E5A-9A727620D79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pl-PL" b="1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sz="2000" b="1" dirty="0"/>
                    </a:p>
                  </p:txBody>
                </p:sp>
              </mc:Choice>
              <mc:Fallback xmlns="">
                <p:sp>
                  <p:nvSpPr>
                    <p:cNvPr id="23" name="pole tekstowe 22">
                      <a:extLst>
                        <a:ext uri="{FF2B5EF4-FFF2-40B4-BE49-F238E27FC236}">
                          <a16:creationId xmlns:a16="http://schemas.microsoft.com/office/drawing/2014/main" id="{B01A6683-FF7E-004C-3E5A-9A727620D79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4" name="pole tekstowe 23">
                  <a:extLst>
                    <a:ext uri="{FF2B5EF4-FFF2-40B4-BE49-F238E27FC236}">
                      <a16:creationId xmlns:a16="http://schemas.microsoft.com/office/drawing/2014/main" id="{51E5C215-3D29-CA9A-1ABC-3B34868EA283}"/>
                    </a:ext>
                  </a:extLst>
                </p:cNvPr>
                <p:cNvSpPr txBox="1"/>
                <p:nvPr/>
              </p:nvSpPr>
              <p:spPr>
                <a:xfrm>
                  <a:off x="5747006" y="431240"/>
                  <a:ext cx="137826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/>
                    <a:t>Ʇ</a:t>
                  </a:r>
                </a:p>
              </p:txBody>
            </p:sp>
          </p:grpSp>
          <p:grpSp>
            <p:nvGrpSpPr>
              <p:cNvPr id="19" name="Grupa 18">
                <a:extLst>
                  <a:ext uri="{FF2B5EF4-FFF2-40B4-BE49-F238E27FC236}">
                    <a16:creationId xmlns:a16="http://schemas.microsoft.com/office/drawing/2014/main" id="{DD1DBEAF-AD11-41EC-8231-8F8EAFB0FBB5}"/>
                  </a:ext>
                </a:extLst>
              </p:cNvPr>
              <p:cNvGrpSpPr/>
              <p:nvPr/>
            </p:nvGrpSpPr>
            <p:grpSpPr>
              <a:xfrm>
                <a:off x="6079438" y="5573093"/>
                <a:ext cx="1052882" cy="461665"/>
                <a:chOff x="10180085" y="7097844"/>
                <a:chExt cx="1052882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pole tekstowe 20">
                      <a:extLst>
                        <a:ext uri="{FF2B5EF4-FFF2-40B4-BE49-F238E27FC236}">
                          <a16:creationId xmlns:a16="http://schemas.microsoft.com/office/drawing/2014/main" id="{D59856DE-AB70-8B16-7110-83FDC0B7CC8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𝒘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b="1" dirty="0">
                        <a:solidFill>
                          <a:srgbClr val="008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1" name="pole tekstowe 20">
                      <a:extLst>
                        <a:ext uri="{FF2B5EF4-FFF2-40B4-BE49-F238E27FC236}">
                          <a16:creationId xmlns:a16="http://schemas.microsoft.com/office/drawing/2014/main" id="{D59856DE-AB70-8B16-7110-83FDC0B7CC8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2" name="pole tekstowe 21">
                  <a:extLst>
                    <a:ext uri="{FF2B5EF4-FFF2-40B4-BE49-F238E27FC236}">
                      <a16:creationId xmlns:a16="http://schemas.microsoft.com/office/drawing/2014/main" id="{9A766EF2-36AB-EB46-00CC-77E813E06EF8}"/>
                    </a:ext>
                  </a:extLst>
                </p:cNvPr>
                <p:cNvSpPr txBox="1"/>
                <p:nvPr/>
              </p:nvSpPr>
              <p:spPr>
                <a:xfrm>
                  <a:off x="10180085" y="7097844"/>
                  <a:ext cx="56657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>
                      <a:solidFill>
                        <a:srgbClr val="008000"/>
                      </a:solidFill>
                    </a:rPr>
                    <a:t>Ʇ</a:t>
                  </a:r>
                </a:p>
              </p:txBody>
            </p:sp>
          </p:grpSp>
          <p:sp>
            <p:nvSpPr>
              <p:cNvPr id="20" name="pole tekstowe 19">
                <a:extLst>
                  <a:ext uri="{FF2B5EF4-FFF2-40B4-BE49-F238E27FC236}">
                    <a16:creationId xmlns:a16="http://schemas.microsoft.com/office/drawing/2014/main" id="{9775B8DD-81DF-E561-E803-534A0FE86D4C}"/>
                  </a:ext>
                </a:extLst>
              </p:cNvPr>
              <p:cNvSpPr txBox="1"/>
              <p:nvPr/>
            </p:nvSpPr>
            <p:spPr>
              <a:xfrm>
                <a:off x="4908715" y="5428875"/>
                <a:ext cx="2166455" cy="5866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(</a:t>
                </a:r>
                <a:r>
                  <a:rPr lang="pl-PL" sz="2400" dirty="0">
                    <a:cs typeface="Arial" panose="020B0604020202020204" pitchFamily="34" charset="0"/>
                  </a:rPr>
                  <a:t>  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)ꓵ(</a:t>
                </a:r>
                <a:r>
                  <a:rPr lang="pl-PL" sz="2400" dirty="0">
                    <a:solidFill>
                      <a:srgbClr val="008000"/>
                    </a:solidFill>
                    <a:cs typeface="Arial" panose="020B0604020202020204" pitchFamily="34" charset="0"/>
                  </a:rPr>
                  <a:t>  </a:t>
                </a:r>
                <a:r>
                  <a:rPr lang="pl-PL" sz="2400" dirty="0">
                    <a:cs typeface="Arial" panose="020B0604020202020204" pitchFamily="34" charset="0"/>
                  </a:rPr>
                  <a:t>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5511D766-B39A-E8E3-69FC-D29605D29442}"/>
                    </a:ext>
                  </a:extLst>
                </p:cNvPr>
                <p:cNvSpPr txBox="1"/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=32°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=-26°</a:t>
                  </a:r>
                </a:p>
              </p:txBody>
            </p:sp>
          </mc:Choice>
          <mc:Fallback xmlns=""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5511D766-B39A-E8E3-69FC-D29605D294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blipFill>
                  <a:blip r:embed="rId19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pole tekstowe 14">
                  <a:extLst>
                    <a:ext uri="{FF2B5EF4-FFF2-40B4-BE49-F238E27FC236}">
                      <a16:creationId xmlns:a16="http://schemas.microsoft.com/office/drawing/2014/main" id="{83FA4C50-52E6-BEF7-351B-2D342F2778F9}"/>
                    </a:ext>
                  </a:extLst>
                </p:cNvPr>
                <p:cNvSpPr txBox="1"/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</p:txBody>
            </p:sp>
          </mc:Choice>
          <mc:Fallback xmlns="">
            <p:sp>
              <p:nvSpPr>
                <p:cNvPr id="15" name="pole tekstowe 14">
                  <a:extLst>
                    <a:ext uri="{FF2B5EF4-FFF2-40B4-BE49-F238E27FC236}">
                      <a16:creationId xmlns:a16="http://schemas.microsoft.com/office/drawing/2014/main" id="{83FA4C50-52E6-BEF7-351B-2D342F2778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blipFill>
                  <a:blip r:embed="rId20"/>
                  <a:stretch>
                    <a:fillRect l="-2239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pole tekstowe 15">
                  <a:extLst>
                    <a:ext uri="{FF2B5EF4-FFF2-40B4-BE49-F238E27FC236}">
                      <a16:creationId xmlns:a16="http://schemas.microsoft.com/office/drawing/2014/main" id="{28277F4F-5075-F1FC-CF25-A1916EFE3A88}"/>
                    </a:ext>
                  </a:extLst>
                </p:cNvPr>
                <p:cNvSpPr txBox="1"/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=-45°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=25°</a:t>
                  </a:r>
                </a:p>
              </p:txBody>
            </p:sp>
          </mc:Choice>
          <mc:Fallback xmlns="">
            <p:sp>
              <p:nvSpPr>
                <p:cNvPr id="16" name="pole tekstowe 15">
                  <a:extLst>
                    <a:ext uri="{FF2B5EF4-FFF2-40B4-BE49-F238E27FC236}">
                      <a16:creationId xmlns:a16="http://schemas.microsoft.com/office/drawing/2014/main" id="{28277F4F-5075-F1FC-CF25-A1916EFE3A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blipFill>
                  <a:blip r:embed="rId21"/>
                  <a:stretch>
                    <a:fillRect l="-1818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2FEA15E4-F569-3CAC-0EF3-0BE96CE47486}"/>
                    </a:ext>
                  </a:extLst>
                </p:cNvPr>
                <p:cNvSpPr txBox="1"/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l-PL" sz="20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𝒑𝒓𝒊𝒎𝒂𝒓𝒚</m:t>
                        </m:r>
                      </m:oMath>
                    </m:oMathPara>
                  </a14:m>
                  <a:endParaRPr lang="pl-PL" sz="2000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2FEA15E4-F569-3CAC-0EF3-0BE96CE474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blipFill>
                  <a:blip r:embed="rId22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036BA38C-785C-5869-6795-5DDE8C53723F}"/>
              </a:ext>
            </a:extLst>
          </p:cNvPr>
          <p:cNvSpPr txBox="1"/>
          <p:nvPr/>
        </p:nvSpPr>
        <p:spPr>
          <a:xfrm>
            <a:off x="4437540" y="6189307"/>
            <a:ext cx="3409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Displacement</a:t>
            </a:r>
            <a:r>
              <a:rPr lang="pl-PL" dirty="0"/>
              <a:t> </a:t>
            </a:r>
            <a:r>
              <a:rPr lang="pl-PL" dirty="0" err="1"/>
              <a:t>scale</a:t>
            </a:r>
            <a:r>
              <a:rPr lang="pl-PL" dirty="0"/>
              <a:t> </a:t>
            </a:r>
            <a:r>
              <a:rPr lang="pl-PL" dirty="0" err="1"/>
              <a:t>factor</a:t>
            </a:r>
            <a:r>
              <a:rPr lang="pl-PL" dirty="0"/>
              <a:t>: 20000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FE63ED4F-F224-1800-04BD-51B449F7E2F2}"/>
              </a:ext>
            </a:extLst>
          </p:cNvPr>
          <p:cNvSpPr txBox="1"/>
          <p:nvPr/>
        </p:nvSpPr>
        <p:spPr>
          <a:xfrm>
            <a:off x="5457688" y="5856515"/>
            <a:ext cx="1139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F</a:t>
            </a:r>
            <a:r>
              <a:rPr lang="pl-PL" i="1" baseline="-25000" dirty="0"/>
              <a:t>a</a:t>
            </a:r>
            <a:r>
              <a:rPr lang="pl-PL" dirty="0"/>
              <a:t> = 0.1 N</a:t>
            </a:r>
          </a:p>
        </p:txBody>
      </p:sp>
    </p:spTree>
    <p:extLst>
      <p:ext uri="{BB962C8B-B14F-4D97-AF65-F5344CB8AC3E}">
        <p14:creationId xmlns:p14="http://schemas.microsoft.com/office/powerpoint/2010/main" val="97609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0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6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0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8000_32_-26_2000x_12_01">
            <a:hlinkClick r:id="" action="ppaction://media"/>
            <a:extLst>
              <a:ext uri="{FF2B5EF4-FFF2-40B4-BE49-F238E27FC236}">
                <a16:creationId xmlns:a16="http://schemas.microsoft.com/office/drawing/2014/main" id="{E1AC0B7D-3653-1EE6-633E-4C0C5D534D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/>
          <a:srcRect l="5436" t="16751" r="29472" b="7787"/>
          <a:stretch/>
        </p:blipFill>
        <p:spPr>
          <a:xfrm>
            <a:off x="6934450" y="3453329"/>
            <a:ext cx="5019870" cy="3312368"/>
          </a:xfrm>
          <a:prstGeom prst="rect">
            <a:avLst/>
          </a:prstGeom>
        </p:spPr>
      </p:pic>
      <p:pic>
        <p:nvPicPr>
          <p:cNvPr id="7" name="8000_47_63_2000x_12_01">
            <a:hlinkClick r:id="" action="ppaction://media"/>
            <a:extLst>
              <a:ext uri="{FF2B5EF4-FFF2-40B4-BE49-F238E27FC236}">
                <a16:creationId xmlns:a16="http://schemas.microsoft.com/office/drawing/2014/main" id="{E808A059-E262-D77A-80D9-EB945AF7610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1"/>
          <a:srcRect l="6283" t="16964" r="29472" b="8212"/>
          <a:stretch/>
        </p:blipFill>
        <p:spPr>
          <a:xfrm>
            <a:off x="279114" y="3462160"/>
            <a:ext cx="4954555" cy="3284375"/>
          </a:xfrm>
          <a:prstGeom prst="rect">
            <a:avLst/>
          </a:prstGeom>
        </p:spPr>
      </p:pic>
      <p:pic>
        <p:nvPicPr>
          <p:cNvPr id="6" name="8000_0_0_2000x_12_01">
            <a:hlinkClick r:id="" action="ppaction://media"/>
            <a:extLst>
              <a:ext uri="{FF2B5EF4-FFF2-40B4-BE49-F238E27FC236}">
                <a16:creationId xmlns:a16="http://schemas.microsoft.com/office/drawing/2014/main" id="{579FAE69-9187-9646-4E9A-8A8B15884975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2"/>
          <a:srcRect l="6163" t="17388" r="28626" b="8637"/>
          <a:stretch/>
        </p:blipFill>
        <p:spPr>
          <a:xfrm>
            <a:off x="298779" y="162634"/>
            <a:ext cx="5029200" cy="3247054"/>
          </a:xfrm>
          <a:prstGeom prst="rect">
            <a:avLst/>
          </a:prstGeom>
        </p:spPr>
      </p:pic>
      <p:pic>
        <p:nvPicPr>
          <p:cNvPr id="2" name="8000_-45_25_2000x_12_01">
            <a:hlinkClick r:id="" action="ppaction://media"/>
            <a:extLst>
              <a:ext uri="{FF2B5EF4-FFF2-40B4-BE49-F238E27FC236}">
                <a16:creationId xmlns:a16="http://schemas.microsoft.com/office/drawing/2014/main" id="{05B1EB11-E383-3E6E-ACA1-F52C88AED855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 rotWithShape="1">
          <a:blip r:embed="rId13"/>
          <a:srcRect l="6162" t="16752" r="29110" b="7999"/>
          <a:stretch/>
        </p:blipFill>
        <p:spPr>
          <a:xfrm>
            <a:off x="6972275" y="133136"/>
            <a:ext cx="4991878" cy="3303037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190BA9B6-C279-8E43-B077-5226BDA772A7}"/>
              </a:ext>
            </a:extLst>
          </p:cNvPr>
          <p:cNvSpPr txBox="1"/>
          <p:nvPr/>
        </p:nvSpPr>
        <p:spPr>
          <a:xfrm>
            <a:off x="5610086" y="0"/>
            <a:ext cx="1375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8000 </a:t>
            </a:r>
            <a:r>
              <a:rPr lang="pl-PL" sz="2800" dirty="0" err="1"/>
              <a:t>Hz</a:t>
            </a:r>
            <a:endParaRPr lang="pl-PL" sz="2800" dirty="0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D20B09CC-8717-9068-F44D-4D6B51C3F0B2}"/>
              </a:ext>
            </a:extLst>
          </p:cNvPr>
          <p:cNvGrpSpPr/>
          <p:nvPr/>
        </p:nvGrpSpPr>
        <p:grpSpPr>
          <a:xfrm>
            <a:off x="4358640" y="2017776"/>
            <a:ext cx="3902964" cy="2834640"/>
            <a:chOff x="4358640" y="2017776"/>
            <a:chExt cx="3902964" cy="2834640"/>
          </a:xfrm>
        </p:grpSpPr>
        <p:cxnSp>
          <p:nvCxnSpPr>
            <p:cNvPr id="8" name="Łącznik prosty 7">
              <a:extLst>
                <a:ext uri="{FF2B5EF4-FFF2-40B4-BE49-F238E27FC236}">
                  <a16:creationId xmlns:a16="http://schemas.microsoft.com/office/drawing/2014/main" id="{BE43BB5E-1E44-5A98-D87B-E85B306422B9}"/>
                </a:ext>
              </a:extLst>
            </p:cNvPr>
            <p:cNvCxnSpPr>
              <a:cxnSpLocks/>
            </p:cNvCxnSpPr>
            <p:nvPr/>
          </p:nvCxnSpPr>
          <p:spPr>
            <a:xfrm>
              <a:off x="4358640" y="3328416"/>
              <a:ext cx="37368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Łącznik prosty 8">
              <a:extLst>
                <a:ext uri="{FF2B5EF4-FFF2-40B4-BE49-F238E27FC236}">
                  <a16:creationId xmlns:a16="http://schemas.microsoft.com/office/drawing/2014/main" id="{163816D0-FEAE-9F05-4E20-CC5A28998609}"/>
                </a:ext>
              </a:extLst>
            </p:cNvPr>
            <p:cNvCxnSpPr>
              <a:cxnSpLocks/>
            </p:cNvCxnSpPr>
            <p:nvPr/>
          </p:nvCxnSpPr>
          <p:spPr>
            <a:xfrm>
              <a:off x="6045200" y="2017776"/>
              <a:ext cx="0" cy="28346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pole tekstowe 9">
                  <a:extLst>
                    <a:ext uri="{FF2B5EF4-FFF2-40B4-BE49-F238E27FC236}">
                      <a16:creationId xmlns:a16="http://schemas.microsoft.com/office/drawing/2014/main" id="{E4529C1D-98F0-E5A7-B0B2-3543E9509DE7}"/>
                    </a:ext>
                  </a:extLst>
                </p:cNvPr>
                <p:cNvSpPr txBox="1"/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=47°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=63°</a:t>
                  </a:r>
                </a:p>
              </p:txBody>
            </p:sp>
          </mc:Choice>
          <mc:Fallback xmlns="">
            <p:sp>
              <p:nvSpPr>
                <p:cNvPr id="10" name="pole tekstowe 9">
                  <a:extLst>
                    <a:ext uri="{FF2B5EF4-FFF2-40B4-BE49-F238E27FC236}">
                      <a16:creationId xmlns:a16="http://schemas.microsoft.com/office/drawing/2014/main" id="{E4529C1D-98F0-E5A7-B0B2-3543E9509DE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blipFill>
                  <a:blip r:embed="rId14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pole tekstowe 10">
                  <a:extLst>
                    <a:ext uri="{FF2B5EF4-FFF2-40B4-BE49-F238E27FC236}">
                      <a16:creationId xmlns:a16="http://schemas.microsoft.com/office/drawing/2014/main" id="{ACCA6E8A-1C7D-8CD4-4001-9F2B08055258}"/>
                    </a:ext>
                  </a:extLst>
                </p:cNvPr>
                <p:cNvSpPr txBox="1"/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̅"/>
                                <m:ctrlP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𝒘</m:t>
                                </m:r>
                              </m:e>
                            </m:acc>
                          </m:e>
                          <m:sub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pole tekstowe 10">
                  <a:extLst>
                    <a:ext uri="{FF2B5EF4-FFF2-40B4-BE49-F238E27FC236}">
                      <a16:creationId xmlns:a16="http://schemas.microsoft.com/office/drawing/2014/main" id="{ACCA6E8A-1C7D-8CD4-4001-9F2B080552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pole tekstowe 11">
                  <a:extLst>
                    <a:ext uri="{FF2B5EF4-FFF2-40B4-BE49-F238E27FC236}">
                      <a16:creationId xmlns:a16="http://schemas.microsoft.com/office/drawing/2014/main" id="{CA6CFA7D-46CA-08D0-2B80-2A7E9B35BE04}"/>
                    </a:ext>
                  </a:extLst>
                </p:cNvPr>
                <p:cNvSpPr txBox="1"/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pl-PL" sz="2400" b="1" i="1"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  <m:sub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/>
                </a:p>
              </p:txBody>
            </p:sp>
          </mc:Choice>
          <mc:Fallback xmlns="">
            <p:sp>
              <p:nvSpPr>
                <p:cNvPr id="12" name="pole tekstowe 11">
                  <a:extLst>
                    <a:ext uri="{FF2B5EF4-FFF2-40B4-BE49-F238E27FC236}">
                      <a16:creationId xmlns:a16="http://schemas.microsoft.com/office/drawing/2014/main" id="{CA6CFA7D-46CA-08D0-2B80-2A7E9B35BE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blipFill>
                  <a:blip r:embed="rId16"/>
                  <a:stretch>
                    <a:fillRect l="-1527" r="-2290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96A7D8BE-7CF9-D782-7547-70AC7845485D}"/>
                </a:ext>
              </a:extLst>
            </p:cNvPr>
            <p:cNvGrpSpPr/>
            <p:nvPr/>
          </p:nvGrpSpPr>
          <p:grpSpPr>
            <a:xfrm>
              <a:off x="5974428" y="3203835"/>
              <a:ext cx="2287176" cy="606925"/>
              <a:chOff x="4845144" y="5428875"/>
              <a:chExt cx="2287176" cy="606925"/>
            </a:xfrm>
          </p:grpSpPr>
          <p:grpSp>
            <p:nvGrpSpPr>
              <p:cNvPr id="18" name="Grupa 17">
                <a:extLst>
                  <a:ext uri="{FF2B5EF4-FFF2-40B4-BE49-F238E27FC236}">
                    <a16:creationId xmlns:a16="http://schemas.microsoft.com/office/drawing/2014/main" id="{172D80BF-6220-783F-DC55-A3A382012573}"/>
                  </a:ext>
                </a:extLst>
              </p:cNvPr>
              <p:cNvGrpSpPr/>
              <p:nvPr/>
            </p:nvGrpSpPr>
            <p:grpSpPr>
              <a:xfrm>
                <a:off x="4845144" y="5574135"/>
                <a:ext cx="1527334" cy="461665"/>
                <a:chOff x="5597940" y="431240"/>
                <a:chExt cx="1527334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pole tekstowe 22">
                      <a:extLst>
                        <a:ext uri="{FF2B5EF4-FFF2-40B4-BE49-F238E27FC236}">
                          <a16:creationId xmlns:a16="http://schemas.microsoft.com/office/drawing/2014/main" id="{9C4A613B-A97C-18E0-C14F-C861837ECFD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pl-PL" b="1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sz="2000" b="1" dirty="0"/>
                    </a:p>
                  </p:txBody>
                </p:sp>
              </mc:Choice>
              <mc:Fallback xmlns="">
                <p:sp>
                  <p:nvSpPr>
                    <p:cNvPr id="23" name="pole tekstowe 22">
                      <a:extLst>
                        <a:ext uri="{FF2B5EF4-FFF2-40B4-BE49-F238E27FC236}">
                          <a16:creationId xmlns:a16="http://schemas.microsoft.com/office/drawing/2014/main" id="{9C4A613B-A97C-18E0-C14F-C861837ECFD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4" name="pole tekstowe 23">
                  <a:extLst>
                    <a:ext uri="{FF2B5EF4-FFF2-40B4-BE49-F238E27FC236}">
                      <a16:creationId xmlns:a16="http://schemas.microsoft.com/office/drawing/2014/main" id="{3F25E2FD-B59C-99B9-13E8-97C5108D6587}"/>
                    </a:ext>
                  </a:extLst>
                </p:cNvPr>
                <p:cNvSpPr txBox="1"/>
                <p:nvPr/>
              </p:nvSpPr>
              <p:spPr>
                <a:xfrm>
                  <a:off x="5747006" y="431240"/>
                  <a:ext cx="137826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/>
                    <a:t>Ʇ</a:t>
                  </a:r>
                </a:p>
              </p:txBody>
            </p:sp>
          </p:grpSp>
          <p:grpSp>
            <p:nvGrpSpPr>
              <p:cNvPr id="19" name="Grupa 18">
                <a:extLst>
                  <a:ext uri="{FF2B5EF4-FFF2-40B4-BE49-F238E27FC236}">
                    <a16:creationId xmlns:a16="http://schemas.microsoft.com/office/drawing/2014/main" id="{60C1987D-902D-CCD6-6D5B-EEC7F0B46D24}"/>
                  </a:ext>
                </a:extLst>
              </p:cNvPr>
              <p:cNvGrpSpPr/>
              <p:nvPr/>
            </p:nvGrpSpPr>
            <p:grpSpPr>
              <a:xfrm>
                <a:off x="6079438" y="5573093"/>
                <a:ext cx="1052882" cy="461665"/>
                <a:chOff x="10180085" y="7097844"/>
                <a:chExt cx="1052882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pole tekstowe 20">
                      <a:extLst>
                        <a:ext uri="{FF2B5EF4-FFF2-40B4-BE49-F238E27FC236}">
                          <a16:creationId xmlns:a16="http://schemas.microsoft.com/office/drawing/2014/main" id="{2CD83FF1-08D0-CEE4-6CF5-AF86A09F0D9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𝒘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b="1" dirty="0">
                        <a:solidFill>
                          <a:srgbClr val="008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1" name="pole tekstowe 20">
                      <a:extLst>
                        <a:ext uri="{FF2B5EF4-FFF2-40B4-BE49-F238E27FC236}">
                          <a16:creationId xmlns:a16="http://schemas.microsoft.com/office/drawing/2014/main" id="{2CD83FF1-08D0-CEE4-6CF5-AF86A09F0D9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2" name="pole tekstowe 21">
                  <a:extLst>
                    <a:ext uri="{FF2B5EF4-FFF2-40B4-BE49-F238E27FC236}">
                      <a16:creationId xmlns:a16="http://schemas.microsoft.com/office/drawing/2014/main" id="{FC7FEBBA-05B5-AC2C-A515-DB35320B8745}"/>
                    </a:ext>
                  </a:extLst>
                </p:cNvPr>
                <p:cNvSpPr txBox="1"/>
                <p:nvPr/>
              </p:nvSpPr>
              <p:spPr>
                <a:xfrm>
                  <a:off x="10180085" y="7097844"/>
                  <a:ext cx="56657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>
                      <a:solidFill>
                        <a:srgbClr val="008000"/>
                      </a:solidFill>
                    </a:rPr>
                    <a:t>Ʇ</a:t>
                  </a:r>
                </a:p>
              </p:txBody>
            </p:sp>
          </p:grpSp>
          <p:sp>
            <p:nvSpPr>
              <p:cNvPr id="20" name="pole tekstowe 19">
                <a:extLst>
                  <a:ext uri="{FF2B5EF4-FFF2-40B4-BE49-F238E27FC236}">
                    <a16:creationId xmlns:a16="http://schemas.microsoft.com/office/drawing/2014/main" id="{8FA5C802-D654-26A9-72CC-368F6FB94DFB}"/>
                  </a:ext>
                </a:extLst>
              </p:cNvPr>
              <p:cNvSpPr txBox="1"/>
              <p:nvPr/>
            </p:nvSpPr>
            <p:spPr>
              <a:xfrm>
                <a:off x="4908715" y="5428875"/>
                <a:ext cx="2166455" cy="5866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(</a:t>
                </a:r>
                <a:r>
                  <a:rPr lang="pl-PL" sz="2400" dirty="0">
                    <a:cs typeface="Arial" panose="020B0604020202020204" pitchFamily="34" charset="0"/>
                  </a:rPr>
                  <a:t>  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)ꓵ(</a:t>
                </a:r>
                <a:r>
                  <a:rPr lang="pl-PL" sz="2400" dirty="0">
                    <a:solidFill>
                      <a:srgbClr val="008000"/>
                    </a:solidFill>
                    <a:cs typeface="Arial" panose="020B0604020202020204" pitchFamily="34" charset="0"/>
                  </a:rPr>
                  <a:t>  </a:t>
                </a:r>
                <a:r>
                  <a:rPr lang="pl-PL" sz="2400" dirty="0">
                    <a:cs typeface="Arial" panose="020B0604020202020204" pitchFamily="34" charset="0"/>
                  </a:rPr>
                  <a:t>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62790648-AE2F-EBB6-DD39-6075B5C4B039}"/>
                    </a:ext>
                  </a:extLst>
                </p:cNvPr>
                <p:cNvSpPr txBox="1"/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=32°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=-26°</a:t>
                  </a:r>
                </a:p>
              </p:txBody>
            </p:sp>
          </mc:Choice>
          <mc:Fallback xmlns=""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62790648-AE2F-EBB6-DD39-6075B5C4B0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blipFill>
                  <a:blip r:embed="rId19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pole tekstowe 14">
                  <a:extLst>
                    <a:ext uri="{FF2B5EF4-FFF2-40B4-BE49-F238E27FC236}">
                      <a16:creationId xmlns:a16="http://schemas.microsoft.com/office/drawing/2014/main" id="{6C3F9A28-E891-BE34-9676-1EAC2783B0C2}"/>
                    </a:ext>
                  </a:extLst>
                </p:cNvPr>
                <p:cNvSpPr txBox="1"/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</p:txBody>
            </p:sp>
          </mc:Choice>
          <mc:Fallback xmlns="">
            <p:sp>
              <p:nvSpPr>
                <p:cNvPr id="15" name="pole tekstowe 14">
                  <a:extLst>
                    <a:ext uri="{FF2B5EF4-FFF2-40B4-BE49-F238E27FC236}">
                      <a16:creationId xmlns:a16="http://schemas.microsoft.com/office/drawing/2014/main" id="{6C3F9A28-E891-BE34-9676-1EAC2783B0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blipFill>
                  <a:blip r:embed="rId20"/>
                  <a:stretch>
                    <a:fillRect l="-2239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pole tekstowe 15">
                  <a:extLst>
                    <a:ext uri="{FF2B5EF4-FFF2-40B4-BE49-F238E27FC236}">
                      <a16:creationId xmlns:a16="http://schemas.microsoft.com/office/drawing/2014/main" id="{612544D2-FE95-2E98-DF07-A0F47C39FB83}"/>
                    </a:ext>
                  </a:extLst>
                </p:cNvPr>
                <p:cNvSpPr txBox="1"/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=-45°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=25°</a:t>
                  </a:r>
                </a:p>
              </p:txBody>
            </p:sp>
          </mc:Choice>
          <mc:Fallback xmlns="">
            <p:sp>
              <p:nvSpPr>
                <p:cNvPr id="16" name="pole tekstowe 15">
                  <a:extLst>
                    <a:ext uri="{FF2B5EF4-FFF2-40B4-BE49-F238E27FC236}">
                      <a16:creationId xmlns:a16="http://schemas.microsoft.com/office/drawing/2014/main" id="{612544D2-FE95-2E98-DF07-A0F47C39FB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blipFill>
                  <a:blip r:embed="rId21"/>
                  <a:stretch>
                    <a:fillRect l="-1818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B24A5817-6658-FD7E-4116-54DB882F85B6}"/>
                    </a:ext>
                  </a:extLst>
                </p:cNvPr>
                <p:cNvSpPr txBox="1"/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l-PL" sz="20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𝒑𝒓𝒊𝒎𝒂𝒓𝒚</m:t>
                        </m:r>
                      </m:oMath>
                    </m:oMathPara>
                  </a14:m>
                  <a:endParaRPr lang="pl-PL" sz="2000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B24A5817-6658-FD7E-4116-54DB882F85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blipFill>
                  <a:blip r:embed="rId22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08B975F1-721B-734C-5701-BB438B983A42}"/>
              </a:ext>
            </a:extLst>
          </p:cNvPr>
          <p:cNvSpPr txBox="1"/>
          <p:nvPr/>
        </p:nvSpPr>
        <p:spPr>
          <a:xfrm>
            <a:off x="4437540" y="6189307"/>
            <a:ext cx="3409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Displacement</a:t>
            </a:r>
            <a:r>
              <a:rPr lang="pl-PL" dirty="0"/>
              <a:t> </a:t>
            </a:r>
            <a:r>
              <a:rPr lang="pl-PL" dirty="0" err="1"/>
              <a:t>scale</a:t>
            </a:r>
            <a:r>
              <a:rPr lang="pl-PL" dirty="0"/>
              <a:t> </a:t>
            </a:r>
            <a:r>
              <a:rPr lang="pl-PL" dirty="0" err="1"/>
              <a:t>factor</a:t>
            </a:r>
            <a:r>
              <a:rPr lang="pl-PL" dirty="0"/>
              <a:t>: 20000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D1C1B87-255A-CDD4-3577-85E2C0F0AA4F}"/>
              </a:ext>
            </a:extLst>
          </p:cNvPr>
          <p:cNvSpPr txBox="1"/>
          <p:nvPr/>
        </p:nvSpPr>
        <p:spPr>
          <a:xfrm>
            <a:off x="5457688" y="5856515"/>
            <a:ext cx="1139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F</a:t>
            </a:r>
            <a:r>
              <a:rPr lang="pl-PL" i="1" baseline="-25000" dirty="0"/>
              <a:t>a</a:t>
            </a:r>
            <a:r>
              <a:rPr lang="pl-PL" dirty="0"/>
              <a:t> = 0.1 N</a:t>
            </a:r>
          </a:p>
        </p:txBody>
      </p:sp>
    </p:spTree>
    <p:extLst>
      <p:ext uri="{BB962C8B-B14F-4D97-AF65-F5344CB8AC3E}">
        <p14:creationId xmlns:p14="http://schemas.microsoft.com/office/powerpoint/2010/main" val="2374133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6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00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10000_0_0_3000x_12_01">
            <a:hlinkClick r:id="" action="ppaction://media"/>
            <a:extLst>
              <a:ext uri="{FF2B5EF4-FFF2-40B4-BE49-F238E27FC236}">
                <a16:creationId xmlns:a16="http://schemas.microsoft.com/office/drawing/2014/main" id="{1DB43838-F3D6-DC8C-4D3B-6D3A04D455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/>
          <a:srcRect l="5627" t="16583" r="28544" b="7902"/>
          <a:stretch/>
        </p:blipFill>
        <p:spPr>
          <a:xfrm>
            <a:off x="242734" y="104776"/>
            <a:ext cx="5076826" cy="3314700"/>
          </a:xfrm>
          <a:prstGeom prst="rect">
            <a:avLst/>
          </a:prstGeom>
        </p:spPr>
      </p:pic>
      <p:pic>
        <p:nvPicPr>
          <p:cNvPr id="26" name="10000_-45_25_3000x_12_01">
            <a:hlinkClick r:id="" action="ppaction://media"/>
            <a:extLst>
              <a:ext uri="{FF2B5EF4-FFF2-40B4-BE49-F238E27FC236}">
                <a16:creationId xmlns:a16="http://schemas.microsoft.com/office/drawing/2014/main" id="{E361FB89-4034-21D4-EDD5-80401D19317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1"/>
          <a:srcRect l="6084" t="17411" r="28457" b="8375"/>
          <a:stretch/>
        </p:blipFill>
        <p:spPr>
          <a:xfrm>
            <a:off x="6959394" y="154243"/>
            <a:ext cx="5048251" cy="3257550"/>
          </a:xfrm>
          <a:prstGeom prst="rect">
            <a:avLst/>
          </a:prstGeom>
        </p:spPr>
      </p:pic>
      <p:pic>
        <p:nvPicPr>
          <p:cNvPr id="27" name="10000_47_63_3000x_12_01">
            <a:hlinkClick r:id="" action="ppaction://media"/>
            <a:extLst>
              <a:ext uri="{FF2B5EF4-FFF2-40B4-BE49-F238E27FC236}">
                <a16:creationId xmlns:a16="http://schemas.microsoft.com/office/drawing/2014/main" id="{54872CE2-8D70-5D4E-4595-DE4EAD9EA059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2"/>
          <a:srcRect l="6032" t="17034" r="28757" b="8318"/>
          <a:stretch/>
        </p:blipFill>
        <p:spPr>
          <a:xfrm>
            <a:off x="251645" y="3475704"/>
            <a:ext cx="5029200" cy="3276600"/>
          </a:xfrm>
          <a:prstGeom prst="rect">
            <a:avLst/>
          </a:prstGeom>
        </p:spPr>
      </p:pic>
      <p:pic>
        <p:nvPicPr>
          <p:cNvPr id="28" name="10000_32_-26_3000x_12_01">
            <a:hlinkClick r:id="" action="ppaction://media"/>
            <a:extLst>
              <a:ext uri="{FF2B5EF4-FFF2-40B4-BE49-F238E27FC236}">
                <a16:creationId xmlns:a16="http://schemas.microsoft.com/office/drawing/2014/main" id="{F87AC899-406F-E0E3-58E7-B2202AA5C437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 rotWithShape="1">
          <a:blip r:embed="rId13"/>
          <a:srcRect l="5785" t="16818" r="28757" b="7450"/>
          <a:stretch/>
        </p:blipFill>
        <p:spPr>
          <a:xfrm>
            <a:off x="6959395" y="3457575"/>
            <a:ext cx="5048250" cy="3324225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190BA9B6-C279-8E43-B077-5226BDA772A7}"/>
              </a:ext>
            </a:extLst>
          </p:cNvPr>
          <p:cNvSpPr txBox="1"/>
          <p:nvPr/>
        </p:nvSpPr>
        <p:spPr>
          <a:xfrm>
            <a:off x="5418700" y="0"/>
            <a:ext cx="176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/>
              <a:t>10000 </a:t>
            </a:r>
            <a:r>
              <a:rPr lang="pl-PL" sz="2800" dirty="0" err="1"/>
              <a:t>Hz</a:t>
            </a:r>
            <a:endParaRPr lang="pl-PL" sz="2800" dirty="0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B3EC1E7B-1C5B-FACF-2860-C601037A74EA}"/>
              </a:ext>
            </a:extLst>
          </p:cNvPr>
          <p:cNvGrpSpPr/>
          <p:nvPr/>
        </p:nvGrpSpPr>
        <p:grpSpPr>
          <a:xfrm>
            <a:off x="4358640" y="2017776"/>
            <a:ext cx="3902964" cy="2834640"/>
            <a:chOff x="4358640" y="2017776"/>
            <a:chExt cx="3902964" cy="2834640"/>
          </a:xfrm>
        </p:grpSpPr>
        <p:cxnSp>
          <p:nvCxnSpPr>
            <p:cNvPr id="8" name="Łącznik prosty 7">
              <a:extLst>
                <a:ext uri="{FF2B5EF4-FFF2-40B4-BE49-F238E27FC236}">
                  <a16:creationId xmlns:a16="http://schemas.microsoft.com/office/drawing/2014/main" id="{D4EFC572-97AF-F459-2AA8-743474D1FFA3}"/>
                </a:ext>
              </a:extLst>
            </p:cNvPr>
            <p:cNvCxnSpPr>
              <a:cxnSpLocks/>
            </p:cNvCxnSpPr>
            <p:nvPr/>
          </p:nvCxnSpPr>
          <p:spPr>
            <a:xfrm>
              <a:off x="4358640" y="3328416"/>
              <a:ext cx="37368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Łącznik prosty 8">
              <a:extLst>
                <a:ext uri="{FF2B5EF4-FFF2-40B4-BE49-F238E27FC236}">
                  <a16:creationId xmlns:a16="http://schemas.microsoft.com/office/drawing/2014/main" id="{CEBC0183-3B4D-8278-238C-3469D40A7558}"/>
                </a:ext>
              </a:extLst>
            </p:cNvPr>
            <p:cNvCxnSpPr>
              <a:cxnSpLocks/>
            </p:cNvCxnSpPr>
            <p:nvPr/>
          </p:nvCxnSpPr>
          <p:spPr>
            <a:xfrm>
              <a:off x="6045200" y="2017776"/>
              <a:ext cx="0" cy="28346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pole tekstowe 9">
                  <a:extLst>
                    <a:ext uri="{FF2B5EF4-FFF2-40B4-BE49-F238E27FC236}">
                      <a16:creationId xmlns:a16="http://schemas.microsoft.com/office/drawing/2014/main" id="{C049F97A-CA18-C74E-2E64-38F72618572A}"/>
                    </a:ext>
                  </a:extLst>
                </p:cNvPr>
                <p:cNvSpPr txBox="1"/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=47°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8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=63°</a:t>
                  </a:r>
                </a:p>
              </p:txBody>
            </p:sp>
          </mc:Choice>
          <mc:Fallback xmlns="">
            <p:sp>
              <p:nvSpPr>
                <p:cNvPr id="10" name="pole tekstowe 9">
                  <a:extLst>
                    <a:ext uri="{FF2B5EF4-FFF2-40B4-BE49-F238E27FC236}">
                      <a16:creationId xmlns:a16="http://schemas.microsoft.com/office/drawing/2014/main" id="{C049F97A-CA18-C74E-2E64-38F7261857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6420" y="3864567"/>
                  <a:ext cx="1125612" cy="646331"/>
                </a:xfrm>
                <a:prstGeom prst="rect">
                  <a:avLst/>
                </a:prstGeom>
                <a:blipFill>
                  <a:blip r:embed="rId14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pole tekstowe 10">
                  <a:extLst>
                    <a:ext uri="{FF2B5EF4-FFF2-40B4-BE49-F238E27FC236}">
                      <a16:creationId xmlns:a16="http://schemas.microsoft.com/office/drawing/2014/main" id="{05405F2A-C1F3-0D99-F676-C0C59126A1F3}"/>
                    </a:ext>
                  </a:extLst>
                </p:cNvPr>
                <p:cNvSpPr txBox="1"/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̅"/>
                                <m:ctrlP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l-PL" sz="2400" b="1" i="1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𝒘</m:t>
                                </m:r>
                              </m:e>
                            </m:acc>
                          </m:e>
                          <m:sub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pole tekstowe 10">
                  <a:extLst>
                    <a:ext uri="{FF2B5EF4-FFF2-40B4-BE49-F238E27FC236}">
                      <a16:creationId xmlns:a16="http://schemas.microsoft.com/office/drawing/2014/main" id="{05405F2A-C1F3-0D99-F676-C0C59126A1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38777" y="3359970"/>
                  <a:ext cx="1325880" cy="471091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pole tekstowe 11">
                  <a:extLst>
                    <a:ext uri="{FF2B5EF4-FFF2-40B4-BE49-F238E27FC236}">
                      <a16:creationId xmlns:a16="http://schemas.microsoft.com/office/drawing/2014/main" id="{37C4E978-DB7F-831C-8740-6F4AB002D37F}"/>
                    </a:ext>
                  </a:extLst>
                </p:cNvPr>
                <p:cNvSpPr txBox="1"/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l-PL" sz="24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pl-PL" sz="2400" b="1" i="1"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  <m:sub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𝒎𝒂𝒙</m:t>
                            </m:r>
                          </m:sub>
                          <m:sup>
                            <m:r>
                              <a:rPr lang="pl-PL" sz="2400" b="1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𝒄𝒓𝒊𝒕</m:t>
                            </m:r>
                          </m:sup>
                        </m:sSubSup>
                      </m:oMath>
                    </m:oMathPara>
                  </a14:m>
                  <a:endParaRPr lang="pl-PL" sz="2400" b="1" dirty="0"/>
                </a:p>
              </p:txBody>
            </p:sp>
          </mc:Choice>
          <mc:Fallback xmlns="">
            <p:sp>
              <p:nvSpPr>
                <p:cNvPr id="12" name="pole tekstowe 11">
                  <a:extLst>
                    <a:ext uri="{FF2B5EF4-FFF2-40B4-BE49-F238E27FC236}">
                      <a16:creationId xmlns:a16="http://schemas.microsoft.com/office/drawing/2014/main" id="{37C4E978-DB7F-831C-8740-6F4AB002D3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4768" y="2093220"/>
                  <a:ext cx="796148" cy="471091"/>
                </a:xfrm>
                <a:prstGeom prst="rect">
                  <a:avLst/>
                </a:prstGeom>
                <a:blipFill>
                  <a:blip r:embed="rId16"/>
                  <a:stretch>
                    <a:fillRect l="-1527" r="-2290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525E227C-5D27-A37A-6F64-B366C5295E8B}"/>
                </a:ext>
              </a:extLst>
            </p:cNvPr>
            <p:cNvGrpSpPr/>
            <p:nvPr/>
          </p:nvGrpSpPr>
          <p:grpSpPr>
            <a:xfrm>
              <a:off x="5974428" y="3203835"/>
              <a:ext cx="2287176" cy="606925"/>
              <a:chOff x="4845144" y="5428875"/>
              <a:chExt cx="2287176" cy="606925"/>
            </a:xfrm>
          </p:grpSpPr>
          <p:grpSp>
            <p:nvGrpSpPr>
              <p:cNvPr id="18" name="Grupa 17">
                <a:extLst>
                  <a:ext uri="{FF2B5EF4-FFF2-40B4-BE49-F238E27FC236}">
                    <a16:creationId xmlns:a16="http://schemas.microsoft.com/office/drawing/2014/main" id="{9ED31F1F-9672-C20F-F3C0-C1146DF8BF1C}"/>
                  </a:ext>
                </a:extLst>
              </p:cNvPr>
              <p:cNvGrpSpPr/>
              <p:nvPr/>
            </p:nvGrpSpPr>
            <p:grpSpPr>
              <a:xfrm>
                <a:off x="4845144" y="5574135"/>
                <a:ext cx="1527334" cy="461665"/>
                <a:chOff x="5597940" y="431240"/>
                <a:chExt cx="1527334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pole tekstowe 22">
                      <a:extLst>
                        <a:ext uri="{FF2B5EF4-FFF2-40B4-BE49-F238E27FC236}">
                          <a16:creationId xmlns:a16="http://schemas.microsoft.com/office/drawing/2014/main" id="{9EC5FAE9-4313-5A5D-8A25-39974DACD02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pl-PL" b="1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pl-PL" b="1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sz="2000" b="1" dirty="0"/>
                    </a:p>
                  </p:txBody>
                </p:sp>
              </mc:Choice>
              <mc:Fallback xmlns="">
                <p:sp>
                  <p:nvSpPr>
                    <p:cNvPr id="23" name="pole tekstowe 22">
                      <a:extLst>
                        <a:ext uri="{FF2B5EF4-FFF2-40B4-BE49-F238E27FC236}">
                          <a16:creationId xmlns:a16="http://schemas.microsoft.com/office/drawing/2014/main" id="{9EC5FAE9-4313-5A5D-8A25-39974DACD02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597940" y="470452"/>
                      <a:ext cx="1325880" cy="376385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4" name="pole tekstowe 23">
                  <a:extLst>
                    <a:ext uri="{FF2B5EF4-FFF2-40B4-BE49-F238E27FC236}">
                      <a16:creationId xmlns:a16="http://schemas.microsoft.com/office/drawing/2014/main" id="{FF892BA5-396A-CE80-2FE3-BF7F4544FB3F}"/>
                    </a:ext>
                  </a:extLst>
                </p:cNvPr>
                <p:cNvSpPr txBox="1"/>
                <p:nvPr/>
              </p:nvSpPr>
              <p:spPr>
                <a:xfrm>
                  <a:off x="5747006" y="431240"/>
                  <a:ext cx="137826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/>
                    <a:t>Ʇ</a:t>
                  </a:r>
                </a:p>
              </p:txBody>
            </p:sp>
          </p:grpSp>
          <p:grpSp>
            <p:nvGrpSpPr>
              <p:cNvPr id="19" name="Grupa 18">
                <a:extLst>
                  <a:ext uri="{FF2B5EF4-FFF2-40B4-BE49-F238E27FC236}">
                    <a16:creationId xmlns:a16="http://schemas.microsoft.com/office/drawing/2014/main" id="{A4FD503F-3791-8E3F-41A5-2908FCEB8A64}"/>
                  </a:ext>
                </a:extLst>
              </p:cNvPr>
              <p:cNvGrpSpPr/>
              <p:nvPr/>
            </p:nvGrpSpPr>
            <p:grpSpPr>
              <a:xfrm>
                <a:off x="6079438" y="5573093"/>
                <a:ext cx="1052882" cy="461665"/>
                <a:chOff x="10180085" y="7097844"/>
                <a:chExt cx="1052882" cy="46166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pole tekstowe 20">
                      <a:extLst>
                        <a:ext uri="{FF2B5EF4-FFF2-40B4-BE49-F238E27FC236}">
                          <a16:creationId xmlns:a16="http://schemas.microsoft.com/office/drawing/2014/main" id="{6F70E898-76F8-399C-3958-70D00D9FDB5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l-PL" b="1" i="1">
                                        <a:solidFill>
                                          <a:srgbClr val="008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𝒘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pl-PL" b="1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𝒎𝒂𝒙</m:t>
                                </m:r>
                              </m:sub>
                              <m:sup>
                                <m:r>
                                  <a:rPr lang="pl-PL" b="1" i="1">
                                    <a:solidFill>
                                      <a:srgbClr val="008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𝒄𝒓𝒊𝒕</m:t>
                                </m:r>
                              </m:sup>
                            </m:sSubSup>
                          </m:oMath>
                        </m:oMathPara>
                      </a14:m>
                      <a:endParaRPr lang="pl-PL" b="1" dirty="0">
                        <a:solidFill>
                          <a:srgbClr val="008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1" name="pole tekstowe 20">
                      <a:extLst>
                        <a:ext uri="{FF2B5EF4-FFF2-40B4-BE49-F238E27FC236}">
                          <a16:creationId xmlns:a16="http://schemas.microsoft.com/office/drawing/2014/main" id="{6F70E898-76F8-399C-3958-70D00D9FDB5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327766" y="7121203"/>
                      <a:ext cx="905201" cy="376385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l-P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2" name="pole tekstowe 21">
                  <a:extLst>
                    <a:ext uri="{FF2B5EF4-FFF2-40B4-BE49-F238E27FC236}">
                      <a16:creationId xmlns:a16="http://schemas.microsoft.com/office/drawing/2014/main" id="{ADBAF09D-F7A5-2B19-23DC-EE48ACF5D098}"/>
                    </a:ext>
                  </a:extLst>
                </p:cNvPr>
                <p:cNvSpPr txBox="1"/>
                <p:nvPr/>
              </p:nvSpPr>
              <p:spPr>
                <a:xfrm>
                  <a:off x="10180085" y="7097844"/>
                  <a:ext cx="56657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400" dirty="0">
                      <a:solidFill>
                        <a:srgbClr val="008000"/>
                      </a:solidFill>
                    </a:rPr>
                    <a:t>Ʇ</a:t>
                  </a:r>
                </a:p>
              </p:txBody>
            </p:sp>
          </p:grpSp>
          <p:sp>
            <p:nvSpPr>
              <p:cNvPr id="20" name="pole tekstowe 19">
                <a:extLst>
                  <a:ext uri="{FF2B5EF4-FFF2-40B4-BE49-F238E27FC236}">
                    <a16:creationId xmlns:a16="http://schemas.microsoft.com/office/drawing/2014/main" id="{28EE9545-2276-6CD2-8A40-1C0D4B4992C0}"/>
                  </a:ext>
                </a:extLst>
              </p:cNvPr>
              <p:cNvSpPr txBox="1"/>
              <p:nvPr/>
            </p:nvSpPr>
            <p:spPr>
              <a:xfrm>
                <a:off x="4908715" y="5428875"/>
                <a:ext cx="2166455" cy="5866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(</a:t>
                </a:r>
                <a:r>
                  <a:rPr lang="pl-PL" sz="2400" dirty="0">
                    <a:cs typeface="Arial" panose="020B0604020202020204" pitchFamily="34" charset="0"/>
                  </a:rPr>
                  <a:t>  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)ꓵ(</a:t>
                </a:r>
                <a:r>
                  <a:rPr lang="pl-PL" sz="2400" dirty="0">
                    <a:solidFill>
                      <a:srgbClr val="008000"/>
                    </a:solidFill>
                    <a:cs typeface="Arial" panose="020B0604020202020204" pitchFamily="34" charset="0"/>
                  </a:rPr>
                  <a:t>  </a:t>
                </a:r>
                <a:r>
                  <a:rPr lang="pl-PL" sz="2400" dirty="0">
                    <a:cs typeface="Arial" panose="020B0604020202020204" pitchFamily="34" charset="0"/>
                  </a:rPr>
                  <a:t>        </a:t>
                </a:r>
                <a:r>
                  <a:rPr lang="pl-PL" sz="2400" dirty="0">
                    <a:solidFill>
                      <a:srgbClr val="C00000"/>
                    </a:solidFill>
                    <a:cs typeface="Arial" panose="020B0604020202020204" pitchFamily="34" charset="0"/>
                  </a:rPr>
                  <a:t>)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53106633-C30C-53E2-6FC5-536B7E01D66E}"/>
                    </a:ext>
                  </a:extLst>
                </p:cNvPr>
                <p:cNvSpPr txBox="1"/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=32°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C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=-26°</a:t>
                  </a:r>
                </a:p>
              </p:txBody>
            </p:sp>
          </mc:Choice>
          <mc:Fallback xmlns=""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53106633-C30C-53E2-6FC5-536B7E01D66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5204" y="3840183"/>
                  <a:ext cx="1125612" cy="646331"/>
                </a:xfrm>
                <a:prstGeom prst="rect">
                  <a:avLst/>
                </a:prstGeom>
                <a:blipFill>
                  <a:blip r:embed="rId19"/>
                  <a:stretch>
                    <a:fillRect l="-1622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pole tekstowe 14">
                  <a:extLst>
                    <a:ext uri="{FF2B5EF4-FFF2-40B4-BE49-F238E27FC236}">
                      <a16:creationId xmlns:a16="http://schemas.microsoft.com/office/drawing/2014/main" id="{82B2BED0-8F9A-236C-B98B-6539C0B7018C}"/>
                    </a:ext>
                  </a:extLst>
                </p:cNvPr>
                <p:cNvSpPr txBox="1"/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=0°</a:t>
                  </a:r>
                </a:p>
              </p:txBody>
            </p:sp>
          </mc:Choice>
          <mc:Fallback xmlns="">
            <p:sp>
              <p:nvSpPr>
                <p:cNvPr id="15" name="pole tekstowe 14">
                  <a:extLst>
                    <a:ext uri="{FF2B5EF4-FFF2-40B4-BE49-F238E27FC236}">
                      <a16:creationId xmlns:a16="http://schemas.microsoft.com/office/drawing/2014/main" id="{82B2BED0-8F9A-236C-B98B-6539C0B7018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7380" y="2614887"/>
                  <a:ext cx="814716" cy="646331"/>
                </a:xfrm>
                <a:prstGeom prst="rect">
                  <a:avLst/>
                </a:prstGeom>
                <a:blipFill>
                  <a:blip r:embed="rId20"/>
                  <a:stretch>
                    <a:fillRect l="-2239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pole tekstowe 15">
                  <a:extLst>
                    <a:ext uri="{FF2B5EF4-FFF2-40B4-BE49-F238E27FC236}">
                      <a16:creationId xmlns:a16="http://schemas.microsoft.com/office/drawing/2014/main" id="{2046AAF5-2781-3B6B-6A26-731E35F834F5}"/>
                    </a:ext>
                  </a:extLst>
                </p:cNvPr>
                <p:cNvSpPr txBox="1"/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=-45°</a:t>
                  </a:r>
                </a:p>
                <a:p>
                  <a14:m>
                    <m:oMath xmlns:m="http://schemas.openxmlformats.org/officeDocument/2006/math">
                      <m:r>
                        <a:rPr lang="el-GR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</m:oMath>
                  </a14:m>
                  <a:r>
                    <a:rPr lang="pl-PL" dirty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=25°</a:t>
                  </a:r>
                </a:p>
              </p:txBody>
            </p:sp>
          </mc:Choice>
          <mc:Fallback xmlns="">
            <p:sp>
              <p:nvSpPr>
                <p:cNvPr id="16" name="pole tekstowe 15">
                  <a:extLst>
                    <a:ext uri="{FF2B5EF4-FFF2-40B4-BE49-F238E27FC236}">
                      <a16:creationId xmlns:a16="http://schemas.microsoft.com/office/drawing/2014/main" id="{2046AAF5-2781-3B6B-6A26-731E35F834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85956" y="2602695"/>
                  <a:ext cx="1003692" cy="646331"/>
                </a:xfrm>
                <a:prstGeom prst="rect">
                  <a:avLst/>
                </a:prstGeom>
                <a:blipFill>
                  <a:blip r:embed="rId21"/>
                  <a:stretch>
                    <a:fillRect l="-1818" t="-6604" b="-13208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35B222DA-5221-603F-20BF-50097FFB3F37}"/>
                    </a:ext>
                  </a:extLst>
                </p:cNvPr>
                <p:cNvSpPr txBox="1"/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l-PL" sz="20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𝒑𝒓𝒊𝒎𝒂𝒓𝒚</m:t>
                        </m:r>
                      </m:oMath>
                    </m:oMathPara>
                  </a14:m>
                  <a:endParaRPr lang="pl-PL" sz="2000" b="1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35B222DA-5221-603F-20BF-50097FFB3F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25020" y="2135892"/>
                  <a:ext cx="1325880" cy="400110"/>
                </a:xfrm>
                <a:prstGeom prst="rect">
                  <a:avLst/>
                </a:prstGeom>
                <a:blipFill>
                  <a:blip r:embed="rId22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37BF0F65-6F75-1D51-B64A-E4079E0D7708}"/>
              </a:ext>
            </a:extLst>
          </p:cNvPr>
          <p:cNvSpPr txBox="1"/>
          <p:nvPr/>
        </p:nvSpPr>
        <p:spPr>
          <a:xfrm>
            <a:off x="4437540" y="6189307"/>
            <a:ext cx="3409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Displacement</a:t>
            </a:r>
            <a:r>
              <a:rPr lang="pl-PL" dirty="0"/>
              <a:t> </a:t>
            </a:r>
            <a:r>
              <a:rPr lang="pl-PL" dirty="0" err="1"/>
              <a:t>scale</a:t>
            </a:r>
            <a:r>
              <a:rPr lang="pl-PL" dirty="0"/>
              <a:t> </a:t>
            </a:r>
            <a:r>
              <a:rPr lang="pl-PL" dirty="0" err="1"/>
              <a:t>factor</a:t>
            </a:r>
            <a:r>
              <a:rPr lang="pl-PL" dirty="0"/>
              <a:t>: 30000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0D4C416-579C-633F-7256-261958D2B521}"/>
              </a:ext>
            </a:extLst>
          </p:cNvPr>
          <p:cNvSpPr txBox="1"/>
          <p:nvPr/>
        </p:nvSpPr>
        <p:spPr>
          <a:xfrm>
            <a:off x="5457688" y="5856515"/>
            <a:ext cx="1139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F</a:t>
            </a:r>
            <a:r>
              <a:rPr lang="pl-PL" i="1" baseline="-25000" dirty="0"/>
              <a:t>a</a:t>
            </a:r>
            <a:r>
              <a:rPr lang="pl-PL" dirty="0"/>
              <a:t> = 0.1 N</a:t>
            </a:r>
          </a:p>
        </p:txBody>
      </p:sp>
    </p:spTree>
    <p:extLst>
      <p:ext uri="{BB962C8B-B14F-4D97-AF65-F5344CB8AC3E}">
        <p14:creationId xmlns:p14="http://schemas.microsoft.com/office/powerpoint/2010/main" val="1351196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00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0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6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0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</TotalTime>
  <Words>700</Words>
  <Application>Microsoft Office PowerPoint</Application>
  <PresentationFormat>Panoramiczny</PresentationFormat>
  <Paragraphs>233</Paragraphs>
  <Slides>13</Slides>
  <Notes>0</Notes>
  <HiddenSlides>0</HiddenSlides>
  <MMClips>48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Borkowski Paweł</dc:creator>
  <cp:lastModifiedBy>Borkowski Paweł</cp:lastModifiedBy>
  <cp:revision>48</cp:revision>
  <dcterms:created xsi:type="dcterms:W3CDTF">2023-02-03T15:37:58Z</dcterms:created>
  <dcterms:modified xsi:type="dcterms:W3CDTF">2024-05-09T07:12:59Z</dcterms:modified>
</cp:coreProperties>
</file>