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61" r:id="rId5"/>
    <p:sldId id="262" r:id="rId6"/>
    <p:sldId id="260" r:id="rId7"/>
    <p:sldId id="263" r:id="rId8"/>
    <p:sldId id="264" r:id="rId9"/>
    <p:sldId id="265" r:id="rId10"/>
    <p:sldId id="258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94" d="100"/>
          <a:sy n="94" d="100"/>
        </p:scale>
        <p:origin x="102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2AB5908-7C47-FA36-AC82-1C3C4B825B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B08125D-1DD8-0A94-6CC3-3A22B2855E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9FF3777-9014-7D13-8340-17C23AA6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25E44D-3FB4-643B-3842-A90E7D57E8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DB3FC79-396A-83CC-75F4-BC3CDAED7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3026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451E0E-53AC-13D8-4FC9-AE0D96B96F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F4927B7-50C7-D0B8-7950-FBDF676F3B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0B9851F-5D32-A198-670B-66091AE25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37003A9-DB92-B279-FA3A-C8774CD0A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F3E496-9B18-AD9D-6E23-851C915D3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49972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2C0C5B-5E8F-51D7-C024-41828CA33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953313E-2E9D-76AF-FE97-A9BC16B6BE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E89A881-00D6-5E3D-8952-F045FD20D4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4F248A-EA7B-C076-5B61-E3BD44E102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9D51913-D7DF-C3B0-1D4D-A1EE4EF9A6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51348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83D1BE2-C801-EB24-1974-1380F0D96D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5FBD6A-9DF6-2F5D-7234-172CE01865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C68E359E-4FA7-151B-22E8-77CACC378E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09A78C-0264-4469-A28B-A86F8BD5B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B6183C3-4767-3025-C4D7-18C03AF76E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5C854B7-80BE-A739-F479-654A4E0775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46214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BC4013-DA53-077A-B386-9A2ABBA9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C230F7C-54FF-1956-8C8E-B66FCD38C5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BC32F7A-2CED-E24C-97C2-DC50A0ABDD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81C5B78-0E0D-5D8E-8F8F-190DB3887B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8AA15C0D-D231-C8B3-DDFC-D2185E0F8E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F70EC82F-9B7D-420F-F25D-498F127021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C62D169-FA8A-37B4-8AB8-52FA73ABE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8FA81FB-632D-C3E2-D7C7-A784BD67E0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14634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DF11D5-2B79-A984-D862-7C0B3775B1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3461976-5E48-FA18-8F1F-5A9BCDCBB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47B85D4-3719-E675-9F18-0EA823488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4EC615-728C-0046-02CF-699702493F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8918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D6B82E7-7E4B-5A22-4AA4-1E7F837199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889DB724-CFCD-3A5F-6C4C-EB6FCC86B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5BABB46-4B06-C857-D3EC-77C304CE8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94349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1D0D2-18EE-0E0D-F1AE-70912D4D72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FF18677-77AD-5789-2C9E-43A9585EDC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41D790B-F489-B940-030E-53E783A346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F1A084B1-3CFB-1E2E-F74B-A4830A084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0CA8665-2A94-CBDC-4CE8-0830168054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72767D6-0053-EEDF-7EFD-CB2DCFCE5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40328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BED58A3-9F73-8C53-702A-8359A9B840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F6AB9F4-2E5F-A259-E039-8294DDA8408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7FFFFB5-397B-1BFB-1345-4C0C09A165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C12CE9-81F0-3390-6640-739463A5C0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5C00F6-AEF5-EE5C-E8AF-C528F34C3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17474D9-86B1-BAB4-9737-A87B33A222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645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FEC456B-389E-51E9-3960-B489475E6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70046C2-C4C0-1510-28E8-A332F3B691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6CF162A-B1E5-C77A-57BB-744955EB9B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72133B6-E4C3-4365-7306-209A8778D6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904EFA-4D1E-6C31-9CA6-D6690F912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6398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CF18DFFE-5ABC-7067-C6AE-EFB9A9FC6CC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376DCCD-A12F-28CC-53BF-732D40E182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9E0DD3-6EFC-E6F5-E7DC-EEAA92A158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19DE917-0534-F103-BC6A-DB2A29EBD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F4C2BD7-E9ED-F5B2-1EAF-41B4C33E9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72512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BB8A1F-2507-0AC5-8A7A-97AC2938B5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9D1959-5EB7-13BA-6BFA-5F3BC8D36D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85A8BC-4350-62C6-0206-CC70FB043E3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43B780-FC15-4730-8222-2C1FA64DC8BC}" type="datetimeFigureOut">
              <a:rPr lang="ru-RU" smtClean="0"/>
              <a:t>31.05.2024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069B8FF-F243-0543-F8D3-4BFEEE250B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C2ED3AF-C71F-A4A5-FE8D-9BAACA5902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E07A19-DF32-4961-8167-57E11CDEF00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72122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Изображение выглядит как карта, текст, атлас&#10;&#10;Автоматически созданное описание">
            <a:extLst>
              <a:ext uri="{FF2B5EF4-FFF2-40B4-BE49-F238E27FC236}">
                <a16:creationId xmlns:a16="http://schemas.microsoft.com/office/drawing/2014/main" id="{BB4A9BAB-A743-112C-7D43-4C40DE59279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7" t="1200" r="12950" b="2553"/>
          <a:stretch/>
        </p:blipFill>
        <p:spPr>
          <a:xfrm>
            <a:off x="146304" y="128700"/>
            <a:ext cx="9710928" cy="6600600"/>
          </a:xfrm>
          <a:prstGeom prst="rect">
            <a:avLst/>
          </a:prstGeom>
        </p:spPr>
      </p:pic>
      <p:sp>
        <p:nvSpPr>
          <p:cNvPr id="6" name="Круг: прозрачная заливка 5">
            <a:extLst>
              <a:ext uri="{FF2B5EF4-FFF2-40B4-BE49-F238E27FC236}">
                <a16:creationId xmlns:a16="http://schemas.microsoft.com/office/drawing/2014/main" id="{2F35277B-ABC6-C2C5-4787-C0F1009DCA0B}"/>
              </a:ext>
            </a:extLst>
          </p:cNvPr>
          <p:cNvSpPr/>
          <p:nvPr/>
        </p:nvSpPr>
        <p:spPr>
          <a:xfrm>
            <a:off x="2663143" y="5906028"/>
            <a:ext cx="121298" cy="121298"/>
          </a:xfrm>
          <a:prstGeom prst="donu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9" name="Круг: прозрачная заливка 8">
            <a:extLst>
              <a:ext uri="{FF2B5EF4-FFF2-40B4-BE49-F238E27FC236}">
                <a16:creationId xmlns:a16="http://schemas.microsoft.com/office/drawing/2014/main" id="{4556ED28-6DA5-D86A-BD1E-5B3C7F5E0BE0}"/>
              </a:ext>
            </a:extLst>
          </p:cNvPr>
          <p:cNvSpPr/>
          <p:nvPr/>
        </p:nvSpPr>
        <p:spPr>
          <a:xfrm>
            <a:off x="6780991" y="221508"/>
            <a:ext cx="121298" cy="121298"/>
          </a:xfrm>
          <a:prstGeom prst="donu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0" name="Круг: прозрачная заливка 9">
            <a:extLst>
              <a:ext uri="{FF2B5EF4-FFF2-40B4-BE49-F238E27FC236}">
                <a16:creationId xmlns:a16="http://schemas.microsoft.com/office/drawing/2014/main" id="{3FD2629C-CB76-8FE4-8BFB-C6404B3198BB}"/>
              </a:ext>
            </a:extLst>
          </p:cNvPr>
          <p:cNvSpPr/>
          <p:nvPr/>
        </p:nvSpPr>
        <p:spPr>
          <a:xfrm>
            <a:off x="6137863" y="639084"/>
            <a:ext cx="121298" cy="121298"/>
          </a:xfrm>
          <a:prstGeom prst="donu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1" name="Круг: прозрачная заливка 10">
            <a:extLst>
              <a:ext uri="{FF2B5EF4-FFF2-40B4-BE49-F238E27FC236}">
                <a16:creationId xmlns:a16="http://schemas.microsoft.com/office/drawing/2014/main" id="{05599A5C-F0E0-FDE1-3586-CB1FEAFA54E4}"/>
              </a:ext>
            </a:extLst>
          </p:cNvPr>
          <p:cNvSpPr/>
          <p:nvPr/>
        </p:nvSpPr>
        <p:spPr>
          <a:xfrm>
            <a:off x="5759911" y="1523004"/>
            <a:ext cx="121298" cy="121298"/>
          </a:xfrm>
          <a:prstGeom prst="donut">
            <a:avLst/>
          </a:prstGeom>
          <a:solidFill>
            <a:srgbClr val="FF0000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B12F15F-1FBD-D0B9-0814-B9DA379877F2}"/>
              </a:ext>
            </a:extLst>
          </p:cNvPr>
          <p:cNvSpPr txBox="1"/>
          <p:nvPr/>
        </p:nvSpPr>
        <p:spPr>
          <a:xfrm>
            <a:off x="10001057" y="150282"/>
            <a:ext cx="2190944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S1. Geographical localization of sampling sites. Numbers on the lines designate distance between glaciers (in km).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PAG/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Pimpirev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glacier, Western Antarctica, South Shetland archipelago, Livingstone Island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IGAN – IGAN glacier, Polar Ural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Mush -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Mushketova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glacier, Severnaya Zemlya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Garabashi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Shkelda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– glaciers from the Central Caucasus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Map is adapted after https://upload.wikimedia.org/wikipedia/commons/c/cf/A_large_blank_world_map_with_oceans_marked_in_blue.PNG</a:t>
            </a:r>
            <a:endParaRPr lang="ru-RU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7" name="Соединитель: изогнутый 16">
            <a:extLst>
              <a:ext uri="{FF2B5EF4-FFF2-40B4-BE49-F238E27FC236}">
                <a16:creationId xmlns:a16="http://schemas.microsoft.com/office/drawing/2014/main" id="{892C90F2-158C-1422-5839-8D86CC3E1A3E}"/>
              </a:ext>
            </a:extLst>
          </p:cNvPr>
          <p:cNvCxnSpPr>
            <a:stCxn id="6" idx="6"/>
            <a:endCxn id="11" idx="4"/>
          </p:cNvCxnSpPr>
          <p:nvPr/>
        </p:nvCxnSpPr>
        <p:spPr>
          <a:xfrm flipV="1">
            <a:off x="2784441" y="1644302"/>
            <a:ext cx="3036119" cy="4322375"/>
          </a:xfrm>
          <a:prstGeom prst="curved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Соединитель: изогнутый 18">
            <a:extLst>
              <a:ext uri="{FF2B5EF4-FFF2-40B4-BE49-F238E27FC236}">
                <a16:creationId xmlns:a16="http://schemas.microsoft.com/office/drawing/2014/main" id="{B2B8F48C-3860-E75F-E5F4-33329A6B49D6}"/>
              </a:ext>
            </a:extLst>
          </p:cNvPr>
          <p:cNvCxnSpPr>
            <a:cxnSpLocks/>
            <a:stCxn id="6" idx="0"/>
            <a:endCxn id="10" idx="1"/>
          </p:cNvCxnSpPr>
          <p:nvPr/>
        </p:nvCxnSpPr>
        <p:spPr>
          <a:xfrm rot="5400000" flipH="1" flipV="1">
            <a:off x="1815119" y="1565521"/>
            <a:ext cx="5249180" cy="3431835"/>
          </a:xfrm>
          <a:prstGeom prst="curvedConnector3">
            <a:avLst>
              <a:gd name="adj1" fmla="val 100686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Соединитель: изогнутый 21">
            <a:extLst>
              <a:ext uri="{FF2B5EF4-FFF2-40B4-BE49-F238E27FC236}">
                <a16:creationId xmlns:a16="http://schemas.microsoft.com/office/drawing/2014/main" id="{BECAADA6-8EE4-A7BD-296F-52252721AD9D}"/>
              </a:ext>
            </a:extLst>
          </p:cNvPr>
          <p:cNvCxnSpPr>
            <a:cxnSpLocks/>
            <a:stCxn id="6" idx="2"/>
            <a:endCxn id="9" idx="1"/>
          </p:cNvCxnSpPr>
          <p:nvPr/>
        </p:nvCxnSpPr>
        <p:spPr>
          <a:xfrm rot="10800000" flipH="1">
            <a:off x="2663143" y="239273"/>
            <a:ext cx="4135612" cy="5727405"/>
          </a:xfrm>
          <a:prstGeom prst="curvedConnector4">
            <a:avLst>
              <a:gd name="adj1" fmla="val -5528"/>
              <a:gd name="adj2" fmla="val 100310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Соединитель: изогнутый 24">
            <a:extLst>
              <a:ext uri="{FF2B5EF4-FFF2-40B4-BE49-F238E27FC236}">
                <a16:creationId xmlns:a16="http://schemas.microsoft.com/office/drawing/2014/main" id="{54997BBA-8873-B2A9-4476-94C75B74C08B}"/>
              </a:ext>
            </a:extLst>
          </p:cNvPr>
          <p:cNvCxnSpPr>
            <a:cxnSpLocks/>
            <a:stCxn id="9" idx="2"/>
            <a:endCxn id="10" idx="0"/>
          </p:cNvCxnSpPr>
          <p:nvPr/>
        </p:nvCxnSpPr>
        <p:spPr>
          <a:xfrm rot="10800000" flipV="1">
            <a:off x="6198513" y="282156"/>
            <a:ext cx="582479" cy="356927"/>
          </a:xfrm>
          <a:prstGeom prst="curved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Соединитель: изогнутый 27">
            <a:extLst>
              <a:ext uri="{FF2B5EF4-FFF2-40B4-BE49-F238E27FC236}">
                <a16:creationId xmlns:a16="http://schemas.microsoft.com/office/drawing/2014/main" id="{66AB34BB-3D03-6F99-2F42-07ADCE72C745}"/>
              </a:ext>
            </a:extLst>
          </p:cNvPr>
          <p:cNvCxnSpPr>
            <a:cxnSpLocks/>
            <a:stCxn id="9" idx="4"/>
            <a:endCxn id="11" idx="4"/>
          </p:cNvCxnSpPr>
          <p:nvPr/>
        </p:nvCxnSpPr>
        <p:spPr>
          <a:xfrm rot="5400000">
            <a:off x="5680352" y="483014"/>
            <a:ext cx="1301496" cy="1021080"/>
          </a:xfrm>
          <a:prstGeom prst="curvedConnector3">
            <a:avLst>
              <a:gd name="adj1" fmla="val 98594"/>
            </a:avLst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Соединитель: изогнутый 33">
            <a:extLst>
              <a:ext uri="{FF2B5EF4-FFF2-40B4-BE49-F238E27FC236}">
                <a16:creationId xmlns:a16="http://schemas.microsoft.com/office/drawing/2014/main" id="{44F98B2D-682B-007E-C9DF-57BC15064634}"/>
              </a:ext>
            </a:extLst>
          </p:cNvPr>
          <p:cNvCxnSpPr>
            <a:stCxn id="11" idx="1"/>
            <a:endCxn id="10" idx="2"/>
          </p:cNvCxnSpPr>
          <p:nvPr/>
        </p:nvCxnSpPr>
        <p:spPr>
          <a:xfrm rot="5400000" flipH="1" flipV="1">
            <a:off x="5537252" y="940157"/>
            <a:ext cx="841035" cy="360188"/>
          </a:xfrm>
          <a:prstGeom prst="curvedConnector2">
            <a:avLst/>
          </a:prstGeom>
          <a:ln w="127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Прямоугольник 35">
            <a:extLst>
              <a:ext uri="{FF2B5EF4-FFF2-40B4-BE49-F238E27FC236}">
                <a16:creationId xmlns:a16="http://schemas.microsoft.com/office/drawing/2014/main" id="{3662C92C-4784-080C-725A-D6805B030940}"/>
              </a:ext>
            </a:extLst>
          </p:cNvPr>
          <p:cNvSpPr/>
          <p:nvPr/>
        </p:nvSpPr>
        <p:spPr>
          <a:xfrm>
            <a:off x="2470036" y="1266385"/>
            <a:ext cx="681887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18,087</a:t>
            </a:r>
            <a:endParaRPr lang="ru-RU" sz="1400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115A805E-C5A4-310A-9807-CA027CA61942}"/>
              </a:ext>
            </a:extLst>
          </p:cNvPr>
          <p:cNvSpPr/>
          <p:nvPr/>
        </p:nvSpPr>
        <p:spPr>
          <a:xfrm>
            <a:off x="2836466" y="2160275"/>
            <a:ext cx="681887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17,521</a:t>
            </a:r>
            <a:endParaRPr lang="ru-RU" sz="1400" dirty="0"/>
          </a:p>
        </p:txBody>
      </p:sp>
      <p:sp>
        <p:nvSpPr>
          <p:cNvPr id="38" name="Прямоугольник 37">
            <a:extLst>
              <a:ext uri="{FF2B5EF4-FFF2-40B4-BE49-F238E27FC236}">
                <a16:creationId xmlns:a16="http://schemas.microsoft.com/office/drawing/2014/main" id="{615F2ECE-E075-BF4A-DAAF-2E5A1735F656}"/>
              </a:ext>
            </a:extLst>
          </p:cNvPr>
          <p:cNvSpPr/>
          <p:nvPr/>
        </p:nvSpPr>
        <p:spPr>
          <a:xfrm>
            <a:off x="5035135" y="3590558"/>
            <a:ext cx="681887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14,785</a:t>
            </a:r>
            <a:endParaRPr lang="ru-RU" sz="1400" dirty="0"/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620C7496-2333-E55B-C1E9-3BBB6A87A9A0}"/>
              </a:ext>
            </a:extLst>
          </p:cNvPr>
          <p:cNvSpPr/>
          <p:nvPr/>
        </p:nvSpPr>
        <p:spPr>
          <a:xfrm>
            <a:off x="6438432" y="1183642"/>
            <a:ext cx="631817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4,680</a:t>
            </a:r>
            <a:endParaRPr lang="ru-RU" sz="1400" dirty="0"/>
          </a:p>
        </p:txBody>
      </p:sp>
      <p:sp>
        <p:nvSpPr>
          <p:cNvPr id="40" name="Прямоугольник 39">
            <a:extLst>
              <a:ext uri="{FF2B5EF4-FFF2-40B4-BE49-F238E27FC236}">
                <a16:creationId xmlns:a16="http://schemas.microsoft.com/office/drawing/2014/main" id="{33308914-1D7D-B450-E37E-2B65D969C966}"/>
              </a:ext>
            </a:extLst>
          </p:cNvPr>
          <p:cNvSpPr/>
          <p:nvPr/>
        </p:nvSpPr>
        <p:spPr>
          <a:xfrm>
            <a:off x="5516625" y="971878"/>
            <a:ext cx="681887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3,047</a:t>
            </a:r>
            <a:endParaRPr lang="ru-RU" sz="1400" dirty="0"/>
          </a:p>
        </p:txBody>
      </p:sp>
      <p:sp>
        <p:nvSpPr>
          <p:cNvPr id="41" name="Прямоугольник 40">
            <a:extLst>
              <a:ext uri="{FF2B5EF4-FFF2-40B4-BE49-F238E27FC236}">
                <a16:creationId xmlns:a16="http://schemas.microsoft.com/office/drawing/2014/main" id="{2D445897-E2CA-7EE4-75B7-DCA0865ED1C5}"/>
              </a:ext>
            </a:extLst>
          </p:cNvPr>
          <p:cNvSpPr/>
          <p:nvPr/>
        </p:nvSpPr>
        <p:spPr>
          <a:xfrm>
            <a:off x="4813094" y="1775324"/>
            <a:ext cx="377347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20</a:t>
            </a:r>
            <a:endParaRPr lang="ru-RU" sz="1400" dirty="0"/>
          </a:p>
        </p:txBody>
      </p:sp>
      <p:sp>
        <p:nvSpPr>
          <p:cNvPr id="42" name="Прямоугольник 41">
            <a:extLst>
              <a:ext uri="{FF2B5EF4-FFF2-40B4-BE49-F238E27FC236}">
                <a16:creationId xmlns:a16="http://schemas.microsoft.com/office/drawing/2014/main" id="{632E28AB-7A81-1736-CB14-E78B703D55FB}"/>
              </a:ext>
            </a:extLst>
          </p:cNvPr>
          <p:cNvSpPr/>
          <p:nvPr/>
        </p:nvSpPr>
        <p:spPr>
          <a:xfrm>
            <a:off x="6094979" y="256807"/>
            <a:ext cx="603245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1400" dirty="0"/>
              <a:t>1,665</a:t>
            </a:r>
            <a:endParaRPr lang="ru-RU" sz="1400" dirty="0"/>
          </a:p>
        </p:txBody>
      </p:sp>
      <p:sp>
        <p:nvSpPr>
          <p:cNvPr id="65" name="Прямоугольник 64">
            <a:extLst>
              <a:ext uri="{FF2B5EF4-FFF2-40B4-BE49-F238E27FC236}">
                <a16:creationId xmlns:a16="http://schemas.microsoft.com/office/drawing/2014/main" id="{172C3C7C-2FEB-0F23-C118-68A38925BD06}"/>
              </a:ext>
            </a:extLst>
          </p:cNvPr>
          <p:cNvSpPr/>
          <p:nvPr/>
        </p:nvSpPr>
        <p:spPr>
          <a:xfrm>
            <a:off x="2209542" y="6045265"/>
            <a:ext cx="942382" cy="24602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PAG/</a:t>
            </a:r>
            <a:r>
              <a:rPr lang="en-US" sz="1200" dirty="0" err="1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PAOr</a:t>
            </a:r>
            <a:endParaRPr lang="ru-RU" sz="12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Прямоугольник 65">
            <a:extLst>
              <a:ext uri="{FF2B5EF4-FFF2-40B4-BE49-F238E27FC236}">
                <a16:creationId xmlns:a16="http://schemas.microsoft.com/office/drawing/2014/main" id="{340F9022-29CF-5B5C-8AAE-95AB28B60B22}"/>
              </a:ext>
            </a:extLst>
          </p:cNvPr>
          <p:cNvSpPr/>
          <p:nvPr/>
        </p:nvSpPr>
        <p:spPr>
          <a:xfrm>
            <a:off x="4230433" y="1395247"/>
            <a:ext cx="1493574" cy="317687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 err="1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Garabashi</a:t>
            </a:r>
            <a:r>
              <a:rPr lang="en-US" sz="1200" dirty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/</a:t>
            </a:r>
            <a:r>
              <a:rPr lang="en-US" sz="1200" dirty="0" err="1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Shkelda</a:t>
            </a:r>
            <a:endParaRPr lang="ru-RU" sz="12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Прямоугольник 66">
            <a:extLst>
              <a:ext uri="{FF2B5EF4-FFF2-40B4-BE49-F238E27FC236}">
                <a16:creationId xmlns:a16="http://schemas.microsoft.com/office/drawing/2014/main" id="{18ED8A51-10C5-DD25-153D-3A71B44DE6FC}"/>
              </a:ext>
            </a:extLst>
          </p:cNvPr>
          <p:cNvSpPr/>
          <p:nvPr/>
        </p:nvSpPr>
        <p:spPr>
          <a:xfrm>
            <a:off x="6924407" y="160701"/>
            <a:ext cx="559769" cy="24602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Mush</a:t>
            </a:r>
            <a:endParaRPr lang="ru-RU" sz="12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Прямоугольник 67">
            <a:extLst>
              <a:ext uri="{FF2B5EF4-FFF2-40B4-BE49-F238E27FC236}">
                <a16:creationId xmlns:a16="http://schemas.microsoft.com/office/drawing/2014/main" id="{3017E730-B9CA-46A3-5615-D47328BDF4E3}"/>
              </a:ext>
            </a:extLst>
          </p:cNvPr>
          <p:cNvSpPr/>
          <p:nvPr/>
        </p:nvSpPr>
        <p:spPr>
          <a:xfrm>
            <a:off x="5506181" y="570747"/>
            <a:ext cx="559769" cy="246023"/>
          </a:xfrm>
          <a:prstGeom prst="rect">
            <a:avLst/>
          </a:prstGeom>
          <a:ln w="19050"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1200" dirty="0">
                <a:ln>
                  <a:solidFill>
                    <a:schemeClr val="tx1"/>
                  </a:solidFill>
                </a:ln>
                <a:latin typeface="Arial" panose="020B0604020202020204" pitchFamily="34" charset="0"/>
                <a:cs typeface="Arial" panose="020B0604020202020204" pitchFamily="34" charset="0"/>
              </a:rPr>
              <a:t>IGAN</a:t>
            </a:r>
            <a:endParaRPr lang="ru-RU" sz="1200" dirty="0">
              <a:ln>
                <a:solidFill>
                  <a:schemeClr val="tx1"/>
                </a:solidFill>
              </a:ln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90F8D1FB-7B13-1249-66F5-55F1B6802D83}"/>
              </a:ext>
            </a:extLst>
          </p:cNvPr>
          <p:cNvSpPr/>
          <p:nvPr/>
        </p:nvSpPr>
        <p:spPr>
          <a:xfrm>
            <a:off x="2433632" y="6360266"/>
            <a:ext cx="474160" cy="246023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dirty="0"/>
              <a:t>0.8</a:t>
            </a:r>
          </a:p>
        </p:txBody>
      </p:sp>
    </p:spTree>
    <p:extLst>
      <p:ext uri="{BB962C8B-B14F-4D97-AF65-F5344CB8AC3E}">
        <p14:creationId xmlns:p14="http://schemas.microsoft.com/office/powerpoint/2010/main" val="31549854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1010925-8633-ADF2-AA4E-380E5F9C9681}"/>
              </a:ext>
            </a:extLst>
          </p:cNvPr>
          <p:cNvSpPr txBox="1"/>
          <p:nvPr/>
        </p:nvSpPr>
        <p:spPr>
          <a:xfrm>
            <a:off x="722376" y="150282"/>
            <a:ext cx="114696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S2. Common ASVs (left) and reads (right) count between samples of cryoconite microbiomes.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F86A7B1F-D97D-2544-A497-253F8723490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548" y="1143000"/>
            <a:ext cx="4572000" cy="45720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C7543BC-6F27-3847-A6EE-1E9117A491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7" y="1143000"/>
            <a:ext cx="457200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48130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D153297B-E6D7-B77D-8561-BFDF25121AE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81" y="0"/>
            <a:ext cx="6858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EFE56B-C9B7-6F67-1B2B-FB2DA6BBF518}"/>
              </a:ext>
            </a:extLst>
          </p:cNvPr>
          <p:cNvSpPr txBox="1"/>
          <p:nvPr/>
        </p:nvSpPr>
        <p:spPr>
          <a:xfrm>
            <a:off x="7181958" y="170436"/>
            <a:ext cx="464925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S3. Heatmap of the major phyla in the dataset. Numbers show relative abundance in % of total read count in the sampling set. A darker color shows higher values, and a lighter – lower.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6946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7C3B177-6E7F-1F90-FDFE-897DF45D8059}"/>
              </a:ext>
            </a:extLst>
          </p:cNvPr>
          <p:cNvSpPr txBox="1"/>
          <p:nvPr/>
        </p:nvSpPr>
        <p:spPr>
          <a:xfrm>
            <a:off x="9231085" y="114453"/>
            <a:ext cx="28738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S4. P-values for differences in phylum composition between cryoconite samples. Violet – difference is significant (p-value &lt; 0,05), yellow – not significant (p-value &gt; 0,05),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14D6273-F08D-9446-8F0E-3A8C976EEAC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210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DF5AC4E-9DCA-9199-5211-6DAD330EA0CF}"/>
              </a:ext>
            </a:extLst>
          </p:cNvPr>
          <p:cNvSpPr txBox="1"/>
          <p:nvPr/>
        </p:nvSpPr>
        <p:spPr>
          <a:xfrm>
            <a:off x="7469579" y="225300"/>
            <a:ext cx="461574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S5. Heatmap of the major genera in the dataset. Numbers show relative abundance in % of total read count in the sampling set. A darker color shows higher values, and a lighter – lower.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189C893-F724-954A-8A6A-752C4B580F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941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82793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385D316-2DEB-E50D-4FA2-148AE2D2E133}"/>
              </a:ext>
            </a:extLst>
          </p:cNvPr>
          <p:cNvSpPr txBox="1"/>
          <p:nvPr/>
        </p:nvSpPr>
        <p:spPr>
          <a:xfrm>
            <a:off x="155448" y="57834"/>
            <a:ext cx="11933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S6. Heatmap of the core phylotypes between cryoconite samples from three regions, numbers show relative abundance in % of total read count in the sampling set. Orange color shows higher values, blue – lower. 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5BE9F227-2DCD-BA4F-92DE-20E6BE0390F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367"/>
          <a:stretch/>
        </p:blipFill>
        <p:spPr>
          <a:xfrm>
            <a:off x="0" y="704165"/>
            <a:ext cx="12192000" cy="586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8798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9F37AB-2E4D-6EC8-3B23-D72178A3CD5A}"/>
              </a:ext>
            </a:extLst>
          </p:cNvPr>
          <p:cNvSpPr txBox="1"/>
          <p:nvPr/>
        </p:nvSpPr>
        <p:spPr>
          <a:xfrm>
            <a:off x="8910484" y="197308"/>
            <a:ext cx="31260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</a:t>
            </a:r>
            <a:r>
              <a:rPr lang="ru-RU" sz="12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 CCA for the top ASVs in the cryoconite microbiomes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88517544-37A2-6D4D-9177-0C908B9C23E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055" y="0"/>
            <a:ext cx="881742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53995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68F395A-6F80-F905-A8EE-2014F5EB95AB}"/>
              </a:ext>
            </a:extLst>
          </p:cNvPr>
          <p:cNvSpPr txBox="1"/>
          <p:nvPr/>
        </p:nvSpPr>
        <p:spPr>
          <a:xfrm>
            <a:off x="9632301" y="328785"/>
            <a:ext cx="22732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S8. WGCNA clustering of ASVs from cryoconite microbiomes and their correlation with the chemical composition.</a:t>
            </a: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D6CAB7DD-1FD9-B049-9B5F-EAA6067828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212" y="145473"/>
            <a:ext cx="9462089" cy="6623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96150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E4E971A7-C349-42AD-15D2-733F63B329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734" y="2395728"/>
            <a:ext cx="4994674" cy="3995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E0AD615-184B-169E-61AF-3DDDA013357C}"/>
              </a:ext>
            </a:extLst>
          </p:cNvPr>
          <p:cNvSpPr txBox="1"/>
          <p:nvPr/>
        </p:nvSpPr>
        <p:spPr>
          <a:xfrm>
            <a:off x="905069" y="673169"/>
            <a:ext cx="1057158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S9. Differences between PAG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sites: </a:t>
            </a:r>
          </a:p>
          <a:p>
            <a:pPr marL="228600" indent="-228600">
              <a:buAutoNum type="alphaUcParenBoth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Heatmap of the major genera</a:t>
            </a:r>
          </a:p>
          <a:p>
            <a:pPr marL="228600" indent="-228600">
              <a:buFontTx/>
              <a:buAutoNum type="alphaUcParenBoth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Significantly different microorganisms between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ornitogenic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)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nonornitogenic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(PAG) sites. Testing and normalization based on ANCOM-BC. Phylotypes grouped based on the genus, size of the panel was determined according to the abundances of the phylotypes.</a:t>
            </a:r>
          </a:p>
          <a:p>
            <a:pPr marL="228600" indent="-228600">
              <a:buAutoNum type="alphaUcParenBoth"/>
            </a:pPr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2" name="Picture 4">
            <a:extLst>
              <a:ext uri="{FF2B5EF4-FFF2-40B4-BE49-F238E27FC236}">
                <a16:creationId xmlns:a16="http://schemas.microsoft.com/office/drawing/2014/main" id="{F5A94D9E-BB94-D6E0-0BB6-152982301F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49364" y="2395728"/>
            <a:ext cx="6679923" cy="43223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4187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55FBC66E-74B9-2D9E-0B2F-6C85685F19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546" y="2457420"/>
            <a:ext cx="2761863" cy="41427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DF191D7-0D4F-19D4-F4C1-EDECAA04B1A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25"/>
          <a:stretch/>
        </p:blipFill>
        <p:spPr bwMode="auto">
          <a:xfrm>
            <a:off x="461131" y="182880"/>
            <a:ext cx="2477278" cy="1981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6BFEE6D-6148-1BC4-57D2-3D692DF96CD0}"/>
              </a:ext>
            </a:extLst>
          </p:cNvPr>
          <p:cNvSpPr txBox="1"/>
          <p:nvPr/>
        </p:nvSpPr>
        <p:spPr>
          <a:xfrm>
            <a:off x="8199689" y="325816"/>
            <a:ext cx="353118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Figure S10. Differences between PAG and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sites:</a:t>
            </a:r>
          </a:p>
          <a:p>
            <a:pPr marL="228600" indent="-228600">
              <a:buFontTx/>
              <a:buAutoNum type="alphaUcParenBoth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Venn diagram of common phylotypes, number in brackets show relative abundance of common reads</a:t>
            </a:r>
          </a:p>
          <a:p>
            <a:pPr marL="228600" indent="-228600">
              <a:buAutoNum type="alphaUcParenBoth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Richness expressed in observed index (number of phylotypes)</a:t>
            </a:r>
          </a:p>
          <a:p>
            <a:pPr marL="228600" indent="-228600">
              <a:buAutoNum type="alphaUcParenBoth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Heatmap of the major phyla, numbers show relative abundance in % of total read count in the sampling set. Orange color shows higher values, blue – lower. </a:t>
            </a:r>
          </a:p>
          <a:p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PAG/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PAOr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en-US" sz="1200" dirty="0" err="1">
                <a:latin typeface="Arial" panose="020B0604020202020204" pitchFamily="34" charset="0"/>
                <a:cs typeface="Arial" panose="020B0604020202020204" pitchFamily="34" charset="0"/>
              </a:rPr>
              <a:t>Pimpirev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 glacier, Western Antarctica, South Shetland archipelago, Livingstone Island</a:t>
            </a:r>
          </a:p>
        </p:txBody>
      </p:sp>
      <p:pic>
        <p:nvPicPr>
          <p:cNvPr id="3" name="Picture 4">
            <a:extLst>
              <a:ext uri="{FF2B5EF4-FFF2-40B4-BE49-F238E27FC236}">
                <a16:creationId xmlns:a16="http://schemas.microsoft.com/office/drawing/2014/main" id="{0557FE5C-34B5-5B54-8E52-A826F546867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3392" y="325817"/>
            <a:ext cx="4481712" cy="62743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9F57A385-B16C-F5D9-848C-92951C7061E6}"/>
              </a:ext>
            </a:extLst>
          </p:cNvPr>
          <p:cNvSpPr/>
          <p:nvPr/>
        </p:nvSpPr>
        <p:spPr>
          <a:xfrm>
            <a:off x="176546" y="398968"/>
            <a:ext cx="284585" cy="323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A</a:t>
            </a:r>
            <a:endParaRPr lang="ru-RU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E8E99349-F0C6-4990-D216-DCCEA2DE28C6}"/>
              </a:ext>
            </a:extLst>
          </p:cNvPr>
          <p:cNvSpPr/>
          <p:nvPr/>
        </p:nvSpPr>
        <p:spPr>
          <a:xfrm>
            <a:off x="194236" y="2477278"/>
            <a:ext cx="284585" cy="323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B</a:t>
            </a:r>
            <a:endParaRPr lang="ru-RU" dirty="0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20685A70-F634-19A7-AC3A-8E65263AA722}"/>
              </a:ext>
            </a:extLst>
          </p:cNvPr>
          <p:cNvSpPr/>
          <p:nvPr/>
        </p:nvSpPr>
        <p:spPr>
          <a:xfrm>
            <a:off x="3148807" y="398968"/>
            <a:ext cx="284585" cy="32340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dirty="0"/>
              <a:t>C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030383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12643</TotalTime>
  <Words>463</Words>
  <Application>Microsoft Office PowerPoint</Application>
  <PresentationFormat>Широкоэкранный</PresentationFormat>
  <Paragraphs>41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Анастасия Кимеклис</dc:creator>
  <cp:lastModifiedBy>Анастасия Кимеклис</cp:lastModifiedBy>
  <cp:revision>20</cp:revision>
  <dcterms:created xsi:type="dcterms:W3CDTF">2023-07-06T11:38:58Z</dcterms:created>
  <dcterms:modified xsi:type="dcterms:W3CDTF">2024-05-31T11:48:05Z</dcterms:modified>
</cp:coreProperties>
</file>