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98" r:id="rId2"/>
    <p:sldId id="302" r:id="rId3"/>
    <p:sldId id="295" r:id="rId4"/>
    <p:sldId id="293" r:id="rId5"/>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40FE"/>
    <a:srgbClr val="6A74D4"/>
    <a:srgbClr val="D07006"/>
    <a:srgbClr val="FFAE1D"/>
    <a:srgbClr val="285E00"/>
    <a:srgbClr val="46A400"/>
    <a:srgbClr val="C64BD3"/>
    <a:srgbClr val="DD93E5"/>
    <a:srgbClr val="92D050"/>
    <a:srgbClr val="61B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18" autoAdjust="0"/>
    <p:restoredTop sz="85427" autoAdjust="0"/>
  </p:normalViewPr>
  <p:slideViewPr>
    <p:cSldViewPr snapToGrid="0">
      <p:cViewPr>
        <p:scale>
          <a:sx n="136" d="100"/>
          <a:sy n="136" d="100"/>
        </p:scale>
        <p:origin x="222" y="-25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artin.leonard\Documents\AAAAA%20-%20CD34%20HDM%20DEP%20Paper%202023\New%20PCRs%20Exp%2032%20-%20DEP%20HDM%20VD3%20etc\Exp%2032%20-%20PCR%20Analysis%202nd%20run%20-%2015-5-2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artin.leonard\Documents\AAAAA%20-%20CD34%20HDM%20DEP%20Paper%202023\New%20PCRs%20Exp%2032%20-%20DEP%20HDM%20VD3%20etc\Exp%2032%20-%20PCR%20Analysis%202nd%20run%20-%2015-5-2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artin.leonard\Documents\AAAAA%20-%20CD34%20HDM%20DEP%20Paper%202023\LDH%202023\CD34%20LDH%20-%2020-3-23%20v2.xls"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artin.leonard\Documents\IN%20VIVO%20studies\Experiment%2010%20-%20Memory%20+%20Aging%20+%20Viral%20+%203wk%20Paper\Exp%2010D%20-%20Nanosight%20Size%20etc\Exp%2010D%20-%20Zetasizer%20-%20All%20Runs%2022-23.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720" b="1" i="0" u="none" strike="noStrike" kern="1200" spc="0" baseline="0">
                <a:solidFill>
                  <a:schemeClr val="tx1"/>
                </a:solidFill>
                <a:latin typeface="+mn-lt"/>
                <a:ea typeface="+mn-ea"/>
                <a:cs typeface="+mn-cs"/>
              </a:defRPr>
            </a:pPr>
            <a:r>
              <a:rPr lang="en-GB" b="1"/>
              <a:t>HLADRA</a:t>
            </a:r>
          </a:p>
        </c:rich>
      </c:tx>
      <c:layout>
        <c:manualLayout>
          <c:xMode val="edge"/>
          <c:yMode val="edge"/>
          <c:x val="0.38228444829963459"/>
          <c:y val="0.12114756313743572"/>
        </c:manualLayout>
      </c:layout>
      <c:overlay val="0"/>
      <c:spPr>
        <a:noFill/>
        <a:ln>
          <a:noFill/>
        </a:ln>
        <a:effectLst/>
      </c:spPr>
      <c:txPr>
        <a:bodyPr rot="0" spcFirstLastPara="1" vertOverflow="ellipsis" vert="horz" wrap="square" anchor="ctr" anchorCtr="1"/>
        <a:lstStyle/>
        <a:p>
          <a:pPr>
            <a:defRPr sz="72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tx1">
                <a:lumMod val="50000"/>
                <a:lumOff val="50000"/>
              </a:schemeClr>
            </a:solidFill>
            <a:ln w="3175">
              <a:solidFill>
                <a:schemeClr val="tx1"/>
              </a:solidFill>
            </a:ln>
            <a:effectLst/>
          </c:spPr>
          <c:invertIfNegative val="0"/>
          <c:errBars>
            <c:errBarType val="plus"/>
            <c:errValType val="cust"/>
            <c:noEndCap val="0"/>
            <c:plus>
              <c:numRef>
                <c:f>HLADRA!$P$5:$P$12</c:f>
                <c:numCache>
                  <c:formatCode>General</c:formatCode>
                  <c:ptCount val="8"/>
                  <c:pt idx="0">
                    <c:v>0</c:v>
                  </c:pt>
                  <c:pt idx="1">
                    <c:v>8.435634767930289E-2</c:v>
                  </c:pt>
                  <c:pt idx="2">
                    <c:v>6.9101913472329787E-2</c:v>
                  </c:pt>
                  <c:pt idx="3">
                    <c:v>0.10533805491740926</c:v>
                  </c:pt>
                  <c:pt idx="4">
                    <c:v>7.869199366142883E-2</c:v>
                  </c:pt>
                  <c:pt idx="5">
                    <c:v>0.21547398772395093</c:v>
                  </c:pt>
                </c:numCache>
              </c:numRef>
            </c:plus>
            <c:minus>
              <c:numRef>
                <c:f>HLADRA!$P$5:$P$12</c:f>
                <c:numCache>
                  <c:formatCode>General</c:formatCode>
                  <c:ptCount val="8"/>
                  <c:pt idx="0">
                    <c:v>0</c:v>
                  </c:pt>
                  <c:pt idx="1">
                    <c:v>8.435634767930289E-2</c:v>
                  </c:pt>
                  <c:pt idx="2">
                    <c:v>6.9101913472329787E-2</c:v>
                  </c:pt>
                  <c:pt idx="3">
                    <c:v>0.10533805491740926</c:v>
                  </c:pt>
                  <c:pt idx="4">
                    <c:v>7.869199366142883E-2</c:v>
                  </c:pt>
                  <c:pt idx="5">
                    <c:v>0.21547398772395093</c:v>
                  </c:pt>
                </c:numCache>
              </c:numRef>
            </c:minus>
            <c:spPr>
              <a:noFill/>
              <a:ln w="9525" cap="flat" cmpd="sng" algn="ctr">
                <a:solidFill>
                  <a:schemeClr val="tx1">
                    <a:lumMod val="65000"/>
                    <a:lumOff val="35000"/>
                  </a:schemeClr>
                </a:solidFill>
                <a:round/>
              </a:ln>
              <a:effectLst/>
            </c:spPr>
          </c:errBars>
          <c:cat>
            <c:strRef>
              <c:f>HLADRA!$N$5:$N$10</c:f>
              <c:strCache>
                <c:ptCount val="6"/>
                <c:pt idx="0">
                  <c:v>CTRL</c:v>
                </c:pt>
                <c:pt idx="1">
                  <c:v>DEP</c:v>
                </c:pt>
                <c:pt idx="2">
                  <c:v>DEP.C</c:v>
                </c:pt>
                <c:pt idx="3">
                  <c:v>HDM</c:v>
                </c:pt>
                <c:pt idx="4">
                  <c:v>H+D</c:v>
                </c:pt>
                <c:pt idx="5">
                  <c:v>H+D.C</c:v>
                </c:pt>
              </c:strCache>
            </c:strRef>
          </c:cat>
          <c:val>
            <c:numRef>
              <c:f>HLADRA!$O$5:$O$10</c:f>
              <c:numCache>
                <c:formatCode>#,##0.000</c:formatCode>
                <c:ptCount val="6"/>
                <c:pt idx="0">
                  <c:v>1</c:v>
                </c:pt>
                <c:pt idx="1">
                  <c:v>1.0385149828710809</c:v>
                </c:pt>
                <c:pt idx="2">
                  <c:v>0.97068167966503827</c:v>
                </c:pt>
                <c:pt idx="3">
                  <c:v>0.86536905884261872</c:v>
                </c:pt>
                <c:pt idx="4">
                  <c:v>0.90743817612116295</c:v>
                </c:pt>
                <c:pt idx="5">
                  <c:v>0.93183567987831439</c:v>
                </c:pt>
              </c:numCache>
            </c:numRef>
          </c:val>
          <c:extLst>
            <c:ext xmlns:c16="http://schemas.microsoft.com/office/drawing/2014/chart" uri="{C3380CC4-5D6E-409C-BE32-E72D297353CC}">
              <c16:uniqueId val="{00000000-7580-4323-B88D-8810A4AF7EBF}"/>
            </c:ext>
          </c:extLst>
        </c:ser>
        <c:dLbls>
          <c:showLegendKey val="0"/>
          <c:showVal val="0"/>
          <c:showCatName val="0"/>
          <c:showSerName val="0"/>
          <c:showPercent val="0"/>
          <c:showBubbleSize val="0"/>
        </c:dLbls>
        <c:gapWidth val="50"/>
        <c:overlap val="-27"/>
        <c:axId val="547265328"/>
        <c:axId val="547265656"/>
      </c:barChart>
      <c:catAx>
        <c:axId val="547265328"/>
        <c:scaling>
          <c:orientation val="minMax"/>
        </c:scaling>
        <c:delete val="0"/>
        <c:axPos val="b"/>
        <c:numFmt formatCode="General" sourceLinked="1"/>
        <c:majorTickMark val="out"/>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600" b="0" i="0" u="none" strike="noStrike" kern="1200" baseline="0">
                <a:solidFill>
                  <a:schemeClr val="tx1"/>
                </a:solidFill>
                <a:latin typeface="+mn-lt"/>
                <a:ea typeface="+mn-ea"/>
                <a:cs typeface="+mn-cs"/>
              </a:defRPr>
            </a:pPr>
            <a:endParaRPr lang="en-US"/>
          </a:p>
        </c:txPr>
        <c:crossAx val="547265656"/>
        <c:crossesAt val="0.1"/>
        <c:auto val="1"/>
        <c:lblAlgn val="ctr"/>
        <c:lblOffset val="100"/>
        <c:noMultiLvlLbl val="0"/>
      </c:catAx>
      <c:valAx>
        <c:axId val="547265656"/>
        <c:scaling>
          <c:orientation val="minMax"/>
        </c:scaling>
        <c:delete val="0"/>
        <c:axPos val="l"/>
        <c:numFmt formatCode="#,##0.0" sourceLinked="0"/>
        <c:majorTickMark val="out"/>
        <c:minorTickMark val="none"/>
        <c:tickLblPos val="nextTo"/>
        <c:spPr>
          <a:noFill/>
          <a:ln w="6350">
            <a:solidFill>
              <a:schemeClr val="tx1"/>
            </a:solidFill>
          </a:ln>
          <a:effectLst/>
        </c:spPr>
        <c:txPr>
          <a:bodyPr rot="-60000000" spcFirstLastPara="1" vertOverflow="ellipsis" vert="horz" wrap="square" anchor="ctr" anchorCtr="1"/>
          <a:lstStyle/>
          <a:p>
            <a:pPr>
              <a:defRPr sz="600" b="0" i="0" u="none" strike="noStrike" kern="1200" baseline="0">
                <a:solidFill>
                  <a:schemeClr val="tx1"/>
                </a:solidFill>
                <a:latin typeface="+mn-lt"/>
                <a:ea typeface="+mn-ea"/>
                <a:cs typeface="+mn-cs"/>
              </a:defRPr>
            </a:pPr>
            <a:endParaRPr lang="en-US"/>
          </a:p>
        </c:txPr>
        <c:crossAx val="547265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600">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720" b="1" i="0" u="none" strike="noStrike" kern="1200" spc="0" baseline="0">
                <a:solidFill>
                  <a:schemeClr val="tx1"/>
                </a:solidFill>
                <a:latin typeface="+mn-lt"/>
                <a:ea typeface="+mn-ea"/>
                <a:cs typeface="+mn-cs"/>
              </a:defRPr>
            </a:pPr>
            <a:r>
              <a:rPr lang="en-GB" b="1"/>
              <a:t>CD40</a:t>
            </a:r>
          </a:p>
        </c:rich>
      </c:tx>
      <c:layout>
        <c:manualLayout>
          <c:xMode val="edge"/>
          <c:yMode val="edge"/>
          <c:x val="0.42085110598544295"/>
          <c:y val="9.9713592734028286E-2"/>
        </c:manualLayout>
      </c:layout>
      <c:overlay val="0"/>
      <c:spPr>
        <a:noFill/>
        <a:ln>
          <a:noFill/>
        </a:ln>
        <a:effectLst/>
      </c:spPr>
      <c:txPr>
        <a:bodyPr rot="0" spcFirstLastPara="1" vertOverflow="ellipsis" vert="horz" wrap="square" anchor="ctr" anchorCtr="1"/>
        <a:lstStyle/>
        <a:p>
          <a:pPr>
            <a:defRPr sz="72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tx1">
                <a:lumMod val="50000"/>
                <a:lumOff val="50000"/>
              </a:schemeClr>
            </a:solidFill>
            <a:ln w="3175">
              <a:solidFill>
                <a:schemeClr val="tx1"/>
              </a:solidFill>
            </a:ln>
            <a:effectLst/>
          </c:spPr>
          <c:invertIfNegative val="0"/>
          <c:errBars>
            <c:errBarType val="plus"/>
            <c:errValType val="cust"/>
            <c:noEndCap val="0"/>
            <c:plus>
              <c:numRef>
                <c:f>'CD40'!$P$5:$P$12</c:f>
                <c:numCache>
                  <c:formatCode>General</c:formatCode>
                  <c:ptCount val="8"/>
                  <c:pt idx="0">
                    <c:v>0</c:v>
                  </c:pt>
                  <c:pt idx="1">
                    <c:v>5.3814779991973274E-2</c:v>
                  </c:pt>
                  <c:pt idx="2">
                    <c:v>0.12017750694261518</c:v>
                  </c:pt>
                  <c:pt idx="3">
                    <c:v>8.2053283996726525E-2</c:v>
                  </c:pt>
                  <c:pt idx="4">
                    <c:v>0.19138234073205257</c:v>
                  </c:pt>
                  <c:pt idx="5">
                    <c:v>0.12926634896483105</c:v>
                  </c:pt>
                </c:numCache>
              </c:numRef>
            </c:plus>
            <c:minus>
              <c:numRef>
                <c:f>'CD40'!$P$5:$P$12</c:f>
                <c:numCache>
                  <c:formatCode>General</c:formatCode>
                  <c:ptCount val="8"/>
                  <c:pt idx="0">
                    <c:v>0</c:v>
                  </c:pt>
                  <c:pt idx="1">
                    <c:v>5.3814779991973274E-2</c:v>
                  </c:pt>
                  <c:pt idx="2">
                    <c:v>0.12017750694261518</c:v>
                  </c:pt>
                  <c:pt idx="3">
                    <c:v>8.2053283996726525E-2</c:v>
                  </c:pt>
                  <c:pt idx="4">
                    <c:v>0.19138234073205257</c:v>
                  </c:pt>
                  <c:pt idx="5">
                    <c:v>0.12926634896483105</c:v>
                  </c:pt>
                </c:numCache>
              </c:numRef>
            </c:minus>
            <c:spPr>
              <a:noFill/>
              <a:ln w="9525" cap="flat" cmpd="sng" algn="ctr">
                <a:solidFill>
                  <a:schemeClr val="tx1">
                    <a:lumMod val="65000"/>
                    <a:lumOff val="35000"/>
                  </a:schemeClr>
                </a:solidFill>
                <a:round/>
              </a:ln>
              <a:effectLst/>
            </c:spPr>
          </c:errBars>
          <c:cat>
            <c:strRef>
              <c:f>'CD40'!$N$5:$N$10</c:f>
              <c:strCache>
                <c:ptCount val="6"/>
                <c:pt idx="0">
                  <c:v>CTRL</c:v>
                </c:pt>
                <c:pt idx="1">
                  <c:v>DEP</c:v>
                </c:pt>
                <c:pt idx="2">
                  <c:v>DEP.C</c:v>
                </c:pt>
                <c:pt idx="3">
                  <c:v>HDM</c:v>
                </c:pt>
                <c:pt idx="4">
                  <c:v>H+D</c:v>
                </c:pt>
                <c:pt idx="5">
                  <c:v>H+D.C</c:v>
                </c:pt>
              </c:strCache>
            </c:strRef>
          </c:cat>
          <c:val>
            <c:numRef>
              <c:f>'CD40'!$O$5:$O$10</c:f>
              <c:numCache>
                <c:formatCode>#,##0.000</c:formatCode>
                <c:ptCount val="6"/>
                <c:pt idx="0">
                  <c:v>1</c:v>
                </c:pt>
                <c:pt idx="1">
                  <c:v>1.5217139842414276</c:v>
                </c:pt>
                <c:pt idx="2">
                  <c:v>1.1548105386390599</c:v>
                </c:pt>
                <c:pt idx="3">
                  <c:v>1.1752004798366875</c:v>
                </c:pt>
                <c:pt idx="4">
                  <c:v>1.5426224048427137</c:v>
                </c:pt>
                <c:pt idx="5">
                  <c:v>1.2353861789886702</c:v>
                </c:pt>
              </c:numCache>
            </c:numRef>
          </c:val>
          <c:extLst>
            <c:ext xmlns:c16="http://schemas.microsoft.com/office/drawing/2014/chart" uri="{C3380CC4-5D6E-409C-BE32-E72D297353CC}">
              <c16:uniqueId val="{00000000-B49D-4081-AF44-6DB5C2E63509}"/>
            </c:ext>
          </c:extLst>
        </c:ser>
        <c:dLbls>
          <c:showLegendKey val="0"/>
          <c:showVal val="0"/>
          <c:showCatName val="0"/>
          <c:showSerName val="0"/>
          <c:showPercent val="0"/>
          <c:showBubbleSize val="0"/>
        </c:dLbls>
        <c:gapWidth val="50"/>
        <c:overlap val="-27"/>
        <c:axId val="547265328"/>
        <c:axId val="547265656"/>
      </c:barChart>
      <c:catAx>
        <c:axId val="547265328"/>
        <c:scaling>
          <c:orientation val="minMax"/>
        </c:scaling>
        <c:delete val="0"/>
        <c:axPos val="b"/>
        <c:numFmt formatCode="General" sourceLinked="1"/>
        <c:majorTickMark val="out"/>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600" b="0" i="0" u="none" strike="noStrike" kern="1200" baseline="0">
                <a:solidFill>
                  <a:schemeClr val="tx1"/>
                </a:solidFill>
                <a:latin typeface="+mn-lt"/>
                <a:ea typeface="+mn-ea"/>
                <a:cs typeface="+mn-cs"/>
              </a:defRPr>
            </a:pPr>
            <a:endParaRPr lang="en-US"/>
          </a:p>
        </c:txPr>
        <c:crossAx val="547265656"/>
        <c:crossesAt val="0.1"/>
        <c:auto val="1"/>
        <c:lblAlgn val="ctr"/>
        <c:lblOffset val="100"/>
        <c:noMultiLvlLbl val="0"/>
      </c:catAx>
      <c:valAx>
        <c:axId val="547265656"/>
        <c:scaling>
          <c:orientation val="minMax"/>
        </c:scaling>
        <c:delete val="0"/>
        <c:axPos val="l"/>
        <c:numFmt formatCode="#,##0.0" sourceLinked="0"/>
        <c:majorTickMark val="out"/>
        <c:minorTickMark val="none"/>
        <c:tickLblPos val="nextTo"/>
        <c:spPr>
          <a:noFill/>
          <a:ln w="6350">
            <a:solidFill>
              <a:schemeClr val="tx1"/>
            </a:solidFill>
          </a:ln>
          <a:effectLst/>
        </c:spPr>
        <c:txPr>
          <a:bodyPr rot="-60000000" spcFirstLastPara="1" vertOverflow="ellipsis" vert="horz" wrap="square" anchor="ctr" anchorCtr="1"/>
          <a:lstStyle/>
          <a:p>
            <a:pPr>
              <a:defRPr sz="600" b="0" i="0" u="none" strike="noStrike" kern="1200" baseline="0">
                <a:solidFill>
                  <a:schemeClr val="tx1"/>
                </a:solidFill>
                <a:latin typeface="+mn-lt"/>
                <a:ea typeface="+mn-ea"/>
                <a:cs typeface="+mn-cs"/>
              </a:defRPr>
            </a:pPr>
            <a:endParaRPr lang="en-US"/>
          </a:p>
        </c:txPr>
        <c:crossAx val="547265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60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tx1">
                <a:lumMod val="50000"/>
                <a:lumOff val="50000"/>
              </a:schemeClr>
            </a:solidFill>
            <a:ln w="6350">
              <a:solidFill>
                <a:schemeClr val="tx1"/>
              </a:solidFill>
            </a:ln>
            <a:effectLst/>
          </c:spPr>
          <c:invertIfNegative val="0"/>
          <c:dPt>
            <c:idx val="0"/>
            <c:invertIfNegative val="0"/>
            <c:bubble3D val="0"/>
            <c:spPr>
              <a:solidFill>
                <a:schemeClr val="bg1"/>
              </a:solidFill>
              <a:ln w="6350">
                <a:solidFill>
                  <a:schemeClr val="tx1"/>
                </a:solidFill>
              </a:ln>
              <a:effectLst/>
            </c:spPr>
            <c:extLst>
              <c:ext xmlns:c16="http://schemas.microsoft.com/office/drawing/2014/chart" uri="{C3380CC4-5D6E-409C-BE32-E72D297353CC}">
                <c16:uniqueId val="{00000001-6911-4146-9A02-53C8F780DCE9}"/>
              </c:ext>
            </c:extLst>
          </c:dPt>
          <c:dPt>
            <c:idx val="1"/>
            <c:invertIfNegative val="0"/>
            <c:bubble3D val="0"/>
            <c:spPr>
              <a:solidFill>
                <a:srgbClr val="007FFF"/>
              </a:solidFill>
              <a:ln w="6350">
                <a:solidFill>
                  <a:schemeClr val="tx1"/>
                </a:solidFill>
              </a:ln>
              <a:effectLst/>
            </c:spPr>
            <c:extLst>
              <c:ext xmlns:c16="http://schemas.microsoft.com/office/drawing/2014/chart" uri="{C3380CC4-5D6E-409C-BE32-E72D297353CC}">
                <c16:uniqueId val="{00000003-6911-4146-9A02-53C8F780DCE9}"/>
              </c:ext>
            </c:extLst>
          </c:dPt>
          <c:dPt>
            <c:idx val="2"/>
            <c:invertIfNegative val="0"/>
            <c:bubble3D val="0"/>
            <c:spPr>
              <a:solidFill>
                <a:srgbClr val="92D050"/>
              </a:solidFill>
              <a:ln w="6350">
                <a:solidFill>
                  <a:schemeClr val="tx1"/>
                </a:solidFill>
              </a:ln>
              <a:effectLst/>
            </c:spPr>
            <c:extLst>
              <c:ext xmlns:c16="http://schemas.microsoft.com/office/drawing/2014/chart" uri="{C3380CC4-5D6E-409C-BE32-E72D297353CC}">
                <c16:uniqueId val="{00000005-6911-4146-9A02-53C8F780DCE9}"/>
              </c:ext>
            </c:extLst>
          </c:dPt>
          <c:dPt>
            <c:idx val="3"/>
            <c:invertIfNegative val="0"/>
            <c:bubble3D val="0"/>
            <c:spPr>
              <a:solidFill>
                <a:srgbClr val="C64BD3"/>
              </a:solidFill>
              <a:ln w="6350">
                <a:solidFill>
                  <a:schemeClr val="tx1"/>
                </a:solidFill>
              </a:ln>
              <a:effectLst/>
            </c:spPr>
            <c:extLst>
              <c:ext xmlns:c16="http://schemas.microsoft.com/office/drawing/2014/chart" uri="{C3380CC4-5D6E-409C-BE32-E72D297353CC}">
                <c16:uniqueId val="{00000007-6911-4146-9A02-53C8F780DCE9}"/>
              </c:ext>
            </c:extLst>
          </c:dPt>
          <c:errBars>
            <c:errBarType val="both"/>
            <c:errValType val="cust"/>
            <c:noEndCap val="0"/>
            <c:plus>
              <c:numRef>
                <c:f>Worksheet!$AF$16:$AF$19</c:f>
                <c:numCache>
                  <c:formatCode>General</c:formatCode>
                  <c:ptCount val="4"/>
                  <c:pt idx="0">
                    <c:v>1.4704927343617851E-2</c:v>
                  </c:pt>
                  <c:pt idx="1">
                    <c:v>6.1142596165000153E-2</c:v>
                  </c:pt>
                  <c:pt idx="2">
                    <c:v>2.7666911002915809E-2</c:v>
                  </c:pt>
                  <c:pt idx="3">
                    <c:v>7.823341089553372E-2</c:v>
                  </c:pt>
                </c:numCache>
              </c:numRef>
            </c:plus>
            <c:minus>
              <c:numRef>
                <c:f>Worksheet!$AF$16:$AF$19</c:f>
                <c:numCache>
                  <c:formatCode>General</c:formatCode>
                  <c:ptCount val="4"/>
                  <c:pt idx="0">
                    <c:v>1.4704927343617851E-2</c:v>
                  </c:pt>
                  <c:pt idx="1">
                    <c:v>6.1142596165000153E-2</c:v>
                  </c:pt>
                  <c:pt idx="2">
                    <c:v>2.7666911002915809E-2</c:v>
                  </c:pt>
                  <c:pt idx="3">
                    <c:v>7.823341089553372E-2</c:v>
                  </c:pt>
                </c:numCache>
              </c:numRef>
            </c:minus>
            <c:spPr>
              <a:noFill/>
              <a:ln w="6350" cap="flat" cmpd="sng" algn="ctr">
                <a:solidFill>
                  <a:schemeClr val="tx1"/>
                </a:solidFill>
                <a:round/>
              </a:ln>
              <a:effectLst/>
            </c:spPr>
          </c:errBars>
          <c:cat>
            <c:strRef>
              <c:f>Worksheet!$AD$16:$AD$19</c:f>
              <c:strCache>
                <c:ptCount val="4"/>
                <c:pt idx="0">
                  <c:v>CTRL</c:v>
                </c:pt>
                <c:pt idx="1">
                  <c:v>DEP</c:v>
                </c:pt>
                <c:pt idx="2">
                  <c:v>HDM</c:v>
                </c:pt>
                <c:pt idx="3">
                  <c:v>H+D</c:v>
                </c:pt>
              </c:strCache>
            </c:strRef>
          </c:cat>
          <c:val>
            <c:numRef>
              <c:f>Worksheet!$AE$16:$AE$19</c:f>
              <c:numCache>
                <c:formatCode>General</c:formatCode>
                <c:ptCount val="4"/>
                <c:pt idx="0">
                  <c:v>1.1067786690950627</c:v>
                </c:pt>
                <c:pt idx="1">
                  <c:v>1.2946061940433515</c:v>
                </c:pt>
                <c:pt idx="2">
                  <c:v>1.1564235787606663</c:v>
                </c:pt>
                <c:pt idx="3">
                  <c:v>1.3767287932609182</c:v>
                </c:pt>
              </c:numCache>
            </c:numRef>
          </c:val>
          <c:extLst>
            <c:ext xmlns:c16="http://schemas.microsoft.com/office/drawing/2014/chart" uri="{C3380CC4-5D6E-409C-BE32-E72D297353CC}">
              <c16:uniqueId val="{00000008-6911-4146-9A02-53C8F780DCE9}"/>
            </c:ext>
          </c:extLst>
        </c:ser>
        <c:dLbls>
          <c:showLegendKey val="0"/>
          <c:showVal val="0"/>
          <c:showCatName val="0"/>
          <c:showSerName val="0"/>
          <c:showPercent val="0"/>
          <c:showBubbleSize val="0"/>
        </c:dLbls>
        <c:gapWidth val="50"/>
        <c:overlap val="-27"/>
        <c:axId val="1215449888"/>
        <c:axId val="1215443984"/>
      </c:barChart>
      <c:catAx>
        <c:axId val="1215449888"/>
        <c:scaling>
          <c:orientation val="minMax"/>
        </c:scaling>
        <c:delete val="0"/>
        <c:axPos val="b"/>
        <c:numFmt formatCode="General" sourceLinked="1"/>
        <c:majorTickMark val="out"/>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215443984"/>
        <c:crosses val="autoZero"/>
        <c:auto val="1"/>
        <c:lblAlgn val="ctr"/>
        <c:lblOffset val="100"/>
        <c:noMultiLvlLbl val="0"/>
      </c:catAx>
      <c:valAx>
        <c:axId val="1215443984"/>
        <c:scaling>
          <c:orientation val="minMax"/>
          <c:max val="1.6"/>
          <c:min val="0.60000000000000009"/>
        </c:scaling>
        <c:delete val="0"/>
        <c:axPos val="l"/>
        <c:numFmt formatCode="General" sourceLinked="1"/>
        <c:majorTickMark val="out"/>
        <c:minorTickMark val="none"/>
        <c:tickLblPos val="nextTo"/>
        <c:spPr>
          <a:noFill/>
          <a:ln w="6350">
            <a:solidFill>
              <a:schemeClr val="tx1"/>
            </a:solidFill>
          </a:ln>
          <a:effectLst/>
        </c:spPr>
        <c:txPr>
          <a:bodyPr rot="-60000000" spcFirstLastPara="1" vertOverflow="ellipsis" vert="horz" wrap="square" anchor="ctr" anchorCtr="1"/>
          <a:lstStyle/>
          <a:p>
            <a:pPr>
              <a:defRPr sz="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21544988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Graphs!$C$3</c:f>
              <c:strCache>
                <c:ptCount val="1"/>
                <c:pt idx="0">
                  <c:v>DEP</c:v>
                </c:pt>
              </c:strCache>
            </c:strRef>
          </c:tx>
          <c:spPr>
            <a:ln w="6350" cap="rnd">
              <a:solidFill>
                <a:srgbClr val="7030A0"/>
              </a:solidFill>
              <a:round/>
            </a:ln>
            <a:effectLst/>
          </c:spPr>
          <c:marker>
            <c:symbol val="square"/>
            <c:size val="3"/>
            <c:spPr>
              <a:solidFill>
                <a:srgbClr val="7030A0"/>
              </a:solidFill>
              <a:ln w="9525">
                <a:noFill/>
              </a:ln>
              <a:effectLst/>
            </c:spPr>
          </c:marker>
          <c:errBars>
            <c:errDir val="y"/>
            <c:errBarType val="both"/>
            <c:errValType val="cust"/>
            <c:noEndCap val="0"/>
            <c:plus>
              <c:numRef>
                <c:f>Graphs!$D$4:$D$73</c:f>
                <c:numCache>
                  <c:formatCode>General</c:formatCode>
                  <c:ptCount val="7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5.4262735320332371E-2</c:v>
                  </c:pt>
                  <c:pt idx="36">
                    <c:v>0.13017082793177759</c:v>
                  </c:pt>
                  <c:pt idx="37">
                    <c:v>0.18752777572046939</c:v>
                  </c:pt>
                  <c:pt idx="38">
                    <c:v>0.27978166090324624</c:v>
                  </c:pt>
                  <c:pt idx="39">
                    <c:v>0.39299420408505054</c:v>
                  </c:pt>
                  <c:pt idx="40">
                    <c:v>0.4432205370291904</c:v>
                  </c:pt>
                  <c:pt idx="41">
                    <c:v>0.41204099040966519</c:v>
                  </c:pt>
                  <c:pt idx="42">
                    <c:v>0.35095108870990377</c:v>
                  </c:pt>
                  <c:pt idx="43">
                    <c:v>0.34448028487370158</c:v>
                  </c:pt>
                  <c:pt idx="44">
                    <c:v>0.393841479673118</c:v>
                  </c:pt>
                  <c:pt idx="45">
                    <c:v>0.45946829173634623</c:v>
                  </c:pt>
                  <c:pt idx="46">
                    <c:v>0.47708606258316621</c:v>
                  </c:pt>
                  <c:pt idx="47">
                    <c:v>0.44547103659434917</c:v>
                  </c:pt>
                  <c:pt idx="48">
                    <c:v>0.38528488738133043</c:v>
                  </c:pt>
                  <c:pt idx="49">
                    <c:v>0.31135902820448996</c:v>
                  </c:pt>
                  <c:pt idx="50">
                    <c:v>0.25385910352879709</c:v>
                  </c:pt>
                  <c:pt idx="51">
                    <c:v>0.20289570391377604</c:v>
                  </c:pt>
                  <c:pt idx="52">
                    <c:v>0.17701224063135673</c:v>
                  </c:pt>
                  <c:pt idx="53">
                    <c:v>0.1600347184554374</c:v>
                  </c:pt>
                  <c:pt idx="54">
                    <c:v>0.15634719199411434</c:v>
                  </c:pt>
                  <c:pt idx="55">
                    <c:v>0.18973665961010278</c:v>
                  </c:pt>
                  <c:pt idx="56">
                    <c:v>0.23057898140695021</c:v>
                  </c:pt>
                  <c:pt idx="57">
                    <c:v>0.2840187787218772</c:v>
                  </c:pt>
                  <c:pt idx="58">
                    <c:v>0.33040379335998349</c:v>
                  </c:pt>
                  <c:pt idx="59">
                    <c:v>0.37364570265307628</c:v>
                  </c:pt>
                  <c:pt idx="60">
                    <c:v>0.37896056669673578</c:v>
                  </c:pt>
                  <c:pt idx="61">
                    <c:v>0.35815887225891502</c:v>
                  </c:pt>
                  <c:pt idx="62">
                    <c:v>0.33763886032268264</c:v>
                  </c:pt>
                  <c:pt idx="63">
                    <c:v>0.27162065049951151</c:v>
                  </c:pt>
                  <c:pt idx="64">
                    <c:v>0.19832633040858008</c:v>
                  </c:pt>
                  <c:pt idx="65">
                    <c:v>0.1956470745443892</c:v>
                  </c:pt>
                  <c:pt idx="66">
                    <c:v>0</c:v>
                  </c:pt>
                  <c:pt idx="67">
                    <c:v>0</c:v>
                  </c:pt>
                  <c:pt idx="68">
                    <c:v>0</c:v>
                  </c:pt>
                  <c:pt idx="69">
                    <c:v>0</c:v>
                  </c:pt>
                </c:numCache>
              </c:numRef>
            </c:plus>
            <c:minus>
              <c:numRef>
                <c:f>Graphs!$D$4:$D$73</c:f>
                <c:numCache>
                  <c:formatCode>General</c:formatCode>
                  <c:ptCount val="7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5.4262735320332371E-2</c:v>
                  </c:pt>
                  <c:pt idx="36">
                    <c:v>0.13017082793177759</c:v>
                  </c:pt>
                  <c:pt idx="37">
                    <c:v>0.18752777572046939</c:v>
                  </c:pt>
                  <c:pt idx="38">
                    <c:v>0.27978166090324624</c:v>
                  </c:pt>
                  <c:pt idx="39">
                    <c:v>0.39299420408505054</c:v>
                  </c:pt>
                  <c:pt idx="40">
                    <c:v>0.4432205370291904</c:v>
                  </c:pt>
                  <c:pt idx="41">
                    <c:v>0.41204099040966519</c:v>
                  </c:pt>
                  <c:pt idx="42">
                    <c:v>0.35095108870990377</c:v>
                  </c:pt>
                  <c:pt idx="43">
                    <c:v>0.34448028487370158</c:v>
                  </c:pt>
                  <c:pt idx="44">
                    <c:v>0.393841479673118</c:v>
                  </c:pt>
                  <c:pt idx="45">
                    <c:v>0.45946829173634623</c:v>
                  </c:pt>
                  <c:pt idx="46">
                    <c:v>0.47708606258316621</c:v>
                  </c:pt>
                  <c:pt idx="47">
                    <c:v>0.44547103659434917</c:v>
                  </c:pt>
                  <c:pt idx="48">
                    <c:v>0.38528488738133043</c:v>
                  </c:pt>
                  <c:pt idx="49">
                    <c:v>0.31135902820448996</c:v>
                  </c:pt>
                  <c:pt idx="50">
                    <c:v>0.25385910352879709</c:v>
                  </c:pt>
                  <c:pt idx="51">
                    <c:v>0.20289570391377604</c:v>
                  </c:pt>
                  <c:pt idx="52">
                    <c:v>0.17701224063135673</c:v>
                  </c:pt>
                  <c:pt idx="53">
                    <c:v>0.1600347184554374</c:v>
                  </c:pt>
                  <c:pt idx="54">
                    <c:v>0.15634719199411434</c:v>
                  </c:pt>
                  <c:pt idx="55">
                    <c:v>0.18973665961010278</c:v>
                  </c:pt>
                  <c:pt idx="56">
                    <c:v>0.23057898140695021</c:v>
                  </c:pt>
                  <c:pt idx="57">
                    <c:v>0.2840187787218772</c:v>
                  </c:pt>
                  <c:pt idx="58">
                    <c:v>0.33040379335998349</c:v>
                  </c:pt>
                  <c:pt idx="59">
                    <c:v>0.37364570265307628</c:v>
                  </c:pt>
                  <c:pt idx="60">
                    <c:v>0.37896056669673578</c:v>
                  </c:pt>
                  <c:pt idx="61">
                    <c:v>0.35815887225891502</c:v>
                  </c:pt>
                  <c:pt idx="62">
                    <c:v>0.33763886032268264</c:v>
                  </c:pt>
                  <c:pt idx="63">
                    <c:v>0.27162065049951151</c:v>
                  </c:pt>
                  <c:pt idx="64">
                    <c:v>0.19832633040858008</c:v>
                  </c:pt>
                  <c:pt idx="65">
                    <c:v>0.1956470745443892</c:v>
                  </c:pt>
                  <c:pt idx="66">
                    <c:v>0</c:v>
                  </c:pt>
                  <c:pt idx="67">
                    <c:v>0</c:v>
                  </c:pt>
                  <c:pt idx="68">
                    <c:v>0</c:v>
                  </c:pt>
                  <c:pt idx="69">
                    <c:v>0</c:v>
                  </c:pt>
                </c:numCache>
              </c:numRef>
            </c:minus>
            <c:spPr>
              <a:noFill/>
              <a:ln w="3175" cap="flat" cmpd="sng" algn="ctr">
                <a:solidFill>
                  <a:srgbClr val="7030A0"/>
                </a:solidFill>
                <a:round/>
              </a:ln>
              <a:effectLst/>
            </c:spPr>
          </c:errBars>
          <c:xVal>
            <c:numRef>
              <c:f>Graphs!$B$4:$B$73</c:f>
              <c:numCache>
                <c:formatCode>General</c:formatCode>
                <c:ptCount val="70"/>
                <c:pt idx="0">
                  <c:v>0.4</c:v>
                </c:pt>
                <c:pt idx="1">
                  <c:v>0.4632</c:v>
                </c:pt>
                <c:pt idx="2">
                  <c:v>0.53649999999999998</c:v>
                </c:pt>
                <c:pt idx="3">
                  <c:v>0.62129999999999996</c:v>
                </c:pt>
                <c:pt idx="4">
                  <c:v>0.71950000000000003</c:v>
                </c:pt>
                <c:pt idx="5">
                  <c:v>0.83320000000000005</c:v>
                </c:pt>
                <c:pt idx="6">
                  <c:v>0.96489999999999998</c:v>
                </c:pt>
                <c:pt idx="7">
                  <c:v>1.117</c:v>
                </c:pt>
                <c:pt idx="8">
                  <c:v>1.294</c:v>
                </c:pt>
                <c:pt idx="9">
                  <c:v>1.4990000000000001</c:v>
                </c:pt>
                <c:pt idx="10">
                  <c:v>1.736</c:v>
                </c:pt>
                <c:pt idx="11">
                  <c:v>2.0099999999999998</c:v>
                </c:pt>
                <c:pt idx="12">
                  <c:v>2.3279999999999998</c:v>
                </c:pt>
                <c:pt idx="13">
                  <c:v>2.6960000000000002</c:v>
                </c:pt>
                <c:pt idx="14">
                  <c:v>3.1219999999999999</c:v>
                </c:pt>
                <c:pt idx="15">
                  <c:v>3.6150000000000002</c:v>
                </c:pt>
                <c:pt idx="16">
                  <c:v>4.1870000000000003</c:v>
                </c:pt>
                <c:pt idx="17">
                  <c:v>4.8490000000000002</c:v>
                </c:pt>
                <c:pt idx="18">
                  <c:v>5.6150000000000002</c:v>
                </c:pt>
                <c:pt idx="19">
                  <c:v>6.5030000000000001</c:v>
                </c:pt>
                <c:pt idx="20">
                  <c:v>7.5309999999999997</c:v>
                </c:pt>
                <c:pt idx="21">
                  <c:v>8.7210000000000001</c:v>
                </c:pt>
                <c:pt idx="22">
                  <c:v>10.1</c:v>
                </c:pt>
                <c:pt idx="23">
                  <c:v>11.7</c:v>
                </c:pt>
                <c:pt idx="24">
                  <c:v>13.54</c:v>
                </c:pt>
                <c:pt idx="25">
                  <c:v>15.69</c:v>
                </c:pt>
                <c:pt idx="26">
                  <c:v>18.170000000000002</c:v>
                </c:pt>
                <c:pt idx="27">
                  <c:v>21.04</c:v>
                </c:pt>
                <c:pt idx="28">
                  <c:v>24.36</c:v>
                </c:pt>
                <c:pt idx="29">
                  <c:v>28.21</c:v>
                </c:pt>
                <c:pt idx="30">
                  <c:v>32.67</c:v>
                </c:pt>
                <c:pt idx="31">
                  <c:v>37.840000000000003</c:v>
                </c:pt>
                <c:pt idx="32">
                  <c:v>43.82</c:v>
                </c:pt>
                <c:pt idx="33">
                  <c:v>50.75</c:v>
                </c:pt>
                <c:pt idx="34">
                  <c:v>58.77</c:v>
                </c:pt>
                <c:pt idx="35">
                  <c:v>68.06</c:v>
                </c:pt>
                <c:pt idx="36">
                  <c:v>78.819999999999993</c:v>
                </c:pt>
                <c:pt idx="37">
                  <c:v>91.28</c:v>
                </c:pt>
                <c:pt idx="38">
                  <c:v>105.7</c:v>
                </c:pt>
                <c:pt idx="39">
                  <c:v>122.4</c:v>
                </c:pt>
                <c:pt idx="40">
                  <c:v>141.80000000000001</c:v>
                </c:pt>
                <c:pt idx="41">
                  <c:v>164.2</c:v>
                </c:pt>
                <c:pt idx="42">
                  <c:v>190.1</c:v>
                </c:pt>
                <c:pt idx="43">
                  <c:v>220.2</c:v>
                </c:pt>
                <c:pt idx="44">
                  <c:v>255</c:v>
                </c:pt>
                <c:pt idx="45">
                  <c:v>295.3</c:v>
                </c:pt>
                <c:pt idx="46">
                  <c:v>342</c:v>
                </c:pt>
                <c:pt idx="47">
                  <c:v>396.1</c:v>
                </c:pt>
                <c:pt idx="48">
                  <c:v>458.7</c:v>
                </c:pt>
                <c:pt idx="49">
                  <c:v>531.20000000000005</c:v>
                </c:pt>
                <c:pt idx="50">
                  <c:v>615.1</c:v>
                </c:pt>
                <c:pt idx="51">
                  <c:v>712.4</c:v>
                </c:pt>
                <c:pt idx="52">
                  <c:v>825</c:v>
                </c:pt>
                <c:pt idx="53">
                  <c:v>955.4</c:v>
                </c:pt>
                <c:pt idx="54">
                  <c:v>1106</c:v>
                </c:pt>
                <c:pt idx="55">
                  <c:v>1281</c:v>
                </c:pt>
                <c:pt idx="56">
                  <c:v>1484</c:v>
                </c:pt>
                <c:pt idx="57">
                  <c:v>1718</c:v>
                </c:pt>
                <c:pt idx="58">
                  <c:v>1990</c:v>
                </c:pt>
                <c:pt idx="59">
                  <c:v>2305</c:v>
                </c:pt>
                <c:pt idx="60">
                  <c:v>2669</c:v>
                </c:pt>
                <c:pt idx="61">
                  <c:v>3091</c:v>
                </c:pt>
                <c:pt idx="62">
                  <c:v>3580</c:v>
                </c:pt>
                <c:pt idx="63">
                  <c:v>4145</c:v>
                </c:pt>
                <c:pt idx="64">
                  <c:v>4801</c:v>
                </c:pt>
                <c:pt idx="65">
                  <c:v>5560</c:v>
                </c:pt>
                <c:pt idx="66">
                  <c:v>6439</c:v>
                </c:pt>
                <c:pt idx="67">
                  <c:v>7456</c:v>
                </c:pt>
                <c:pt idx="68">
                  <c:v>8635</c:v>
                </c:pt>
                <c:pt idx="69" formatCode="0.00E+00">
                  <c:v>10000</c:v>
                </c:pt>
              </c:numCache>
            </c:numRef>
          </c:xVal>
          <c:yVal>
            <c:numRef>
              <c:f>Graphs!$C$4:$C$73</c:f>
              <c:numCache>
                <c:formatCode>General</c:formatCode>
                <c:ptCount val="7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8.3333333333333329E-2</c:v>
                </c:pt>
                <c:pt idx="36">
                  <c:v>0.78333333333333333</c:v>
                </c:pt>
                <c:pt idx="37">
                  <c:v>2.35</c:v>
                </c:pt>
                <c:pt idx="38">
                  <c:v>4.4166666666666661</c:v>
                </c:pt>
                <c:pt idx="39">
                  <c:v>6.5666666666666673</c:v>
                </c:pt>
                <c:pt idx="40">
                  <c:v>8.4333333333333336</c:v>
                </c:pt>
                <c:pt idx="41">
                  <c:v>9.7333333333333325</c:v>
                </c:pt>
                <c:pt idx="42">
                  <c:v>10.35</c:v>
                </c:pt>
                <c:pt idx="43">
                  <c:v>10.3</c:v>
                </c:pt>
                <c:pt idx="44">
                  <c:v>9.5666666666666682</c:v>
                </c:pt>
                <c:pt idx="45">
                  <c:v>8.3666666666666654</c:v>
                </c:pt>
                <c:pt idx="46">
                  <c:v>6.8166666666666673</c:v>
                </c:pt>
                <c:pt idx="47">
                  <c:v>5.1333333333333337</c:v>
                </c:pt>
                <c:pt idx="48">
                  <c:v>3.5666666666666669</c:v>
                </c:pt>
                <c:pt idx="49">
                  <c:v>2.2166666666666668</c:v>
                </c:pt>
                <c:pt idx="50">
                  <c:v>1.1666666666666667</c:v>
                </c:pt>
                <c:pt idx="51">
                  <c:v>0.54999999999999993</c:v>
                </c:pt>
                <c:pt idx="52">
                  <c:v>0.30000000000000004</c:v>
                </c:pt>
                <c:pt idx="53">
                  <c:v>0.21666666666666667</c:v>
                </c:pt>
                <c:pt idx="54">
                  <c:v>0.23333333333333331</c:v>
                </c:pt>
                <c:pt idx="55">
                  <c:v>0.3</c:v>
                </c:pt>
                <c:pt idx="56">
                  <c:v>0.35000000000000003</c:v>
                </c:pt>
                <c:pt idx="57">
                  <c:v>0.39999999999999997</c:v>
                </c:pt>
                <c:pt idx="58">
                  <c:v>0.45</c:v>
                </c:pt>
                <c:pt idx="59">
                  <c:v>0.51666666666666661</c:v>
                </c:pt>
                <c:pt idx="60">
                  <c:v>0.58333333333333337</c:v>
                </c:pt>
                <c:pt idx="61">
                  <c:v>0.71666666666666667</c:v>
                </c:pt>
                <c:pt idx="62">
                  <c:v>0.9</c:v>
                </c:pt>
                <c:pt idx="63">
                  <c:v>1.2333333333333334</c:v>
                </c:pt>
                <c:pt idx="64">
                  <c:v>1.6000000000000003</c:v>
                </c:pt>
                <c:pt idx="65">
                  <c:v>1.9166666666666667</c:v>
                </c:pt>
                <c:pt idx="66">
                  <c:v>0</c:v>
                </c:pt>
                <c:pt idx="67">
                  <c:v>0</c:v>
                </c:pt>
                <c:pt idx="68">
                  <c:v>0</c:v>
                </c:pt>
                <c:pt idx="69">
                  <c:v>0</c:v>
                </c:pt>
              </c:numCache>
            </c:numRef>
          </c:yVal>
          <c:smooth val="1"/>
          <c:extLst>
            <c:ext xmlns:c16="http://schemas.microsoft.com/office/drawing/2014/chart" uri="{C3380CC4-5D6E-409C-BE32-E72D297353CC}">
              <c16:uniqueId val="{00000000-208F-4247-8DB9-EA835D5AD58B}"/>
            </c:ext>
          </c:extLst>
        </c:ser>
        <c:ser>
          <c:idx val="1"/>
          <c:order val="1"/>
          <c:tx>
            <c:strRef>
              <c:f>Graphs!$E$3</c:f>
              <c:strCache>
                <c:ptCount val="1"/>
                <c:pt idx="0">
                  <c:v>DEPsox</c:v>
                </c:pt>
              </c:strCache>
            </c:strRef>
          </c:tx>
          <c:spPr>
            <a:ln w="6350" cap="rnd">
              <a:solidFill>
                <a:srgbClr val="D38FF9"/>
              </a:solidFill>
              <a:round/>
            </a:ln>
            <a:effectLst/>
          </c:spPr>
          <c:marker>
            <c:symbol val="square"/>
            <c:size val="3"/>
            <c:spPr>
              <a:solidFill>
                <a:srgbClr val="D38FF9"/>
              </a:solidFill>
              <a:ln w="3175">
                <a:solidFill>
                  <a:srgbClr val="7030A0"/>
                </a:solidFill>
              </a:ln>
              <a:effectLst/>
            </c:spPr>
          </c:marker>
          <c:errBars>
            <c:errDir val="y"/>
            <c:errBarType val="both"/>
            <c:errValType val="cust"/>
            <c:noEndCap val="0"/>
            <c:plus>
              <c:numRef>
                <c:f>Graphs!$F$4:$F$73</c:f>
                <c:numCache>
                  <c:formatCode>General</c:formatCode>
                  <c:ptCount val="7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1.4698618394803282E-2</c:v>
                  </c:pt>
                  <c:pt idx="34">
                    <c:v>9.1455986850857388E-2</c:v>
                  </c:pt>
                  <c:pt idx="35">
                    <c:v>0.17716909687891116</c:v>
                  </c:pt>
                  <c:pt idx="36">
                    <c:v>0.20883273476902831</c:v>
                  </c:pt>
                  <c:pt idx="37">
                    <c:v>0.17777777777777781</c:v>
                  </c:pt>
                  <c:pt idx="38">
                    <c:v>0.20237784000096656</c:v>
                  </c:pt>
                  <c:pt idx="39">
                    <c:v>0.2846917327848657</c:v>
                  </c:pt>
                  <c:pt idx="40">
                    <c:v>0.35464292596676955</c:v>
                  </c:pt>
                  <c:pt idx="41">
                    <c:v>0.37470152730927214</c:v>
                  </c:pt>
                  <c:pt idx="42">
                    <c:v>0.31861002130977029</c:v>
                  </c:pt>
                  <c:pt idx="43">
                    <c:v>0.23399377431836318</c:v>
                  </c:pt>
                  <c:pt idx="44">
                    <c:v>0.21502224978181814</c:v>
                  </c:pt>
                  <c:pt idx="45">
                    <c:v>0.28136571693557</c:v>
                  </c:pt>
                  <c:pt idx="46">
                    <c:v>0.34133904798456904</c:v>
                  </c:pt>
                  <c:pt idx="47">
                    <c:v>0.3399346342395187</c:v>
                  </c:pt>
                  <c:pt idx="48">
                    <c:v>0.25495097567963926</c:v>
                  </c:pt>
                  <c:pt idx="49">
                    <c:v>0.15184055965240498</c:v>
                  </c:pt>
                  <c:pt idx="50">
                    <c:v>6.6666666666666666E-2</c:v>
                  </c:pt>
                  <c:pt idx="51">
                    <c:v>1.4698618394803282E-2</c:v>
                  </c:pt>
                  <c:pt idx="52">
                    <c:v>0</c:v>
                  </c:pt>
                  <c:pt idx="53">
                    <c:v>0</c:v>
                  </c:pt>
                  <c:pt idx="54">
                    <c:v>0</c:v>
                  </c:pt>
                  <c:pt idx="55">
                    <c:v>0</c:v>
                  </c:pt>
                  <c:pt idx="56">
                    <c:v>0</c:v>
                  </c:pt>
                  <c:pt idx="57">
                    <c:v>0</c:v>
                  </c:pt>
                  <c:pt idx="58">
                    <c:v>0</c:v>
                  </c:pt>
                  <c:pt idx="59">
                    <c:v>0</c:v>
                  </c:pt>
                  <c:pt idx="60">
                    <c:v>1.1111111111111113E-2</c:v>
                  </c:pt>
                  <c:pt idx="61">
                    <c:v>2.8867513459481298E-2</c:v>
                  </c:pt>
                  <c:pt idx="62">
                    <c:v>6.1111111111111123E-2</c:v>
                  </c:pt>
                  <c:pt idx="63">
                    <c:v>0.11276546183435802</c:v>
                  </c:pt>
                  <c:pt idx="64">
                    <c:v>0.14886401118860296</c:v>
                  </c:pt>
                  <c:pt idx="65">
                    <c:v>0.18010627863830367</c:v>
                  </c:pt>
                  <c:pt idx="66">
                    <c:v>0</c:v>
                  </c:pt>
                  <c:pt idx="67">
                    <c:v>0</c:v>
                  </c:pt>
                  <c:pt idx="68">
                    <c:v>0</c:v>
                  </c:pt>
                  <c:pt idx="69">
                    <c:v>0</c:v>
                  </c:pt>
                </c:numCache>
              </c:numRef>
            </c:plus>
            <c:minus>
              <c:numRef>
                <c:f>Graphs!$F$4:$F$73</c:f>
                <c:numCache>
                  <c:formatCode>General</c:formatCode>
                  <c:ptCount val="7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1.4698618394803282E-2</c:v>
                  </c:pt>
                  <c:pt idx="34">
                    <c:v>9.1455986850857388E-2</c:v>
                  </c:pt>
                  <c:pt idx="35">
                    <c:v>0.17716909687891116</c:v>
                  </c:pt>
                  <c:pt idx="36">
                    <c:v>0.20883273476902831</c:v>
                  </c:pt>
                  <c:pt idx="37">
                    <c:v>0.17777777777777781</c:v>
                  </c:pt>
                  <c:pt idx="38">
                    <c:v>0.20237784000096656</c:v>
                  </c:pt>
                  <c:pt idx="39">
                    <c:v>0.2846917327848657</c:v>
                  </c:pt>
                  <c:pt idx="40">
                    <c:v>0.35464292596676955</c:v>
                  </c:pt>
                  <c:pt idx="41">
                    <c:v>0.37470152730927214</c:v>
                  </c:pt>
                  <c:pt idx="42">
                    <c:v>0.31861002130977029</c:v>
                  </c:pt>
                  <c:pt idx="43">
                    <c:v>0.23399377431836318</c:v>
                  </c:pt>
                  <c:pt idx="44">
                    <c:v>0.21502224978181814</c:v>
                  </c:pt>
                  <c:pt idx="45">
                    <c:v>0.28136571693557</c:v>
                  </c:pt>
                  <c:pt idx="46">
                    <c:v>0.34133904798456904</c:v>
                  </c:pt>
                  <c:pt idx="47">
                    <c:v>0.3399346342395187</c:v>
                  </c:pt>
                  <c:pt idx="48">
                    <c:v>0.25495097567963926</c:v>
                  </c:pt>
                  <c:pt idx="49">
                    <c:v>0.15184055965240498</c:v>
                  </c:pt>
                  <c:pt idx="50">
                    <c:v>6.6666666666666666E-2</c:v>
                  </c:pt>
                  <c:pt idx="51">
                    <c:v>1.4698618394803282E-2</c:v>
                  </c:pt>
                  <c:pt idx="52">
                    <c:v>0</c:v>
                  </c:pt>
                  <c:pt idx="53">
                    <c:v>0</c:v>
                  </c:pt>
                  <c:pt idx="54">
                    <c:v>0</c:v>
                  </c:pt>
                  <c:pt idx="55">
                    <c:v>0</c:v>
                  </c:pt>
                  <c:pt idx="56">
                    <c:v>0</c:v>
                  </c:pt>
                  <c:pt idx="57">
                    <c:v>0</c:v>
                  </c:pt>
                  <c:pt idx="58">
                    <c:v>0</c:v>
                  </c:pt>
                  <c:pt idx="59">
                    <c:v>0</c:v>
                  </c:pt>
                  <c:pt idx="60">
                    <c:v>1.1111111111111113E-2</c:v>
                  </c:pt>
                  <c:pt idx="61">
                    <c:v>2.8867513459481298E-2</c:v>
                  </c:pt>
                  <c:pt idx="62">
                    <c:v>6.1111111111111123E-2</c:v>
                  </c:pt>
                  <c:pt idx="63">
                    <c:v>0.11276546183435802</c:v>
                  </c:pt>
                  <c:pt idx="64">
                    <c:v>0.14886401118860296</c:v>
                  </c:pt>
                  <c:pt idx="65">
                    <c:v>0.18010627863830367</c:v>
                  </c:pt>
                  <c:pt idx="66">
                    <c:v>0</c:v>
                  </c:pt>
                  <c:pt idx="67">
                    <c:v>0</c:v>
                  </c:pt>
                  <c:pt idx="68">
                    <c:v>0</c:v>
                  </c:pt>
                  <c:pt idx="69">
                    <c:v>0</c:v>
                  </c:pt>
                </c:numCache>
              </c:numRef>
            </c:minus>
            <c:spPr>
              <a:noFill/>
              <a:ln w="3175" cap="flat" cmpd="sng" algn="ctr">
                <a:solidFill>
                  <a:srgbClr val="7030A0"/>
                </a:solidFill>
                <a:round/>
              </a:ln>
              <a:effectLst/>
            </c:spPr>
          </c:errBars>
          <c:xVal>
            <c:numRef>
              <c:f>Graphs!$B$4:$B$73</c:f>
              <c:numCache>
                <c:formatCode>General</c:formatCode>
                <c:ptCount val="70"/>
                <c:pt idx="0">
                  <c:v>0.4</c:v>
                </c:pt>
                <c:pt idx="1">
                  <c:v>0.4632</c:v>
                </c:pt>
                <c:pt idx="2">
                  <c:v>0.53649999999999998</c:v>
                </c:pt>
                <c:pt idx="3">
                  <c:v>0.62129999999999996</c:v>
                </c:pt>
                <c:pt idx="4">
                  <c:v>0.71950000000000003</c:v>
                </c:pt>
                <c:pt idx="5">
                  <c:v>0.83320000000000005</c:v>
                </c:pt>
                <c:pt idx="6">
                  <c:v>0.96489999999999998</c:v>
                </c:pt>
                <c:pt idx="7">
                  <c:v>1.117</c:v>
                </c:pt>
                <c:pt idx="8">
                  <c:v>1.294</c:v>
                </c:pt>
                <c:pt idx="9">
                  <c:v>1.4990000000000001</c:v>
                </c:pt>
                <c:pt idx="10">
                  <c:v>1.736</c:v>
                </c:pt>
                <c:pt idx="11">
                  <c:v>2.0099999999999998</c:v>
                </c:pt>
                <c:pt idx="12">
                  <c:v>2.3279999999999998</c:v>
                </c:pt>
                <c:pt idx="13">
                  <c:v>2.6960000000000002</c:v>
                </c:pt>
                <c:pt idx="14">
                  <c:v>3.1219999999999999</c:v>
                </c:pt>
                <c:pt idx="15">
                  <c:v>3.6150000000000002</c:v>
                </c:pt>
                <c:pt idx="16">
                  <c:v>4.1870000000000003</c:v>
                </c:pt>
                <c:pt idx="17">
                  <c:v>4.8490000000000002</c:v>
                </c:pt>
                <c:pt idx="18">
                  <c:v>5.6150000000000002</c:v>
                </c:pt>
                <c:pt idx="19">
                  <c:v>6.5030000000000001</c:v>
                </c:pt>
                <c:pt idx="20">
                  <c:v>7.5309999999999997</c:v>
                </c:pt>
                <c:pt idx="21">
                  <c:v>8.7210000000000001</c:v>
                </c:pt>
                <c:pt idx="22">
                  <c:v>10.1</c:v>
                </c:pt>
                <c:pt idx="23">
                  <c:v>11.7</c:v>
                </c:pt>
                <c:pt idx="24">
                  <c:v>13.54</c:v>
                </c:pt>
                <c:pt idx="25">
                  <c:v>15.69</c:v>
                </c:pt>
                <c:pt idx="26">
                  <c:v>18.170000000000002</c:v>
                </c:pt>
                <c:pt idx="27">
                  <c:v>21.04</c:v>
                </c:pt>
                <c:pt idx="28">
                  <c:v>24.36</c:v>
                </c:pt>
                <c:pt idx="29">
                  <c:v>28.21</c:v>
                </c:pt>
                <c:pt idx="30">
                  <c:v>32.67</c:v>
                </c:pt>
                <c:pt idx="31">
                  <c:v>37.840000000000003</c:v>
                </c:pt>
                <c:pt idx="32">
                  <c:v>43.82</c:v>
                </c:pt>
                <c:pt idx="33">
                  <c:v>50.75</c:v>
                </c:pt>
                <c:pt idx="34">
                  <c:v>58.77</c:v>
                </c:pt>
                <c:pt idx="35">
                  <c:v>68.06</c:v>
                </c:pt>
                <c:pt idx="36">
                  <c:v>78.819999999999993</c:v>
                </c:pt>
                <c:pt idx="37">
                  <c:v>91.28</c:v>
                </c:pt>
                <c:pt idx="38">
                  <c:v>105.7</c:v>
                </c:pt>
                <c:pt idx="39">
                  <c:v>122.4</c:v>
                </c:pt>
                <c:pt idx="40">
                  <c:v>141.80000000000001</c:v>
                </c:pt>
                <c:pt idx="41">
                  <c:v>164.2</c:v>
                </c:pt>
                <c:pt idx="42">
                  <c:v>190.1</c:v>
                </c:pt>
                <c:pt idx="43">
                  <c:v>220.2</c:v>
                </c:pt>
                <c:pt idx="44">
                  <c:v>255</c:v>
                </c:pt>
                <c:pt idx="45">
                  <c:v>295.3</c:v>
                </c:pt>
                <c:pt idx="46">
                  <c:v>342</c:v>
                </c:pt>
                <c:pt idx="47">
                  <c:v>396.1</c:v>
                </c:pt>
                <c:pt idx="48">
                  <c:v>458.7</c:v>
                </c:pt>
                <c:pt idx="49">
                  <c:v>531.20000000000005</c:v>
                </c:pt>
                <c:pt idx="50">
                  <c:v>615.1</c:v>
                </c:pt>
                <c:pt idx="51">
                  <c:v>712.4</c:v>
                </c:pt>
                <c:pt idx="52">
                  <c:v>825</c:v>
                </c:pt>
                <c:pt idx="53">
                  <c:v>955.4</c:v>
                </c:pt>
                <c:pt idx="54">
                  <c:v>1106</c:v>
                </c:pt>
                <c:pt idx="55">
                  <c:v>1281</c:v>
                </c:pt>
                <c:pt idx="56">
                  <c:v>1484</c:v>
                </c:pt>
                <c:pt idx="57">
                  <c:v>1718</c:v>
                </c:pt>
                <c:pt idx="58">
                  <c:v>1990</c:v>
                </c:pt>
                <c:pt idx="59">
                  <c:v>2305</c:v>
                </c:pt>
                <c:pt idx="60">
                  <c:v>2669</c:v>
                </c:pt>
                <c:pt idx="61">
                  <c:v>3091</c:v>
                </c:pt>
                <c:pt idx="62">
                  <c:v>3580</c:v>
                </c:pt>
                <c:pt idx="63">
                  <c:v>4145</c:v>
                </c:pt>
                <c:pt idx="64">
                  <c:v>4801</c:v>
                </c:pt>
                <c:pt idx="65">
                  <c:v>5560</c:v>
                </c:pt>
                <c:pt idx="66">
                  <c:v>6439</c:v>
                </c:pt>
                <c:pt idx="67">
                  <c:v>7456</c:v>
                </c:pt>
                <c:pt idx="68">
                  <c:v>8635</c:v>
                </c:pt>
                <c:pt idx="69" formatCode="0.00E+00">
                  <c:v>10000</c:v>
                </c:pt>
              </c:numCache>
            </c:numRef>
          </c:xVal>
          <c:yVal>
            <c:numRef>
              <c:f>Graphs!$E$4:$E$73</c:f>
              <c:numCache>
                <c:formatCode>General</c:formatCode>
                <c:ptCount val="7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2.2222222222222223E-2</c:v>
                </c:pt>
                <c:pt idx="34">
                  <c:v>0.34444444444444444</c:v>
                </c:pt>
                <c:pt idx="35">
                  <c:v>1.333333333333333</c:v>
                </c:pt>
                <c:pt idx="36">
                  <c:v>3.0999999999999996</c:v>
                </c:pt>
                <c:pt idx="37">
                  <c:v>5.3777777777777764</c:v>
                </c:pt>
                <c:pt idx="38">
                  <c:v>7.8111111111111109</c:v>
                </c:pt>
                <c:pt idx="39">
                  <c:v>9.9777777777777796</c:v>
                </c:pt>
                <c:pt idx="40">
                  <c:v>11.477777777777778</c:v>
                </c:pt>
                <c:pt idx="41">
                  <c:v>12.111111111111112</c:v>
                </c:pt>
                <c:pt idx="42">
                  <c:v>11.788888888888888</c:v>
                </c:pt>
                <c:pt idx="43">
                  <c:v>10.555555555555555</c:v>
                </c:pt>
                <c:pt idx="44">
                  <c:v>8.7111111111111121</c:v>
                </c:pt>
                <c:pt idx="45">
                  <c:v>6.5</c:v>
                </c:pt>
                <c:pt idx="46">
                  <c:v>4.3111111111111118</c:v>
                </c:pt>
                <c:pt idx="47">
                  <c:v>2.4666666666666668</c:v>
                </c:pt>
                <c:pt idx="48">
                  <c:v>1.1333333333333335</c:v>
                </c:pt>
                <c:pt idx="49">
                  <c:v>0.40000000000000008</c:v>
                </c:pt>
                <c:pt idx="50">
                  <c:v>0.1</c:v>
                </c:pt>
                <c:pt idx="51">
                  <c:v>2.2222222222222223E-2</c:v>
                </c:pt>
                <c:pt idx="52">
                  <c:v>0</c:v>
                </c:pt>
                <c:pt idx="53">
                  <c:v>0</c:v>
                </c:pt>
                <c:pt idx="54">
                  <c:v>0</c:v>
                </c:pt>
                <c:pt idx="55">
                  <c:v>0</c:v>
                </c:pt>
                <c:pt idx="56">
                  <c:v>0</c:v>
                </c:pt>
                <c:pt idx="57">
                  <c:v>0</c:v>
                </c:pt>
                <c:pt idx="58">
                  <c:v>0</c:v>
                </c:pt>
                <c:pt idx="59">
                  <c:v>0</c:v>
                </c:pt>
                <c:pt idx="60">
                  <c:v>1.1111111111111112E-2</c:v>
                </c:pt>
                <c:pt idx="61">
                  <c:v>6.6666666666666666E-2</c:v>
                </c:pt>
                <c:pt idx="62">
                  <c:v>0.18888888888888888</c:v>
                </c:pt>
                <c:pt idx="63">
                  <c:v>0.42222222222222222</c:v>
                </c:pt>
                <c:pt idx="64">
                  <c:v>0.7222222222222221</c:v>
                </c:pt>
                <c:pt idx="65">
                  <c:v>1.0222222222222221</c:v>
                </c:pt>
                <c:pt idx="66">
                  <c:v>0</c:v>
                </c:pt>
                <c:pt idx="67">
                  <c:v>0</c:v>
                </c:pt>
                <c:pt idx="68">
                  <c:v>0</c:v>
                </c:pt>
                <c:pt idx="69">
                  <c:v>0</c:v>
                </c:pt>
              </c:numCache>
            </c:numRef>
          </c:yVal>
          <c:smooth val="1"/>
          <c:extLst>
            <c:ext xmlns:c16="http://schemas.microsoft.com/office/drawing/2014/chart" uri="{C3380CC4-5D6E-409C-BE32-E72D297353CC}">
              <c16:uniqueId val="{00000001-208F-4247-8DB9-EA835D5AD58B}"/>
            </c:ext>
          </c:extLst>
        </c:ser>
        <c:dLbls>
          <c:showLegendKey val="0"/>
          <c:showVal val="0"/>
          <c:showCatName val="0"/>
          <c:showSerName val="0"/>
          <c:showPercent val="0"/>
          <c:showBubbleSize val="0"/>
        </c:dLbls>
        <c:axId val="417036904"/>
        <c:axId val="417031984"/>
      </c:scatterChart>
      <c:valAx>
        <c:axId val="417036904"/>
        <c:scaling>
          <c:logBase val="10"/>
          <c:orientation val="minMax"/>
          <c:min val="10"/>
        </c:scaling>
        <c:delete val="0"/>
        <c:axPos val="b"/>
        <c:numFmt formatCode="General" sourceLinked="1"/>
        <c:majorTickMark val="out"/>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600" b="0" i="0" u="none" strike="noStrike" kern="1200" baseline="0">
                <a:solidFill>
                  <a:schemeClr val="tx1">
                    <a:lumMod val="95000"/>
                    <a:lumOff val="5000"/>
                  </a:schemeClr>
                </a:solidFill>
                <a:latin typeface="+mn-lt"/>
                <a:ea typeface="+mn-ea"/>
                <a:cs typeface="+mn-cs"/>
              </a:defRPr>
            </a:pPr>
            <a:endParaRPr lang="en-US"/>
          </a:p>
        </c:txPr>
        <c:crossAx val="417031984"/>
        <c:crossesAt val="-2"/>
        <c:crossBetween val="midCat"/>
      </c:valAx>
      <c:valAx>
        <c:axId val="417031984"/>
        <c:scaling>
          <c:orientation val="minMax"/>
        </c:scaling>
        <c:delete val="0"/>
        <c:axPos val="l"/>
        <c:numFmt formatCode="General" sourceLinked="1"/>
        <c:majorTickMark val="out"/>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600" b="0" i="0" u="none" strike="noStrike" kern="1200" baseline="0">
                <a:solidFill>
                  <a:schemeClr val="tx1">
                    <a:lumMod val="95000"/>
                    <a:lumOff val="5000"/>
                  </a:schemeClr>
                </a:solidFill>
                <a:latin typeface="+mn-lt"/>
                <a:ea typeface="+mn-ea"/>
                <a:cs typeface="+mn-cs"/>
              </a:defRPr>
            </a:pPr>
            <a:endParaRPr lang="en-US"/>
          </a:p>
        </c:txPr>
        <c:crossAx val="417036904"/>
        <c:crosses val="autoZero"/>
        <c:crossBetween val="midCat"/>
      </c:valAx>
      <c:spPr>
        <a:noFill/>
        <a:ln>
          <a:noFill/>
        </a:ln>
        <a:effectLst/>
      </c:spPr>
    </c:plotArea>
    <c:legend>
      <c:legendPos val="b"/>
      <c:layout>
        <c:manualLayout>
          <c:xMode val="edge"/>
          <c:yMode val="edge"/>
          <c:x val="0.58694241644618161"/>
          <c:y val="0.10181817118015839"/>
          <c:w val="0.30171786963638675"/>
          <c:h val="0.20713050753743853"/>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95000"/>
                  <a:lumOff val="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91C257-5060-4CB8-A54D-4F09711A5A71}" type="datetimeFigureOut">
              <a:rPr lang="en-GB" smtClean="0"/>
              <a:t>31/05/2024</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9CE0AF-982E-4DBD-909C-CBB547C7C6C3}" type="slidenum">
              <a:rPr lang="en-GB" smtClean="0"/>
              <a:t>‹#›</a:t>
            </a:fld>
            <a:endParaRPr lang="en-GB"/>
          </a:p>
        </p:txBody>
      </p:sp>
    </p:spTree>
    <p:extLst>
      <p:ext uri="{BB962C8B-B14F-4D97-AF65-F5344CB8AC3E}">
        <p14:creationId xmlns:p14="http://schemas.microsoft.com/office/powerpoint/2010/main" val="733262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Supplementary Figure S1. Categorisation of CD34+ stem cell derived myeloid cell sub-populations using RNA-markers.</a:t>
            </a:r>
            <a:r>
              <a:rPr lang="en-GB" sz="1200" dirty="0"/>
              <a:t> Human primary bone marrow derived CD34+ cells were differentiated along a myeloid trajectory towards macrophage like (MLC) and dendritic like (DLC) cell phenotypes. Seurat based clustering of cell mRNA expression in conjunction with manual annotation allowed for the identification of specific sub-populations of monocyte, macrophage, neutrophil and dendritic cells. These cell populations were visualised using UMAP dimensional reduction with each marker used for cell type identification indicated in a separate panel. </a:t>
            </a:r>
            <a:endParaRPr lang="en-GB" dirty="0"/>
          </a:p>
        </p:txBody>
      </p:sp>
      <p:sp>
        <p:nvSpPr>
          <p:cNvPr id="4" name="Slide Number Placeholder 3"/>
          <p:cNvSpPr>
            <a:spLocks noGrp="1"/>
          </p:cNvSpPr>
          <p:nvPr>
            <p:ph type="sldNum" sz="quarter" idx="5"/>
          </p:nvPr>
        </p:nvSpPr>
        <p:spPr/>
        <p:txBody>
          <a:bodyPr/>
          <a:lstStyle/>
          <a:p>
            <a:fld id="{EC9CE0AF-982E-4DBD-909C-CBB547C7C6C3}" type="slidenum">
              <a:rPr lang="en-GB" smtClean="0"/>
              <a:t>1</a:t>
            </a:fld>
            <a:endParaRPr lang="en-GB"/>
          </a:p>
        </p:txBody>
      </p:sp>
    </p:spTree>
    <p:extLst>
      <p:ext uri="{BB962C8B-B14F-4D97-AF65-F5344CB8AC3E}">
        <p14:creationId xmlns:p14="http://schemas.microsoft.com/office/powerpoint/2010/main" val="273973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Supplementary Figure S2. Categorisation of CD34+ stem cell derived myeloid cell sub-populations using cell surface protein marker expression.</a:t>
            </a:r>
            <a:r>
              <a:rPr lang="en-GB" sz="1200" dirty="0"/>
              <a:t> Human primary bone marrow derived CD34+ cells were differentiated along a myeloid trajectory towards macrophage like (MLC) and dendritic like (DLC) cell phenotypes. Seurat based clustering of cell mRNA expression in conjunction with manual annotation allowed for the identification of specific sub-populations of monocyte, macrophage, neutrophil and dendritic cells. Further characterisation and annotation was carried out using antibody based Ab-seq detection of cell surface protein marker expression. These cell populations were visualised using UMAP dimensional reduction with each marker used for cell type identification indicated in a separate panel. </a:t>
            </a:r>
            <a:endParaRPr lang="en-GB" dirty="0"/>
          </a:p>
          <a:p>
            <a:endParaRPr lang="en-GB" dirty="0"/>
          </a:p>
        </p:txBody>
      </p:sp>
      <p:sp>
        <p:nvSpPr>
          <p:cNvPr id="4" name="Slide Number Placeholder 3"/>
          <p:cNvSpPr>
            <a:spLocks noGrp="1"/>
          </p:cNvSpPr>
          <p:nvPr>
            <p:ph type="sldNum" sz="quarter" idx="5"/>
          </p:nvPr>
        </p:nvSpPr>
        <p:spPr/>
        <p:txBody>
          <a:bodyPr/>
          <a:lstStyle/>
          <a:p>
            <a:fld id="{EC9CE0AF-982E-4DBD-909C-CBB547C7C6C3}" type="slidenum">
              <a:rPr lang="en-GB" smtClean="0"/>
              <a:t>2</a:t>
            </a:fld>
            <a:endParaRPr lang="en-GB"/>
          </a:p>
        </p:txBody>
      </p:sp>
    </p:spTree>
    <p:extLst>
      <p:ext uri="{BB962C8B-B14F-4D97-AF65-F5344CB8AC3E}">
        <p14:creationId xmlns:p14="http://schemas.microsoft.com/office/powerpoint/2010/main" val="564253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C9CE0AF-982E-4DBD-909C-CBB547C7C6C3}" type="slidenum">
              <a:rPr lang="en-GB" smtClean="0"/>
              <a:t>3</a:t>
            </a:fld>
            <a:endParaRPr lang="en-GB"/>
          </a:p>
        </p:txBody>
      </p:sp>
    </p:spTree>
    <p:extLst>
      <p:ext uri="{BB962C8B-B14F-4D97-AF65-F5344CB8AC3E}">
        <p14:creationId xmlns:p14="http://schemas.microsoft.com/office/powerpoint/2010/main" val="1505571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CA38FA3-F05D-4D58-B051-18B4558835C6}" type="datetimeFigureOut">
              <a:rPr lang="en-GB" smtClean="0"/>
              <a:t>31/05/2024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317602-519B-444F-89DD-BF3A8E523CDC}" type="slidenum">
              <a:rPr lang="en-GB" smtClean="0"/>
              <a:t>‹#›</a:t>
            </a:fld>
            <a:endParaRPr lang="en-GB"/>
          </a:p>
        </p:txBody>
      </p:sp>
    </p:spTree>
    <p:extLst>
      <p:ext uri="{BB962C8B-B14F-4D97-AF65-F5344CB8AC3E}">
        <p14:creationId xmlns:p14="http://schemas.microsoft.com/office/powerpoint/2010/main" val="3310830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A38FA3-F05D-4D58-B051-18B4558835C6}" type="datetimeFigureOut">
              <a:rPr lang="en-GB" smtClean="0"/>
              <a:t>31/05/2024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317602-519B-444F-89DD-BF3A8E523CDC}" type="slidenum">
              <a:rPr lang="en-GB" smtClean="0"/>
              <a:t>‹#›</a:t>
            </a:fld>
            <a:endParaRPr lang="en-GB"/>
          </a:p>
        </p:txBody>
      </p:sp>
    </p:spTree>
    <p:extLst>
      <p:ext uri="{BB962C8B-B14F-4D97-AF65-F5344CB8AC3E}">
        <p14:creationId xmlns:p14="http://schemas.microsoft.com/office/powerpoint/2010/main" val="1162424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A38FA3-F05D-4D58-B051-18B4558835C6}" type="datetimeFigureOut">
              <a:rPr lang="en-GB" smtClean="0"/>
              <a:t>31/05/2024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317602-519B-444F-89DD-BF3A8E523CDC}" type="slidenum">
              <a:rPr lang="en-GB" smtClean="0"/>
              <a:t>‹#›</a:t>
            </a:fld>
            <a:endParaRPr lang="en-GB"/>
          </a:p>
        </p:txBody>
      </p:sp>
    </p:spTree>
    <p:extLst>
      <p:ext uri="{BB962C8B-B14F-4D97-AF65-F5344CB8AC3E}">
        <p14:creationId xmlns:p14="http://schemas.microsoft.com/office/powerpoint/2010/main" val="1838984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A38FA3-F05D-4D58-B051-18B4558835C6}" type="datetimeFigureOut">
              <a:rPr lang="en-GB" smtClean="0"/>
              <a:t>31/05/2024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317602-519B-444F-89DD-BF3A8E523CDC}" type="slidenum">
              <a:rPr lang="en-GB" smtClean="0"/>
              <a:t>‹#›</a:t>
            </a:fld>
            <a:endParaRPr lang="en-GB"/>
          </a:p>
        </p:txBody>
      </p:sp>
    </p:spTree>
    <p:extLst>
      <p:ext uri="{BB962C8B-B14F-4D97-AF65-F5344CB8AC3E}">
        <p14:creationId xmlns:p14="http://schemas.microsoft.com/office/powerpoint/2010/main" val="4242358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A38FA3-F05D-4D58-B051-18B4558835C6}" type="datetimeFigureOut">
              <a:rPr lang="en-GB" smtClean="0"/>
              <a:t>31/05/2024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317602-519B-444F-89DD-BF3A8E523CDC}" type="slidenum">
              <a:rPr lang="en-GB" smtClean="0"/>
              <a:t>‹#›</a:t>
            </a:fld>
            <a:endParaRPr lang="en-GB"/>
          </a:p>
        </p:txBody>
      </p:sp>
    </p:spTree>
    <p:extLst>
      <p:ext uri="{BB962C8B-B14F-4D97-AF65-F5344CB8AC3E}">
        <p14:creationId xmlns:p14="http://schemas.microsoft.com/office/powerpoint/2010/main" val="2801907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CA38FA3-F05D-4D58-B051-18B4558835C6}" type="datetimeFigureOut">
              <a:rPr lang="en-GB" smtClean="0"/>
              <a:t>31/05/2024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317602-519B-444F-89DD-BF3A8E523CDC}" type="slidenum">
              <a:rPr lang="en-GB" smtClean="0"/>
              <a:t>‹#›</a:t>
            </a:fld>
            <a:endParaRPr lang="en-GB"/>
          </a:p>
        </p:txBody>
      </p:sp>
    </p:spTree>
    <p:extLst>
      <p:ext uri="{BB962C8B-B14F-4D97-AF65-F5344CB8AC3E}">
        <p14:creationId xmlns:p14="http://schemas.microsoft.com/office/powerpoint/2010/main" val="2679914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CA38FA3-F05D-4D58-B051-18B4558835C6}" type="datetimeFigureOut">
              <a:rPr lang="en-GB" smtClean="0"/>
              <a:t>31/05/2024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9317602-519B-444F-89DD-BF3A8E523CDC}" type="slidenum">
              <a:rPr lang="en-GB" smtClean="0"/>
              <a:t>‹#›</a:t>
            </a:fld>
            <a:endParaRPr lang="en-GB"/>
          </a:p>
        </p:txBody>
      </p:sp>
    </p:spTree>
    <p:extLst>
      <p:ext uri="{BB962C8B-B14F-4D97-AF65-F5344CB8AC3E}">
        <p14:creationId xmlns:p14="http://schemas.microsoft.com/office/powerpoint/2010/main" val="454769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CA38FA3-F05D-4D58-B051-18B4558835C6}" type="datetimeFigureOut">
              <a:rPr lang="en-GB" smtClean="0"/>
              <a:t>31/05/2024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9317602-519B-444F-89DD-BF3A8E523CDC}" type="slidenum">
              <a:rPr lang="en-GB" smtClean="0"/>
              <a:t>‹#›</a:t>
            </a:fld>
            <a:endParaRPr lang="en-GB"/>
          </a:p>
        </p:txBody>
      </p:sp>
    </p:spTree>
    <p:extLst>
      <p:ext uri="{BB962C8B-B14F-4D97-AF65-F5344CB8AC3E}">
        <p14:creationId xmlns:p14="http://schemas.microsoft.com/office/powerpoint/2010/main" val="2509214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A38FA3-F05D-4D58-B051-18B4558835C6}" type="datetimeFigureOut">
              <a:rPr lang="en-GB" smtClean="0"/>
              <a:t>31/05/2024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9317602-519B-444F-89DD-BF3A8E523CDC}" type="slidenum">
              <a:rPr lang="en-GB" smtClean="0"/>
              <a:t>‹#›</a:t>
            </a:fld>
            <a:endParaRPr lang="en-GB"/>
          </a:p>
        </p:txBody>
      </p:sp>
    </p:spTree>
    <p:extLst>
      <p:ext uri="{BB962C8B-B14F-4D97-AF65-F5344CB8AC3E}">
        <p14:creationId xmlns:p14="http://schemas.microsoft.com/office/powerpoint/2010/main" val="267998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CA38FA3-F05D-4D58-B051-18B4558835C6}" type="datetimeFigureOut">
              <a:rPr lang="en-GB" smtClean="0"/>
              <a:t>31/05/2024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317602-519B-444F-89DD-BF3A8E523CDC}" type="slidenum">
              <a:rPr lang="en-GB" smtClean="0"/>
              <a:t>‹#›</a:t>
            </a:fld>
            <a:endParaRPr lang="en-GB"/>
          </a:p>
        </p:txBody>
      </p:sp>
    </p:spTree>
    <p:extLst>
      <p:ext uri="{BB962C8B-B14F-4D97-AF65-F5344CB8AC3E}">
        <p14:creationId xmlns:p14="http://schemas.microsoft.com/office/powerpoint/2010/main" val="3855204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CA38FA3-F05D-4D58-B051-18B4558835C6}" type="datetimeFigureOut">
              <a:rPr lang="en-GB" smtClean="0"/>
              <a:t>31/05/2024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317602-519B-444F-89DD-BF3A8E523CDC}" type="slidenum">
              <a:rPr lang="en-GB" smtClean="0"/>
              <a:t>‹#›</a:t>
            </a:fld>
            <a:endParaRPr lang="en-GB"/>
          </a:p>
        </p:txBody>
      </p:sp>
    </p:spTree>
    <p:extLst>
      <p:ext uri="{BB962C8B-B14F-4D97-AF65-F5344CB8AC3E}">
        <p14:creationId xmlns:p14="http://schemas.microsoft.com/office/powerpoint/2010/main" val="3898027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FCA38FA3-F05D-4D58-B051-18B4558835C6}" type="datetimeFigureOut">
              <a:rPr lang="en-GB" smtClean="0"/>
              <a:t>31/05/2024</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9317602-519B-444F-89DD-BF3A8E523CDC}" type="slidenum">
              <a:rPr lang="en-GB" smtClean="0"/>
              <a:t>‹#›</a:t>
            </a:fld>
            <a:endParaRPr lang="en-GB"/>
          </a:p>
        </p:txBody>
      </p:sp>
    </p:spTree>
    <p:extLst>
      <p:ext uri="{BB962C8B-B14F-4D97-AF65-F5344CB8AC3E}">
        <p14:creationId xmlns:p14="http://schemas.microsoft.com/office/powerpoint/2010/main" val="12266416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9" Type="http://schemas.openxmlformats.org/officeDocument/2006/relationships/image" Target="../media/image37.png"/><Relationship Id="rId3" Type="http://schemas.openxmlformats.org/officeDocument/2006/relationships/image" Target="../media/image1.png"/><Relationship Id="rId21" Type="http://schemas.openxmlformats.org/officeDocument/2006/relationships/image" Target="../media/image19.png"/><Relationship Id="rId34" Type="http://schemas.openxmlformats.org/officeDocument/2006/relationships/image" Target="../media/image32.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33" Type="http://schemas.openxmlformats.org/officeDocument/2006/relationships/image" Target="../media/image31.png"/><Relationship Id="rId38" Type="http://schemas.openxmlformats.org/officeDocument/2006/relationships/image" Target="../media/image36.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32" Type="http://schemas.openxmlformats.org/officeDocument/2006/relationships/image" Target="../media/image30.png"/><Relationship Id="rId37" Type="http://schemas.openxmlformats.org/officeDocument/2006/relationships/image" Target="../media/image35.png"/><Relationship Id="rId40" Type="http://schemas.openxmlformats.org/officeDocument/2006/relationships/image" Target="../media/image38.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36" Type="http://schemas.openxmlformats.org/officeDocument/2006/relationships/image" Target="../media/image34.png"/><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 Id="rId35"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chart" Target="../charts/chart1.xml"/><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55.png"/><Relationship Id="rId2" Type="http://schemas.openxmlformats.org/officeDocument/2006/relationships/notesSlide" Target="../notesSlides/notesSlide3.xml"/><Relationship Id="rId16" Type="http://schemas.openxmlformats.org/officeDocument/2006/relationships/image" Target="../media/image54.png"/><Relationship Id="rId1" Type="http://schemas.openxmlformats.org/officeDocument/2006/relationships/slideLayout" Target="../slideLayouts/slideLayout1.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5" Type="http://schemas.openxmlformats.org/officeDocument/2006/relationships/image" Target="../media/image53.png"/><Relationship Id="rId10" Type="http://schemas.openxmlformats.org/officeDocument/2006/relationships/image" Target="../media/image48.png"/><Relationship Id="rId4" Type="http://schemas.openxmlformats.org/officeDocument/2006/relationships/chart" Target="../charts/chart2.xml"/><Relationship Id="rId9" Type="http://schemas.openxmlformats.org/officeDocument/2006/relationships/image" Target="../media/image47.png"/><Relationship Id="rId14" Type="http://schemas.openxmlformats.org/officeDocument/2006/relationships/image" Target="../media/image52.png"/></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image" Target="../media/image56.png"/><Relationship Id="rId7" Type="http://schemas.openxmlformats.org/officeDocument/2006/relationships/image" Target="../media/image58.emf"/><Relationship Id="rId2" Type="http://schemas.openxmlformats.org/officeDocument/2006/relationships/chart" Target="../charts/chart3.xml"/><Relationship Id="rId1" Type="http://schemas.openxmlformats.org/officeDocument/2006/relationships/slideLayout" Target="../slideLayouts/slideLayout2.xml"/><Relationship Id="rId6" Type="http://schemas.openxmlformats.org/officeDocument/2006/relationships/oleObject" Target="../embeddings/oleObject1.bin"/><Relationship Id="rId5" Type="http://schemas.openxmlformats.org/officeDocument/2006/relationships/chart" Target="../charts/chart4.xml"/><Relationship Id="rId4" Type="http://schemas.openxmlformats.org/officeDocument/2006/relationships/image" Target="../media/image57.png"/><Relationship Id="rId9" Type="http://schemas.openxmlformats.org/officeDocument/2006/relationships/image" Target="../media/image5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 name="Group 60">
            <a:extLst>
              <a:ext uri="{FF2B5EF4-FFF2-40B4-BE49-F238E27FC236}">
                <a16:creationId xmlns:a16="http://schemas.microsoft.com/office/drawing/2014/main" id="{70F70A96-04B9-9E1D-A88E-50046E6645F5}"/>
              </a:ext>
            </a:extLst>
          </p:cNvPr>
          <p:cNvGrpSpPr/>
          <p:nvPr/>
        </p:nvGrpSpPr>
        <p:grpSpPr>
          <a:xfrm>
            <a:off x="372165" y="489229"/>
            <a:ext cx="5637366" cy="8766079"/>
            <a:chOff x="551896" y="794498"/>
            <a:chExt cx="5637366" cy="8766079"/>
          </a:xfrm>
        </p:grpSpPr>
        <p:sp>
          <p:nvSpPr>
            <p:cNvPr id="14" name="Rectangle 315">
              <a:extLst>
                <a:ext uri="{FF2B5EF4-FFF2-40B4-BE49-F238E27FC236}">
                  <a16:creationId xmlns:a16="http://schemas.microsoft.com/office/drawing/2014/main" id="{0021ACF2-774C-8806-2787-CA0827693C28}"/>
                </a:ext>
              </a:extLst>
            </p:cNvPr>
            <p:cNvSpPr>
              <a:spLocks noChangeArrowheads="1"/>
            </p:cNvSpPr>
            <p:nvPr/>
          </p:nvSpPr>
          <p:spPr bwMode="auto">
            <a:xfrm>
              <a:off x="1151097" y="2059392"/>
              <a:ext cx="381434" cy="100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spcBef>
                  <a:spcPct val="0"/>
                </a:spcBef>
                <a:spcAft>
                  <a:spcPts val="0"/>
                </a:spcAft>
                <a:buClrTx/>
                <a:buSzTx/>
                <a:buFontTx/>
                <a:buNone/>
                <a:tabLst/>
              </a:pPr>
              <a:r>
                <a:rPr lang="en-US" altLang="en-US" sz="650" dirty="0"/>
                <a:t>UMAP1</a:t>
              </a:r>
            </a:p>
          </p:txBody>
        </p:sp>
        <p:sp>
          <p:nvSpPr>
            <p:cNvPr id="15" name="Rectangle 315">
              <a:extLst>
                <a:ext uri="{FF2B5EF4-FFF2-40B4-BE49-F238E27FC236}">
                  <a16:creationId xmlns:a16="http://schemas.microsoft.com/office/drawing/2014/main" id="{6BA9AB5C-7679-502D-22BC-FEA6B861A7E3}"/>
                </a:ext>
              </a:extLst>
            </p:cNvPr>
            <p:cNvSpPr>
              <a:spLocks noChangeArrowheads="1"/>
            </p:cNvSpPr>
            <p:nvPr/>
          </p:nvSpPr>
          <p:spPr bwMode="auto">
            <a:xfrm rot="16200000">
              <a:off x="411193" y="1348204"/>
              <a:ext cx="381434" cy="100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spcBef>
                  <a:spcPct val="0"/>
                </a:spcBef>
                <a:spcAft>
                  <a:spcPts val="0"/>
                </a:spcAft>
                <a:buClrTx/>
                <a:buSzTx/>
                <a:buFontTx/>
                <a:buNone/>
                <a:tabLst/>
              </a:pPr>
              <a:r>
                <a:rPr lang="en-US" altLang="en-US" sz="650" dirty="0"/>
                <a:t>UMAP2</a:t>
              </a:r>
            </a:p>
          </p:txBody>
        </p:sp>
        <p:pic>
          <p:nvPicPr>
            <p:cNvPr id="16" name="Picture 15">
              <a:extLst>
                <a:ext uri="{FF2B5EF4-FFF2-40B4-BE49-F238E27FC236}">
                  <a16:creationId xmlns:a16="http://schemas.microsoft.com/office/drawing/2014/main" id="{D3DCE65B-D89C-FD46-EE15-62D3ACC7C7F5}"/>
                </a:ext>
              </a:extLst>
            </p:cNvPr>
            <p:cNvPicPr>
              <a:picLocks noChangeAspect="1"/>
            </p:cNvPicPr>
            <p:nvPr/>
          </p:nvPicPr>
          <p:blipFill>
            <a:blip r:embed="rId3"/>
            <a:stretch>
              <a:fillRect/>
            </a:stretch>
          </p:blipFill>
          <p:spPr>
            <a:xfrm>
              <a:off x="697154" y="814477"/>
              <a:ext cx="1218913" cy="1226097"/>
            </a:xfrm>
            <a:prstGeom prst="rect">
              <a:avLst/>
            </a:prstGeom>
          </p:spPr>
        </p:pic>
        <p:grpSp>
          <p:nvGrpSpPr>
            <p:cNvPr id="31" name="Group 30">
              <a:extLst>
                <a:ext uri="{FF2B5EF4-FFF2-40B4-BE49-F238E27FC236}">
                  <a16:creationId xmlns:a16="http://schemas.microsoft.com/office/drawing/2014/main" id="{092F88E6-4913-2109-FF5C-73A092C66A5D}"/>
                </a:ext>
              </a:extLst>
            </p:cNvPr>
            <p:cNvGrpSpPr/>
            <p:nvPr/>
          </p:nvGrpSpPr>
          <p:grpSpPr>
            <a:xfrm>
              <a:off x="737307" y="2257717"/>
              <a:ext cx="1335108" cy="806129"/>
              <a:chOff x="632843" y="2321170"/>
              <a:chExt cx="1335108" cy="806129"/>
            </a:xfrm>
          </p:grpSpPr>
          <p:sp>
            <p:nvSpPr>
              <p:cNvPr id="2" name="Oval 1">
                <a:extLst>
                  <a:ext uri="{FF2B5EF4-FFF2-40B4-BE49-F238E27FC236}">
                    <a16:creationId xmlns:a16="http://schemas.microsoft.com/office/drawing/2014/main" id="{8026895A-B320-A26D-5A50-175BE83495BC}"/>
                  </a:ext>
                </a:extLst>
              </p:cNvPr>
              <p:cNvSpPr/>
              <p:nvPr/>
            </p:nvSpPr>
            <p:spPr>
              <a:xfrm>
                <a:off x="637030" y="2370303"/>
                <a:ext cx="50400" cy="50400"/>
              </a:xfrm>
              <a:prstGeom prst="ellipse">
                <a:avLst/>
              </a:prstGeom>
              <a:solidFill>
                <a:srgbClr val="00A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C4581692-57DB-DE40-184C-EDDD53298DD4}"/>
                  </a:ext>
                </a:extLst>
              </p:cNvPr>
              <p:cNvSpPr/>
              <p:nvPr/>
            </p:nvSpPr>
            <p:spPr>
              <a:xfrm>
                <a:off x="632844" y="2322498"/>
                <a:ext cx="758774"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cDC2</a:t>
                </a:r>
                <a:r>
                  <a:rPr lang="en-GB" sz="700" baseline="30000" dirty="0">
                    <a:latin typeface="Arial" panose="020B0604020202020204" pitchFamily="34" charset="0"/>
                    <a:cs typeface="Arial" panose="020B0604020202020204" pitchFamily="34" charset="0"/>
                  </a:rPr>
                  <a:t>C1qC-Hi</a:t>
                </a:r>
              </a:p>
            </p:txBody>
          </p:sp>
          <p:sp>
            <p:nvSpPr>
              <p:cNvPr id="4" name="Oval 3">
                <a:extLst>
                  <a:ext uri="{FF2B5EF4-FFF2-40B4-BE49-F238E27FC236}">
                    <a16:creationId xmlns:a16="http://schemas.microsoft.com/office/drawing/2014/main" id="{81F5A90B-8B4D-251C-E5F7-7BCD821133AB}"/>
                  </a:ext>
                </a:extLst>
              </p:cNvPr>
              <p:cNvSpPr/>
              <p:nvPr/>
            </p:nvSpPr>
            <p:spPr>
              <a:xfrm>
                <a:off x="1243919" y="2367726"/>
                <a:ext cx="50400" cy="50400"/>
              </a:xfrm>
              <a:prstGeom prst="ellipse">
                <a:avLst/>
              </a:prstGeom>
              <a:solidFill>
                <a:srgbClr val="006B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8AFE6E75-7F0F-C06B-4014-8C90CBA18780}"/>
                  </a:ext>
                </a:extLst>
              </p:cNvPr>
              <p:cNvSpPr/>
              <p:nvPr/>
            </p:nvSpPr>
            <p:spPr>
              <a:xfrm>
                <a:off x="1240404" y="2321170"/>
                <a:ext cx="663611"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MC</a:t>
                </a:r>
                <a:r>
                  <a:rPr lang="en-GB" sz="700" baseline="30000" dirty="0">
                    <a:latin typeface="Arial" panose="020B0604020202020204" pitchFamily="34" charset="0"/>
                    <a:cs typeface="Arial" panose="020B0604020202020204" pitchFamily="34" charset="0"/>
                  </a:rPr>
                  <a:t>SPP1+</a:t>
                </a:r>
              </a:p>
            </p:txBody>
          </p:sp>
          <p:sp>
            <p:nvSpPr>
              <p:cNvPr id="6" name="Oval 5">
                <a:extLst>
                  <a:ext uri="{FF2B5EF4-FFF2-40B4-BE49-F238E27FC236}">
                    <a16:creationId xmlns:a16="http://schemas.microsoft.com/office/drawing/2014/main" id="{682F2EE2-A9A4-E9B0-CFE6-5284F41A7E20}"/>
                  </a:ext>
                </a:extLst>
              </p:cNvPr>
              <p:cNvSpPr/>
              <p:nvPr/>
            </p:nvSpPr>
            <p:spPr>
              <a:xfrm>
                <a:off x="637030" y="2499535"/>
                <a:ext cx="50400" cy="50400"/>
              </a:xfrm>
              <a:prstGeom prst="ellipse">
                <a:avLst/>
              </a:prstGeom>
              <a:solidFill>
                <a:srgbClr val="7E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8FCAC902-23D6-814F-6E34-B8033CAAD6C5}"/>
                  </a:ext>
                </a:extLst>
              </p:cNvPr>
              <p:cNvSpPr/>
              <p:nvPr/>
            </p:nvSpPr>
            <p:spPr>
              <a:xfrm>
                <a:off x="632843" y="2451730"/>
                <a:ext cx="663611"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cDC2</a:t>
                </a:r>
                <a:r>
                  <a:rPr lang="en-GB" sz="700" baseline="30000" dirty="0">
                    <a:latin typeface="Arial" panose="020B0604020202020204" pitchFamily="34" charset="0"/>
                    <a:cs typeface="Arial" panose="020B0604020202020204" pitchFamily="34" charset="0"/>
                  </a:rPr>
                  <a:t>CD1A+</a:t>
                </a:r>
              </a:p>
            </p:txBody>
          </p:sp>
          <p:sp>
            <p:nvSpPr>
              <p:cNvPr id="8" name="Oval 7">
                <a:extLst>
                  <a:ext uri="{FF2B5EF4-FFF2-40B4-BE49-F238E27FC236}">
                    <a16:creationId xmlns:a16="http://schemas.microsoft.com/office/drawing/2014/main" id="{0A347712-352F-3B38-F9D0-C1028A3F0A9B}"/>
                  </a:ext>
                </a:extLst>
              </p:cNvPr>
              <p:cNvSpPr/>
              <p:nvPr/>
            </p:nvSpPr>
            <p:spPr>
              <a:xfrm>
                <a:off x="1243919" y="2496958"/>
                <a:ext cx="50400" cy="50400"/>
              </a:xfrm>
              <a:prstGeom prst="ellips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2572D023-DA0A-036E-8BD3-D3D07E650B43}"/>
                  </a:ext>
                </a:extLst>
              </p:cNvPr>
              <p:cNvSpPr/>
              <p:nvPr/>
            </p:nvSpPr>
            <p:spPr>
              <a:xfrm>
                <a:off x="1240405" y="2450402"/>
                <a:ext cx="727546"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MLC</a:t>
                </a:r>
                <a:r>
                  <a:rPr lang="en-GB" sz="700" baseline="30000" dirty="0">
                    <a:latin typeface="Arial" panose="020B0604020202020204" pitchFamily="34" charset="0"/>
                    <a:cs typeface="Arial" panose="020B0604020202020204" pitchFamily="34" charset="0"/>
                  </a:rPr>
                  <a:t>CD206-Hi</a:t>
                </a:r>
              </a:p>
            </p:txBody>
          </p:sp>
          <p:sp>
            <p:nvSpPr>
              <p:cNvPr id="10" name="Oval 9">
                <a:extLst>
                  <a:ext uri="{FF2B5EF4-FFF2-40B4-BE49-F238E27FC236}">
                    <a16:creationId xmlns:a16="http://schemas.microsoft.com/office/drawing/2014/main" id="{DD6520FC-A2B9-FBDE-C574-CA5D315D98EC}"/>
                  </a:ext>
                </a:extLst>
              </p:cNvPr>
              <p:cNvSpPr/>
              <p:nvPr/>
            </p:nvSpPr>
            <p:spPr>
              <a:xfrm>
                <a:off x="637030" y="2623886"/>
                <a:ext cx="50400" cy="5040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929D9B02-5CB7-76C5-66D7-D237C26E32AF}"/>
                  </a:ext>
                </a:extLst>
              </p:cNvPr>
              <p:cNvSpPr/>
              <p:nvPr/>
            </p:nvSpPr>
            <p:spPr>
              <a:xfrm>
                <a:off x="632843" y="2576081"/>
                <a:ext cx="662603"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MC</a:t>
                </a:r>
                <a:r>
                  <a:rPr lang="en-GB" sz="700" baseline="30000" dirty="0">
                    <a:latin typeface="Arial" panose="020B0604020202020204" pitchFamily="34" charset="0"/>
                    <a:cs typeface="Arial" panose="020B0604020202020204" pitchFamily="34" charset="0"/>
                  </a:rPr>
                  <a:t>CCL22+</a:t>
                </a:r>
              </a:p>
            </p:txBody>
          </p:sp>
          <p:sp>
            <p:nvSpPr>
              <p:cNvPr id="12" name="Oval 11">
                <a:extLst>
                  <a:ext uri="{FF2B5EF4-FFF2-40B4-BE49-F238E27FC236}">
                    <a16:creationId xmlns:a16="http://schemas.microsoft.com/office/drawing/2014/main" id="{1A273034-6A03-635B-227B-2D1E248C1DF5}"/>
                  </a:ext>
                </a:extLst>
              </p:cNvPr>
              <p:cNvSpPr/>
              <p:nvPr/>
            </p:nvSpPr>
            <p:spPr>
              <a:xfrm>
                <a:off x="1243919" y="2621309"/>
                <a:ext cx="50400" cy="50400"/>
              </a:xfrm>
              <a:prstGeom prst="ellipse">
                <a:avLst/>
              </a:prstGeom>
              <a:solidFill>
                <a:srgbClr val="D6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A8D20BE7-8348-C2AE-D6CC-4D0F3C773A8B}"/>
                  </a:ext>
                </a:extLst>
              </p:cNvPr>
              <p:cNvSpPr/>
              <p:nvPr/>
            </p:nvSpPr>
            <p:spPr>
              <a:xfrm>
                <a:off x="1240405" y="2574753"/>
                <a:ext cx="662602"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MLC</a:t>
                </a:r>
                <a:r>
                  <a:rPr lang="en-GB" sz="700" baseline="30000" dirty="0">
                    <a:latin typeface="Arial" panose="020B0604020202020204" pitchFamily="34" charset="0"/>
                    <a:cs typeface="Arial" panose="020B0604020202020204" pitchFamily="34" charset="0"/>
                  </a:rPr>
                  <a:t>MARCO+</a:t>
                </a:r>
              </a:p>
            </p:txBody>
          </p:sp>
          <p:sp>
            <p:nvSpPr>
              <p:cNvPr id="17" name="Rectangle 16">
                <a:extLst>
                  <a:ext uri="{FF2B5EF4-FFF2-40B4-BE49-F238E27FC236}">
                    <a16:creationId xmlns:a16="http://schemas.microsoft.com/office/drawing/2014/main" id="{CA40BDAB-F659-762E-5E81-A3D8A3BB756B}"/>
                  </a:ext>
                </a:extLst>
              </p:cNvPr>
              <p:cNvSpPr/>
              <p:nvPr/>
            </p:nvSpPr>
            <p:spPr>
              <a:xfrm>
                <a:off x="632843" y="2702583"/>
                <a:ext cx="533101"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AAM</a:t>
                </a:r>
                <a:r>
                  <a:rPr lang="en-GB" sz="700" baseline="30000" dirty="0">
                    <a:latin typeface="Arial" panose="020B0604020202020204" pitchFamily="34" charset="0"/>
                    <a:cs typeface="Arial" panose="020B0604020202020204" pitchFamily="34" charset="0"/>
                  </a:rPr>
                  <a:t>M2a</a:t>
                </a:r>
              </a:p>
            </p:txBody>
          </p:sp>
          <p:sp>
            <p:nvSpPr>
              <p:cNvPr id="18" name="Rectangle 17">
                <a:extLst>
                  <a:ext uri="{FF2B5EF4-FFF2-40B4-BE49-F238E27FC236}">
                    <a16:creationId xmlns:a16="http://schemas.microsoft.com/office/drawing/2014/main" id="{39069CA5-3F36-584E-B23A-A62B7F7357D0}"/>
                  </a:ext>
                </a:extLst>
              </p:cNvPr>
              <p:cNvSpPr/>
              <p:nvPr/>
            </p:nvSpPr>
            <p:spPr>
              <a:xfrm>
                <a:off x="1240405" y="2701255"/>
                <a:ext cx="433806"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Mon</a:t>
                </a:r>
              </a:p>
            </p:txBody>
          </p:sp>
          <p:sp>
            <p:nvSpPr>
              <p:cNvPr id="19" name="Oval 18">
                <a:extLst>
                  <a:ext uri="{FF2B5EF4-FFF2-40B4-BE49-F238E27FC236}">
                    <a16:creationId xmlns:a16="http://schemas.microsoft.com/office/drawing/2014/main" id="{B0C750CF-6F89-9657-3803-B0D828A458B1}"/>
                  </a:ext>
                </a:extLst>
              </p:cNvPr>
              <p:cNvSpPr/>
              <p:nvPr/>
            </p:nvSpPr>
            <p:spPr>
              <a:xfrm>
                <a:off x="638677" y="2883391"/>
                <a:ext cx="50400" cy="50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C1432AF3-3B5F-B615-0213-7FC26D301DE6}"/>
                  </a:ext>
                </a:extLst>
              </p:cNvPr>
              <p:cNvSpPr/>
              <p:nvPr/>
            </p:nvSpPr>
            <p:spPr>
              <a:xfrm>
                <a:off x="634491" y="2835586"/>
                <a:ext cx="400380"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Pmn</a:t>
                </a:r>
              </a:p>
            </p:txBody>
          </p:sp>
          <p:sp>
            <p:nvSpPr>
              <p:cNvPr id="21" name="Oval 20">
                <a:extLst>
                  <a:ext uri="{FF2B5EF4-FFF2-40B4-BE49-F238E27FC236}">
                    <a16:creationId xmlns:a16="http://schemas.microsoft.com/office/drawing/2014/main" id="{D2B5CF88-6721-1D4F-F078-6979DB1BABFC}"/>
                  </a:ext>
                </a:extLst>
              </p:cNvPr>
              <p:cNvSpPr/>
              <p:nvPr/>
            </p:nvSpPr>
            <p:spPr>
              <a:xfrm>
                <a:off x="1242272" y="2879109"/>
                <a:ext cx="50400" cy="50400"/>
              </a:xfrm>
              <a:prstGeom prst="ellipse">
                <a:avLst/>
              </a:prstGeom>
              <a:solidFill>
                <a:srgbClr val="82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BE9464A1-AA39-C02E-0144-E7A4261868DC}"/>
                  </a:ext>
                </a:extLst>
              </p:cNvPr>
              <p:cNvSpPr/>
              <p:nvPr/>
            </p:nvSpPr>
            <p:spPr>
              <a:xfrm>
                <a:off x="1238758" y="2832553"/>
                <a:ext cx="343172"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Udc</a:t>
                </a:r>
              </a:p>
            </p:txBody>
          </p:sp>
          <p:sp>
            <p:nvSpPr>
              <p:cNvPr id="23" name="Oval 22">
                <a:extLst>
                  <a:ext uri="{FF2B5EF4-FFF2-40B4-BE49-F238E27FC236}">
                    <a16:creationId xmlns:a16="http://schemas.microsoft.com/office/drawing/2014/main" id="{B8F17B29-E206-DD4F-4D8B-DA6ABECEBCB2}"/>
                  </a:ext>
                </a:extLst>
              </p:cNvPr>
              <p:cNvSpPr/>
              <p:nvPr/>
            </p:nvSpPr>
            <p:spPr>
              <a:xfrm>
                <a:off x="637030" y="3004608"/>
                <a:ext cx="50400" cy="50400"/>
              </a:xfrm>
              <a:prstGeom prst="ellipse">
                <a:avLst/>
              </a:prstGeom>
              <a:solidFill>
                <a:srgbClr val="7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582631C3-6E27-0062-D7DA-178B5F2D2C7D}"/>
                  </a:ext>
                </a:extLst>
              </p:cNvPr>
              <p:cNvSpPr/>
              <p:nvPr/>
            </p:nvSpPr>
            <p:spPr>
              <a:xfrm>
                <a:off x="632843" y="2956803"/>
                <a:ext cx="458567"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Mast</a:t>
                </a:r>
              </a:p>
            </p:txBody>
          </p:sp>
          <p:sp>
            <p:nvSpPr>
              <p:cNvPr id="25" name="Oval 24">
                <a:extLst>
                  <a:ext uri="{FF2B5EF4-FFF2-40B4-BE49-F238E27FC236}">
                    <a16:creationId xmlns:a16="http://schemas.microsoft.com/office/drawing/2014/main" id="{13D39731-35D9-F658-AC63-4CD126F4429D}"/>
                  </a:ext>
                </a:extLst>
              </p:cNvPr>
              <p:cNvSpPr/>
              <p:nvPr/>
            </p:nvSpPr>
            <p:spPr>
              <a:xfrm>
                <a:off x="637030" y="2750388"/>
                <a:ext cx="50400" cy="50400"/>
              </a:xfrm>
              <a:prstGeom prst="ellipse">
                <a:avLst/>
              </a:prstGeom>
              <a:solidFill>
                <a:srgbClr val="00A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A7CFC60B-81A2-5A83-CA31-F54A11D00606}"/>
                  </a:ext>
                </a:extLst>
              </p:cNvPr>
              <p:cNvSpPr/>
              <p:nvPr/>
            </p:nvSpPr>
            <p:spPr>
              <a:xfrm>
                <a:off x="1243919" y="2747811"/>
                <a:ext cx="50400" cy="50400"/>
              </a:xfrm>
              <a:prstGeom prst="ellipse">
                <a:avLst/>
              </a:prstGeom>
              <a:solidFill>
                <a:srgbClr val="FF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grpSp>
        <p:pic>
          <p:nvPicPr>
            <p:cNvPr id="32" name="Picture 31">
              <a:extLst>
                <a:ext uri="{FF2B5EF4-FFF2-40B4-BE49-F238E27FC236}">
                  <a16:creationId xmlns:a16="http://schemas.microsoft.com/office/drawing/2014/main" id="{151BCE37-E125-529F-35AE-D3C172C08300}"/>
                </a:ext>
              </a:extLst>
            </p:cNvPr>
            <p:cNvPicPr>
              <a:picLocks noChangeAspect="1"/>
            </p:cNvPicPr>
            <p:nvPr/>
          </p:nvPicPr>
          <p:blipFill>
            <a:blip r:embed="rId4"/>
            <a:stretch>
              <a:fillRect/>
            </a:stretch>
          </p:blipFill>
          <p:spPr>
            <a:xfrm>
              <a:off x="2097929" y="794498"/>
              <a:ext cx="1364892" cy="1306333"/>
            </a:xfrm>
            <a:prstGeom prst="rect">
              <a:avLst/>
            </a:prstGeom>
          </p:spPr>
        </p:pic>
        <p:sp>
          <p:nvSpPr>
            <p:cNvPr id="27" name="Rectangle 26">
              <a:extLst>
                <a:ext uri="{FF2B5EF4-FFF2-40B4-BE49-F238E27FC236}">
                  <a16:creationId xmlns:a16="http://schemas.microsoft.com/office/drawing/2014/main" id="{064E30DF-3C5F-BEFB-D863-4884DF798267}"/>
                </a:ext>
              </a:extLst>
            </p:cNvPr>
            <p:cNvSpPr/>
            <p:nvPr/>
          </p:nvSpPr>
          <p:spPr>
            <a:xfrm>
              <a:off x="2194969" y="849484"/>
              <a:ext cx="507199"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SPP1</a:t>
              </a:r>
            </a:p>
          </p:txBody>
        </p:sp>
        <p:pic>
          <p:nvPicPr>
            <p:cNvPr id="34" name="Picture 33">
              <a:extLst>
                <a:ext uri="{FF2B5EF4-FFF2-40B4-BE49-F238E27FC236}">
                  <a16:creationId xmlns:a16="http://schemas.microsoft.com/office/drawing/2014/main" id="{05A30D07-2325-84A4-1DC7-29040DB7A330}"/>
                </a:ext>
              </a:extLst>
            </p:cNvPr>
            <p:cNvPicPr>
              <a:picLocks noChangeAspect="1"/>
            </p:cNvPicPr>
            <p:nvPr/>
          </p:nvPicPr>
          <p:blipFill>
            <a:blip r:embed="rId5"/>
            <a:stretch>
              <a:fillRect/>
            </a:stretch>
          </p:blipFill>
          <p:spPr>
            <a:xfrm>
              <a:off x="2289083" y="2115259"/>
              <a:ext cx="619128" cy="95601"/>
            </a:xfrm>
            <a:prstGeom prst="rect">
              <a:avLst/>
            </a:prstGeom>
          </p:spPr>
        </p:pic>
        <p:grpSp>
          <p:nvGrpSpPr>
            <p:cNvPr id="40" name="Group 39">
              <a:extLst>
                <a:ext uri="{FF2B5EF4-FFF2-40B4-BE49-F238E27FC236}">
                  <a16:creationId xmlns:a16="http://schemas.microsoft.com/office/drawing/2014/main" id="{792A57EB-55E0-037F-834D-31E1F09ACD19}"/>
                </a:ext>
              </a:extLst>
            </p:cNvPr>
            <p:cNvGrpSpPr/>
            <p:nvPr/>
          </p:nvGrpSpPr>
          <p:grpSpPr>
            <a:xfrm>
              <a:off x="3454543" y="2314107"/>
              <a:ext cx="1364892" cy="1319244"/>
              <a:chOff x="2199529" y="3177935"/>
              <a:chExt cx="1364892" cy="1319244"/>
            </a:xfrm>
          </p:grpSpPr>
          <p:pic>
            <p:nvPicPr>
              <p:cNvPr id="38" name="Picture 37">
                <a:extLst>
                  <a:ext uri="{FF2B5EF4-FFF2-40B4-BE49-F238E27FC236}">
                    <a16:creationId xmlns:a16="http://schemas.microsoft.com/office/drawing/2014/main" id="{26C9D7F3-0831-9C5C-9114-56224A74AB88}"/>
                  </a:ext>
                </a:extLst>
              </p:cNvPr>
              <p:cNvPicPr>
                <a:picLocks noChangeAspect="1"/>
              </p:cNvPicPr>
              <p:nvPr/>
            </p:nvPicPr>
            <p:blipFill>
              <a:blip r:embed="rId6"/>
              <a:stretch>
                <a:fillRect/>
              </a:stretch>
            </p:blipFill>
            <p:spPr>
              <a:xfrm>
                <a:off x="2199529" y="3177935"/>
                <a:ext cx="1364892" cy="1319244"/>
              </a:xfrm>
              <a:prstGeom prst="rect">
                <a:avLst/>
              </a:prstGeom>
            </p:spPr>
          </p:pic>
          <p:sp>
            <p:nvSpPr>
              <p:cNvPr id="39" name="Rectangle 38">
                <a:extLst>
                  <a:ext uri="{FF2B5EF4-FFF2-40B4-BE49-F238E27FC236}">
                    <a16:creationId xmlns:a16="http://schemas.microsoft.com/office/drawing/2014/main" id="{05FE5115-AB7A-39F7-0A5A-C92356573062}"/>
                  </a:ext>
                </a:extLst>
              </p:cNvPr>
              <p:cNvSpPr/>
              <p:nvPr/>
            </p:nvSpPr>
            <p:spPr>
              <a:xfrm>
                <a:off x="2226487" y="3276139"/>
                <a:ext cx="663611"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CD206</a:t>
                </a:r>
              </a:p>
            </p:txBody>
          </p:sp>
        </p:grpSp>
        <p:pic>
          <p:nvPicPr>
            <p:cNvPr id="42" name="Picture 41">
              <a:extLst>
                <a:ext uri="{FF2B5EF4-FFF2-40B4-BE49-F238E27FC236}">
                  <a16:creationId xmlns:a16="http://schemas.microsoft.com/office/drawing/2014/main" id="{3517590E-1C31-D1A6-355C-B64C510FBF48}"/>
                </a:ext>
              </a:extLst>
            </p:cNvPr>
            <p:cNvPicPr>
              <a:picLocks noChangeAspect="1"/>
            </p:cNvPicPr>
            <p:nvPr/>
          </p:nvPicPr>
          <p:blipFill>
            <a:blip r:embed="rId7"/>
            <a:stretch>
              <a:fillRect/>
            </a:stretch>
          </p:blipFill>
          <p:spPr>
            <a:xfrm>
              <a:off x="4846018" y="803921"/>
              <a:ext cx="1315369" cy="1279938"/>
            </a:xfrm>
            <a:prstGeom prst="rect">
              <a:avLst/>
            </a:prstGeom>
          </p:spPr>
        </p:pic>
        <p:sp>
          <p:nvSpPr>
            <p:cNvPr id="29" name="Rectangle 28">
              <a:extLst>
                <a:ext uri="{FF2B5EF4-FFF2-40B4-BE49-F238E27FC236}">
                  <a16:creationId xmlns:a16="http://schemas.microsoft.com/office/drawing/2014/main" id="{143A56A4-1A38-C171-A916-87CC568C3EDA}"/>
                </a:ext>
              </a:extLst>
            </p:cNvPr>
            <p:cNvSpPr/>
            <p:nvPr/>
          </p:nvSpPr>
          <p:spPr>
            <a:xfrm>
              <a:off x="4884118" y="873772"/>
              <a:ext cx="663611"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FABP5</a:t>
              </a:r>
            </a:p>
          </p:txBody>
        </p:sp>
        <p:pic>
          <p:nvPicPr>
            <p:cNvPr id="44" name="Picture 43">
              <a:extLst>
                <a:ext uri="{FF2B5EF4-FFF2-40B4-BE49-F238E27FC236}">
                  <a16:creationId xmlns:a16="http://schemas.microsoft.com/office/drawing/2014/main" id="{39765928-FD70-578C-0B5D-8EFFF782814A}"/>
                </a:ext>
              </a:extLst>
            </p:cNvPr>
            <p:cNvPicPr>
              <a:picLocks noChangeAspect="1"/>
            </p:cNvPicPr>
            <p:nvPr/>
          </p:nvPicPr>
          <p:blipFill>
            <a:blip r:embed="rId8"/>
            <a:stretch>
              <a:fillRect/>
            </a:stretch>
          </p:blipFill>
          <p:spPr>
            <a:xfrm>
              <a:off x="3471522" y="803071"/>
              <a:ext cx="1342370" cy="1306334"/>
            </a:xfrm>
            <a:prstGeom prst="rect">
              <a:avLst/>
            </a:prstGeom>
          </p:spPr>
        </p:pic>
        <p:sp>
          <p:nvSpPr>
            <p:cNvPr id="28" name="Rectangle 27">
              <a:extLst>
                <a:ext uri="{FF2B5EF4-FFF2-40B4-BE49-F238E27FC236}">
                  <a16:creationId xmlns:a16="http://schemas.microsoft.com/office/drawing/2014/main" id="{D6A13368-6987-F872-7828-E8FCBE076F14}"/>
                </a:ext>
              </a:extLst>
            </p:cNvPr>
            <p:cNvSpPr/>
            <p:nvPr/>
          </p:nvSpPr>
          <p:spPr>
            <a:xfrm>
              <a:off x="3559861" y="873772"/>
              <a:ext cx="663611"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GPNMB</a:t>
              </a:r>
            </a:p>
          </p:txBody>
        </p:sp>
        <p:pic>
          <p:nvPicPr>
            <p:cNvPr id="46" name="Picture 45">
              <a:extLst>
                <a:ext uri="{FF2B5EF4-FFF2-40B4-BE49-F238E27FC236}">
                  <a16:creationId xmlns:a16="http://schemas.microsoft.com/office/drawing/2014/main" id="{4E15B3C8-F1DB-CA33-FAC3-1E77B37C4760}"/>
                </a:ext>
              </a:extLst>
            </p:cNvPr>
            <p:cNvPicPr>
              <a:picLocks noChangeAspect="1"/>
            </p:cNvPicPr>
            <p:nvPr/>
          </p:nvPicPr>
          <p:blipFill>
            <a:blip r:embed="rId9"/>
            <a:stretch>
              <a:fillRect/>
            </a:stretch>
          </p:blipFill>
          <p:spPr>
            <a:xfrm>
              <a:off x="4987607" y="2096560"/>
              <a:ext cx="633413" cy="114300"/>
            </a:xfrm>
            <a:prstGeom prst="rect">
              <a:avLst/>
            </a:prstGeom>
          </p:spPr>
        </p:pic>
        <p:pic>
          <p:nvPicPr>
            <p:cNvPr id="48" name="Picture 47">
              <a:extLst>
                <a:ext uri="{FF2B5EF4-FFF2-40B4-BE49-F238E27FC236}">
                  <a16:creationId xmlns:a16="http://schemas.microsoft.com/office/drawing/2014/main" id="{4FB13B23-E5C1-CEE0-C4F5-2C22A7EFAD43}"/>
                </a:ext>
              </a:extLst>
            </p:cNvPr>
            <p:cNvPicPr>
              <a:picLocks noChangeAspect="1"/>
            </p:cNvPicPr>
            <p:nvPr/>
          </p:nvPicPr>
          <p:blipFill>
            <a:blip r:embed="rId10"/>
            <a:stretch>
              <a:fillRect/>
            </a:stretch>
          </p:blipFill>
          <p:spPr>
            <a:xfrm>
              <a:off x="3601343" y="2101322"/>
              <a:ext cx="619128" cy="109538"/>
            </a:xfrm>
            <a:prstGeom prst="rect">
              <a:avLst/>
            </a:prstGeom>
          </p:spPr>
        </p:pic>
        <p:pic>
          <p:nvPicPr>
            <p:cNvPr id="50" name="Picture 49">
              <a:extLst>
                <a:ext uri="{FF2B5EF4-FFF2-40B4-BE49-F238E27FC236}">
                  <a16:creationId xmlns:a16="http://schemas.microsoft.com/office/drawing/2014/main" id="{115ECA18-D69F-DE69-8387-67F75151031A}"/>
                </a:ext>
              </a:extLst>
            </p:cNvPr>
            <p:cNvPicPr>
              <a:picLocks noChangeAspect="1"/>
            </p:cNvPicPr>
            <p:nvPr/>
          </p:nvPicPr>
          <p:blipFill>
            <a:blip r:embed="rId11"/>
            <a:stretch>
              <a:fillRect/>
            </a:stretch>
          </p:blipFill>
          <p:spPr>
            <a:xfrm>
              <a:off x="2113333" y="2322601"/>
              <a:ext cx="1321830" cy="1294945"/>
            </a:xfrm>
            <a:prstGeom prst="rect">
              <a:avLst/>
            </a:prstGeom>
          </p:spPr>
        </p:pic>
        <p:sp>
          <p:nvSpPr>
            <p:cNvPr id="30" name="Rectangle 29">
              <a:extLst>
                <a:ext uri="{FF2B5EF4-FFF2-40B4-BE49-F238E27FC236}">
                  <a16:creationId xmlns:a16="http://schemas.microsoft.com/office/drawing/2014/main" id="{9816FC00-95B0-951D-EB67-5B2B4FE6E76B}"/>
                </a:ext>
              </a:extLst>
            </p:cNvPr>
            <p:cNvSpPr/>
            <p:nvPr/>
          </p:nvSpPr>
          <p:spPr>
            <a:xfrm>
              <a:off x="2080284" y="2397927"/>
              <a:ext cx="663611"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CD63</a:t>
              </a:r>
            </a:p>
          </p:txBody>
        </p:sp>
        <p:sp>
          <p:nvSpPr>
            <p:cNvPr id="35" name="Rectangle 34">
              <a:extLst>
                <a:ext uri="{FF2B5EF4-FFF2-40B4-BE49-F238E27FC236}">
                  <a16:creationId xmlns:a16="http://schemas.microsoft.com/office/drawing/2014/main" id="{A54AC6C1-9983-B899-DC97-D1B8F8280C1B}"/>
                </a:ext>
              </a:extLst>
            </p:cNvPr>
            <p:cNvSpPr/>
            <p:nvPr/>
          </p:nvSpPr>
          <p:spPr>
            <a:xfrm>
              <a:off x="1182727" y="3798837"/>
              <a:ext cx="663611"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CD14</a:t>
              </a:r>
            </a:p>
          </p:txBody>
        </p:sp>
        <p:sp>
          <p:nvSpPr>
            <p:cNvPr id="36" name="Rectangle 35">
              <a:extLst>
                <a:ext uri="{FF2B5EF4-FFF2-40B4-BE49-F238E27FC236}">
                  <a16:creationId xmlns:a16="http://schemas.microsoft.com/office/drawing/2014/main" id="{81C53324-B4C1-8D0C-24AB-58741EA50B1C}"/>
                </a:ext>
              </a:extLst>
            </p:cNvPr>
            <p:cNvSpPr/>
            <p:nvPr/>
          </p:nvSpPr>
          <p:spPr>
            <a:xfrm>
              <a:off x="2479628" y="3789370"/>
              <a:ext cx="663611"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CD163</a:t>
              </a:r>
            </a:p>
          </p:txBody>
        </p:sp>
        <p:sp>
          <p:nvSpPr>
            <p:cNvPr id="37" name="Rectangle 36">
              <a:extLst>
                <a:ext uri="{FF2B5EF4-FFF2-40B4-BE49-F238E27FC236}">
                  <a16:creationId xmlns:a16="http://schemas.microsoft.com/office/drawing/2014/main" id="{537CB7EC-D219-A0E2-E808-65F68098B603}"/>
                </a:ext>
              </a:extLst>
            </p:cNvPr>
            <p:cNvSpPr/>
            <p:nvPr/>
          </p:nvSpPr>
          <p:spPr>
            <a:xfrm>
              <a:off x="3842417" y="3804119"/>
              <a:ext cx="663611"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MARCO</a:t>
              </a:r>
            </a:p>
          </p:txBody>
        </p:sp>
        <p:sp>
          <p:nvSpPr>
            <p:cNvPr id="41" name="Rectangle 40">
              <a:extLst>
                <a:ext uri="{FF2B5EF4-FFF2-40B4-BE49-F238E27FC236}">
                  <a16:creationId xmlns:a16="http://schemas.microsoft.com/office/drawing/2014/main" id="{BD373A1A-C3BB-86F4-DCFB-2E4CEE1A39F1}"/>
                </a:ext>
              </a:extLst>
            </p:cNvPr>
            <p:cNvSpPr/>
            <p:nvPr/>
          </p:nvSpPr>
          <p:spPr>
            <a:xfrm>
              <a:off x="5149208" y="3828429"/>
              <a:ext cx="663611"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VCAN</a:t>
              </a:r>
            </a:p>
          </p:txBody>
        </p:sp>
        <p:sp>
          <p:nvSpPr>
            <p:cNvPr id="47" name="Rectangle 46">
              <a:extLst>
                <a:ext uri="{FF2B5EF4-FFF2-40B4-BE49-F238E27FC236}">
                  <a16:creationId xmlns:a16="http://schemas.microsoft.com/office/drawing/2014/main" id="{D58539A0-3203-69C0-698C-62D8C401B8E1}"/>
                </a:ext>
              </a:extLst>
            </p:cNvPr>
            <p:cNvSpPr/>
            <p:nvPr/>
          </p:nvSpPr>
          <p:spPr>
            <a:xfrm>
              <a:off x="1174108" y="5290675"/>
              <a:ext cx="663611"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MCEMP1</a:t>
              </a:r>
            </a:p>
          </p:txBody>
        </p:sp>
        <p:sp>
          <p:nvSpPr>
            <p:cNvPr id="49" name="Rectangle 48">
              <a:extLst>
                <a:ext uri="{FF2B5EF4-FFF2-40B4-BE49-F238E27FC236}">
                  <a16:creationId xmlns:a16="http://schemas.microsoft.com/office/drawing/2014/main" id="{E2C5FC24-57DF-E90A-5E21-184F0352BC1F}"/>
                </a:ext>
              </a:extLst>
            </p:cNvPr>
            <p:cNvSpPr/>
            <p:nvPr/>
          </p:nvSpPr>
          <p:spPr>
            <a:xfrm>
              <a:off x="2490301" y="5290675"/>
              <a:ext cx="663611"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MPO</a:t>
              </a:r>
            </a:p>
          </p:txBody>
        </p:sp>
        <p:sp>
          <p:nvSpPr>
            <p:cNvPr id="51" name="Rectangle 50">
              <a:extLst>
                <a:ext uri="{FF2B5EF4-FFF2-40B4-BE49-F238E27FC236}">
                  <a16:creationId xmlns:a16="http://schemas.microsoft.com/office/drawing/2014/main" id="{68AE18C0-FF39-2D91-85A1-B8DB85AD92A1}"/>
                </a:ext>
              </a:extLst>
            </p:cNvPr>
            <p:cNvSpPr/>
            <p:nvPr/>
          </p:nvSpPr>
          <p:spPr>
            <a:xfrm>
              <a:off x="3851531" y="5290675"/>
              <a:ext cx="663611"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LTF</a:t>
              </a:r>
            </a:p>
          </p:txBody>
        </p:sp>
        <p:sp>
          <p:nvSpPr>
            <p:cNvPr id="52" name="Rectangle 51">
              <a:extLst>
                <a:ext uri="{FF2B5EF4-FFF2-40B4-BE49-F238E27FC236}">
                  <a16:creationId xmlns:a16="http://schemas.microsoft.com/office/drawing/2014/main" id="{30EEA60D-CF01-83C9-E711-1DB351E8C866}"/>
                </a:ext>
              </a:extLst>
            </p:cNvPr>
            <p:cNvSpPr/>
            <p:nvPr/>
          </p:nvSpPr>
          <p:spPr>
            <a:xfrm>
              <a:off x="5125122" y="5296666"/>
              <a:ext cx="663611"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CPA3</a:t>
              </a:r>
            </a:p>
          </p:txBody>
        </p:sp>
        <p:sp>
          <p:nvSpPr>
            <p:cNvPr id="53" name="Rectangle 52">
              <a:extLst>
                <a:ext uri="{FF2B5EF4-FFF2-40B4-BE49-F238E27FC236}">
                  <a16:creationId xmlns:a16="http://schemas.microsoft.com/office/drawing/2014/main" id="{379A0375-942C-D84E-06FE-6691B69104E4}"/>
                </a:ext>
              </a:extLst>
            </p:cNvPr>
            <p:cNvSpPr/>
            <p:nvPr/>
          </p:nvSpPr>
          <p:spPr>
            <a:xfrm>
              <a:off x="1145739" y="6722482"/>
              <a:ext cx="663611"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CD1C</a:t>
              </a:r>
            </a:p>
          </p:txBody>
        </p:sp>
        <p:sp>
          <p:nvSpPr>
            <p:cNvPr id="54" name="Rectangle 53">
              <a:extLst>
                <a:ext uri="{FF2B5EF4-FFF2-40B4-BE49-F238E27FC236}">
                  <a16:creationId xmlns:a16="http://schemas.microsoft.com/office/drawing/2014/main" id="{817E1F9E-7433-6B3B-F129-9EF455B6EEDB}"/>
                </a:ext>
              </a:extLst>
            </p:cNvPr>
            <p:cNvSpPr/>
            <p:nvPr/>
          </p:nvSpPr>
          <p:spPr>
            <a:xfrm>
              <a:off x="2527238" y="6755518"/>
              <a:ext cx="663611"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ALOX15</a:t>
              </a:r>
            </a:p>
          </p:txBody>
        </p:sp>
        <p:sp>
          <p:nvSpPr>
            <p:cNvPr id="55" name="Rectangle 54">
              <a:extLst>
                <a:ext uri="{FF2B5EF4-FFF2-40B4-BE49-F238E27FC236}">
                  <a16:creationId xmlns:a16="http://schemas.microsoft.com/office/drawing/2014/main" id="{4EB0E2EA-2505-310E-7F5E-7FF7E9F05CF8}"/>
                </a:ext>
              </a:extLst>
            </p:cNvPr>
            <p:cNvSpPr/>
            <p:nvPr/>
          </p:nvSpPr>
          <p:spPr>
            <a:xfrm>
              <a:off x="3888665" y="6759172"/>
              <a:ext cx="663611"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C1QC</a:t>
              </a:r>
            </a:p>
          </p:txBody>
        </p:sp>
        <p:sp>
          <p:nvSpPr>
            <p:cNvPr id="56" name="Rectangle 55">
              <a:extLst>
                <a:ext uri="{FF2B5EF4-FFF2-40B4-BE49-F238E27FC236}">
                  <a16:creationId xmlns:a16="http://schemas.microsoft.com/office/drawing/2014/main" id="{FAB7DE19-6415-EA12-C32A-EFFE09AF281C}"/>
                </a:ext>
              </a:extLst>
            </p:cNvPr>
            <p:cNvSpPr/>
            <p:nvPr/>
          </p:nvSpPr>
          <p:spPr>
            <a:xfrm>
              <a:off x="5109664" y="6780484"/>
              <a:ext cx="663611"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CD1A</a:t>
              </a:r>
            </a:p>
          </p:txBody>
        </p:sp>
        <p:sp>
          <p:nvSpPr>
            <p:cNvPr id="57" name="Rectangle 56">
              <a:extLst>
                <a:ext uri="{FF2B5EF4-FFF2-40B4-BE49-F238E27FC236}">
                  <a16:creationId xmlns:a16="http://schemas.microsoft.com/office/drawing/2014/main" id="{97976738-78EF-DD9B-F4D9-CBB1976CBF8C}"/>
                </a:ext>
              </a:extLst>
            </p:cNvPr>
            <p:cNvSpPr/>
            <p:nvPr/>
          </p:nvSpPr>
          <p:spPr>
            <a:xfrm>
              <a:off x="1174108" y="8179650"/>
              <a:ext cx="663611"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CCL22</a:t>
              </a:r>
            </a:p>
          </p:txBody>
        </p:sp>
        <p:sp>
          <p:nvSpPr>
            <p:cNvPr id="58" name="Rectangle 57">
              <a:extLst>
                <a:ext uri="{FF2B5EF4-FFF2-40B4-BE49-F238E27FC236}">
                  <a16:creationId xmlns:a16="http://schemas.microsoft.com/office/drawing/2014/main" id="{67C54BD0-0BEE-C142-D2E5-4EF56B71B76D}"/>
                </a:ext>
              </a:extLst>
            </p:cNvPr>
            <p:cNvSpPr/>
            <p:nvPr/>
          </p:nvSpPr>
          <p:spPr>
            <a:xfrm>
              <a:off x="2527238" y="8180719"/>
              <a:ext cx="663611"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FCER2</a:t>
              </a:r>
            </a:p>
          </p:txBody>
        </p:sp>
        <p:pic>
          <p:nvPicPr>
            <p:cNvPr id="60" name="Picture 59">
              <a:extLst>
                <a:ext uri="{FF2B5EF4-FFF2-40B4-BE49-F238E27FC236}">
                  <a16:creationId xmlns:a16="http://schemas.microsoft.com/office/drawing/2014/main" id="{9DC549E6-EC02-3611-B5ED-AB1636B2E480}"/>
                </a:ext>
              </a:extLst>
            </p:cNvPr>
            <p:cNvPicPr>
              <a:picLocks noChangeAspect="1"/>
            </p:cNvPicPr>
            <p:nvPr/>
          </p:nvPicPr>
          <p:blipFill>
            <a:blip r:embed="rId12"/>
            <a:stretch>
              <a:fillRect/>
            </a:stretch>
          </p:blipFill>
          <p:spPr>
            <a:xfrm>
              <a:off x="844068" y="6870795"/>
              <a:ext cx="1304028" cy="1286406"/>
            </a:xfrm>
            <a:prstGeom prst="rect">
              <a:avLst/>
            </a:prstGeom>
          </p:spPr>
        </p:pic>
        <p:pic>
          <p:nvPicPr>
            <p:cNvPr id="62" name="Picture 61">
              <a:extLst>
                <a:ext uri="{FF2B5EF4-FFF2-40B4-BE49-F238E27FC236}">
                  <a16:creationId xmlns:a16="http://schemas.microsoft.com/office/drawing/2014/main" id="{A206116E-E894-B84F-F970-6B49EA3B8CCA}"/>
                </a:ext>
              </a:extLst>
            </p:cNvPr>
            <p:cNvPicPr>
              <a:picLocks noChangeAspect="1"/>
            </p:cNvPicPr>
            <p:nvPr/>
          </p:nvPicPr>
          <p:blipFill>
            <a:blip r:embed="rId13"/>
            <a:stretch>
              <a:fillRect/>
            </a:stretch>
          </p:blipFill>
          <p:spPr>
            <a:xfrm>
              <a:off x="1007496" y="6948287"/>
              <a:ext cx="470049" cy="86778"/>
            </a:xfrm>
            <a:prstGeom prst="rect">
              <a:avLst/>
            </a:prstGeom>
          </p:spPr>
        </p:pic>
        <p:pic>
          <p:nvPicPr>
            <p:cNvPr id="64" name="Picture 63">
              <a:extLst>
                <a:ext uri="{FF2B5EF4-FFF2-40B4-BE49-F238E27FC236}">
                  <a16:creationId xmlns:a16="http://schemas.microsoft.com/office/drawing/2014/main" id="{3FA3C281-1C1D-3C44-400C-7EAA4DA59F65}"/>
                </a:ext>
              </a:extLst>
            </p:cNvPr>
            <p:cNvPicPr>
              <a:picLocks noChangeAspect="1"/>
            </p:cNvPicPr>
            <p:nvPr/>
          </p:nvPicPr>
          <p:blipFill>
            <a:blip r:embed="rId14"/>
            <a:stretch>
              <a:fillRect/>
            </a:stretch>
          </p:blipFill>
          <p:spPr>
            <a:xfrm>
              <a:off x="4842787" y="6880580"/>
              <a:ext cx="1345806" cy="1319244"/>
            </a:xfrm>
            <a:prstGeom prst="rect">
              <a:avLst/>
            </a:prstGeom>
          </p:spPr>
        </p:pic>
        <p:pic>
          <p:nvPicPr>
            <p:cNvPr id="66" name="Picture 65">
              <a:extLst>
                <a:ext uri="{FF2B5EF4-FFF2-40B4-BE49-F238E27FC236}">
                  <a16:creationId xmlns:a16="http://schemas.microsoft.com/office/drawing/2014/main" id="{90FF8067-1D63-4024-6E98-F7F6B2A18CBD}"/>
                </a:ext>
              </a:extLst>
            </p:cNvPr>
            <p:cNvPicPr>
              <a:picLocks noChangeAspect="1"/>
            </p:cNvPicPr>
            <p:nvPr/>
          </p:nvPicPr>
          <p:blipFill>
            <a:blip r:embed="rId15"/>
            <a:stretch>
              <a:fillRect/>
            </a:stretch>
          </p:blipFill>
          <p:spPr>
            <a:xfrm>
              <a:off x="5001284" y="6994009"/>
              <a:ext cx="481477" cy="82112"/>
            </a:xfrm>
            <a:prstGeom prst="rect">
              <a:avLst/>
            </a:prstGeom>
          </p:spPr>
        </p:pic>
        <p:pic>
          <p:nvPicPr>
            <p:cNvPr id="68" name="Picture 67">
              <a:extLst>
                <a:ext uri="{FF2B5EF4-FFF2-40B4-BE49-F238E27FC236}">
                  <a16:creationId xmlns:a16="http://schemas.microsoft.com/office/drawing/2014/main" id="{B98DA084-47DC-63EF-E7B2-3FDBF2FF4398}"/>
                </a:ext>
              </a:extLst>
            </p:cNvPr>
            <p:cNvPicPr>
              <a:picLocks noChangeAspect="1"/>
            </p:cNvPicPr>
            <p:nvPr/>
          </p:nvPicPr>
          <p:blipFill>
            <a:blip r:embed="rId16"/>
            <a:stretch>
              <a:fillRect/>
            </a:stretch>
          </p:blipFill>
          <p:spPr>
            <a:xfrm>
              <a:off x="4828792" y="2321482"/>
              <a:ext cx="1360470" cy="1319244"/>
            </a:xfrm>
            <a:prstGeom prst="rect">
              <a:avLst/>
            </a:prstGeom>
          </p:spPr>
        </p:pic>
        <p:pic>
          <p:nvPicPr>
            <p:cNvPr id="72" name="Picture 71">
              <a:extLst>
                <a:ext uri="{FF2B5EF4-FFF2-40B4-BE49-F238E27FC236}">
                  <a16:creationId xmlns:a16="http://schemas.microsoft.com/office/drawing/2014/main" id="{B0C08800-FF3D-0690-00F7-CAD8ED89B179}"/>
                </a:ext>
              </a:extLst>
            </p:cNvPr>
            <p:cNvPicPr>
              <a:picLocks noChangeAspect="1"/>
            </p:cNvPicPr>
            <p:nvPr/>
          </p:nvPicPr>
          <p:blipFill>
            <a:blip r:embed="rId17"/>
            <a:stretch>
              <a:fillRect/>
            </a:stretch>
          </p:blipFill>
          <p:spPr>
            <a:xfrm>
              <a:off x="3513376" y="5408209"/>
              <a:ext cx="1321692" cy="1281775"/>
            </a:xfrm>
            <a:prstGeom prst="rect">
              <a:avLst/>
            </a:prstGeom>
          </p:spPr>
        </p:pic>
        <p:pic>
          <p:nvPicPr>
            <p:cNvPr id="74" name="Picture 73">
              <a:extLst>
                <a:ext uri="{FF2B5EF4-FFF2-40B4-BE49-F238E27FC236}">
                  <a16:creationId xmlns:a16="http://schemas.microsoft.com/office/drawing/2014/main" id="{CB98FF3F-0839-E274-31C1-691BE37773EF}"/>
                </a:ext>
              </a:extLst>
            </p:cNvPr>
            <p:cNvPicPr>
              <a:picLocks noChangeAspect="1"/>
            </p:cNvPicPr>
            <p:nvPr/>
          </p:nvPicPr>
          <p:blipFill>
            <a:blip r:embed="rId18"/>
            <a:stretch>
              <a:fillRect/>
            </a:stretch>
          </p:blipFill>
          <p:spPr>
            <a:xfrm>
              <a:off x="3656360" y="5487352"/>
              <a:ext cx="571934" cy="105135"/>
            </a:xfrm>
            <a:prstGeom prst="rect">
              <a:avLst/>
            </a:prstGeom>
          </p:spPr>
        </p:pic>
        <p:pic>
          <p:nvPicPr>
            <p:cNvPr id="76" name="Picture 75">
              <a:extLst>
                <a:ext uri="{FF2B5EF4-FFF2-40B4-BE49-F238E27FC236}">
                  <a16:creationId xmlns:a16="http://schemas.microsoft.com/office/drawing/2014/main" id="{3563BBBA-8709-8C77-534D-10D5A45B4C0A}"/>
                </a:ext>
              </a:extLst>
            </p:cNvPr>
            <p:cNvPicPr>
              <a:picLocks noChangeAspect="1"/>
            </p:cNvPicPr>
            <p:nvPr/>
          </p:nvPicPr>
          <p:blipFill>
            <a:blip r:embed="rId19"/>
            <a:stretch>
              <a:fillRect/>
            </a:stretch>
          </p:blipFill>
          <p:spPr>
            <a:xfrm>
              <a:off x="2172116" y="5417570"/>
              <a:ext cx="1304028" cy="1281775"/>
            </a:xfrm>
            <a:prstGeom prst="rect">
              <a:avLst/>
            </a:prstGeom>
          </p:spPr>
        </p:pic>
        <p:pic>
          <p:nvPicPr>
            <p:cNvPr id="78" name="Picture 77">
              <a:extLst>
                <a:ext uri="{FF2B5EF4-FFF2-40B4-BE49-F238E27FC236}">
                  <a16:creationId xmlns:a16="http://schemas.microsoft.com/office/drawing/2014/main" id="{040F0FA2-A75E-F1CF-E6D5-CE24737F30D1}"/>
                </a:ext>
              </a:extLst>
            </p:cNvPr>
            <p:cNvPicPr>
              <a:picLocks noChangeAspect="1"/>
            </p:cNvPicPr>
            <p:nvPr/>
          </p:nvPicPr>
          <p:blipFill>
            <a:blip r:embed="rId20"/>
            <a:stretch>
              <a:fillRect/>
            </a:stretch>
          </p:blipFill>
          <p:spPr>
            <a:xfrm>
              <a:off x="2319533" y="5508020"/>
              <a:ext cx="544600" cy="96818"/>
            </a:xfrm>
            <a:prstGeom prst="rect">
              <a:avLst/>
            </a:prstGeom>
          </p:spPr>
        </p:pic>
        <p:pic>
          <p:nvPicPr>
            <p:cNvPr id="80" name="Picture 79">
              <a:extLst>
                <a:ext uri="{FF2B5EF4-FFF2-40B4-BE49-F238E27FC236}">
                  <a16:creationId xmlns:a16="http://schemas.microsoft.com/office/drawing/2014/main" id="{0A8CB49D-C794-1640-B7B7-B30A6AE0C95D}"/>
                </a:ext>
              </a:extLst>
            </p:cNvPr>
            <p:cNvPicPr>
              <a:picLocks noChangeAspect="1"/>
            </p:cNvPicPr>
            <p:nvPr/>
          </p:nvPicPr>
          <p:blipFill>
            <a:blip r:embed="rId21"/>
            <a:stretch>
              <a:fillRect/>
            </a:stretch>
          </p:blipFill>
          <p:spPr>
            <a:xfrm>
              <a:off x="2168599" y="6880580"/>
              <a:ext cx="1304028" cy="1255893"/>
            </a:xfrm>
            <a:prstGeom prst="rect">
              <a:avLst/>
            </a:prstGeom>
          </p:spPr>
        </p:pic>
        <p:pic>
          <p:nvPicPr>
            <p:cNvPr id="82" name="Picture 81">
              <a:extLst>
                <a:ext uri="{FF2B5EF4-FFF2-40B4-BE49-F238E27FC236}">
                  <a16:creationId xmlns:a16="http://schemas.microsoft.com/office/drawing/2014/main" id="{AC46A4B2-29DF-C22E-3DBA-0EB8F47B38FF}"/>
                </a:ext>
              </a:extLst>
            </p:cNvPr>
            <p:cNvPicPr>
              <a:picLocks noChangeAspect="1"/>
            </p:cNvPicPr>
            <p:nvPr/>
          </p:nvPicPr>
          <p:blipFill>
            <a:blip r:embed="rId22"/>
            <a:stretch>
              <a:fillRect/>
            </a:stretch>
          </p:blipFill>
          <p:spPr>
            <a:xfrm>
              <a:off x="2352231" y="6974623"/>
              <a:ext cx="459202" cy="86778"/>
            </a:xfrm>
            <a:prstGeom prst="rect">
              <a:avLst/>
            </a:prstGeom>
          </p:spPr>
        </p:pic>
        <p:pic>
          <p:nvPicPr>
            <p:cNvPr id="84" name="Picture 83">
              <a:extLst>
                <a:ext uri="{FF2B5EF4-FFF2-40B4-BE49-F238E27FC236}">
                  <a16:creationId xmlns:a16="http://schemas.microsoft.com/office/drawing/2014/main" id="{AE0F07F1-A9A7-8E1C-AF36-B0F141D55131}"/>
                </a:ext>
              </a:extLst>
            </p:cNvPr>
            <p:cNvPicPr>
              <a:picLocks noChangeAspect="1"/>
            </p:cNvPicPr>
            <p:nvPr/>
          </p:nvPicPr>
          <p:blipFill>
            <a:blip r:embed="rId23"/>
            <a:stretch>
              <a:fillRect/>
            </a:stretch>
          </p:blipFill>
          <p:spPr>
            <a:xfrm>
              <a:off x="803727" y="3940373"/>
              <a:ext cx="1321692" cy="1285605"/>
            </a:xfrm>
            <a:prstGeom prst="rect">
              <a:avLst/>
            </a:prstGeom>
          </p:spPr>
        </p:pic>
        <p:pic>
          <p:nvPicPr>
            <p:cNvPr id="86" name="Picture 85">
              <a:extLst>
                <a:ext uri="{FF2B5EF4-FFF2-40B4-BE49-F238E27FC236}">
                  <a16:creationId xmlns:a16="http://schemas.microsoft.com/office/drawing/2014/main" id="{BEFEE09D-BC02-A34A-ECE4-D49FFF77E432}"/>
                </a:ext>
              </a:extLst>
            </p:cNvPr>
            <p:cNvPicPr>
              <a:picLocks noChangeAspect="1"/>
            </p:cNvPicPr>
            <p:nvPr/>
          </p:nvPicPr>
          <p:blipFill>
            <a:blip r:embed="rId24"/>
            <a:stretch>
              <a:fillRect/>
            </a:stretch>
          </p:blipFill>
          <p:spPr>
            <a:xfrm>
              <a:off x="960009" y="3991352"/>
              <a:ext cx="614366" cy="100013"/>
            </a:xfrm>
            <a:prstGeom prst="rect">
              <a:avLst/>
            </a:prstGeom>
          </p:spPr>
        </p:pic>
        <p:pic>
          <p:nvPicPr>
            <p:cNvPr id="88" name="Picture 87">
              <a:extLst>
                <a:ext uri="{FF2B5EF4-FFF2-40B4-BE49-F238E27FC236}">
                  <a16:creationId xmlns:a16="http://schemas.microsoft.com/office/drawing/2014/main" id="{5F24FC1C-E9CA-D4FA-D136-D6CFCC644D6A}"/>
                </a:ext>
              </a:extLst>
            </p:cNvPr>
            <p:cNvPicPr>
              <a:picLocks noChangeAspect="1"/>
            </p:cNvPicPr>
            <p:nvPr/>
          </p:nvPicPr>
          <p:blipFill>
            <a:blip r:embed="rId25"/>
            <a:stretch>
              <a:fillRect/>
            </a:stretch>
          </p:blipFill>
          <p:spPr>
            <a:xfrm>
              <a:off x="2128837" y="3942145"/>
              <a:ext cx="1344925" cy="1294945"/>
            </a:xfrm>
            <a:prstGeom prst="rect">
              <a:avLst/>
            </a:prstGeom>
          </p:spPr>
        </p:pic>
        <p:pic>
          <p:nvPicPr>
            <p:cNvPr id="90" name="Picture 89">
              <a:extLst>
                <a:ext uri="{FF2B5EF4-FFF2-40B4-BE49-F238E27FC236}">
                  <a16:creationId xmlns:a16="http://schemas.microsoft.com/office/drawing/2014/main" id="{7AE7C9EF-85EA-57FF-A77A-7BC4AC208893}"/>
                </a:ext>
              </a:extLst>
            </p:cNvPr>
            <p:cNvPicPr>
              <a:picLocks noChangeAspect="1"/>
            </p:cNvPicPr>
            <p:nvPr/>
          </p:nvPicPr>
          <p:blipFill>
            <a:blip r:embed="rId26"/>
            <a:stretch>
              <a:fillRect/>
            </a:stretch>
          </p:blipFill>
          <p:spPr>
            <a:xfrm>
              <a:off x="2299746" y="3998925"/>
              <a:ext cx="564387" cy="102212"/>
            </a:xfrm>
            <a:prstGeom prst="rect">
              <a:avLst/>
            </a:prstGeom>
          </p:spPr>
        </p:pic>
        <p:pic>
          <p:nvPicPr>
            <p:cNvPr id="92" name="Picture 91">
              <a:extLst>
                <a:ext uri="{FF2B5EF4-FFF2-40B4-BE49-F238E27FC236}">
                  <a16:creationId xmlns:a16="http://schemas.microsoft.com/office/drawing/2014/main" id="{4B7290D2-5BA4-88A5-F009-AC41CA04E313}"/>
                </a:ext>
              </a:extLst>
            </p:cNvPr>
            <p:cNvPicPr>
              <a:picLocks noChangeAspect="1"/>
            </p:cNvPicPr>
            <p:nvPr/>
          </p:nvPicPr>
          <p:blipFill>
            <a:blip r:embed="rId27"/>
            <a:stretch>
              <a:fillRect/>
            </a:stretch>
          </p:blipFill>
          <p:spPr>
            <a:xfrm>
              <a:off x="3473761" y="3940373"/>
              <a:ext cx="1344925" cy="1335776"/>
            </a:xfrm>
            <a:prstGeom prst="rect">
              <a:avLst/>
            </a:prstGeom>
          </p:spPr>
        </p:pic>
        <p:pic>
          <p:nvPicPr>
            <p:cNvPr id="94" name="Picture 93">
              <a:extLst>
                <a:ext uri="{FF2B5EF4-FFF2-40B4-BE49-F238E27FC236}">
                  <a16:creationId xmlns:a16="http://schemas.microsoft.com/office/drawing/2014/main" id="{D0ADC0C6-EA53-B5C8-316C-1AFB083E9449}"/>
                </a:ext>
              </a:extLst>
            </p:cNvPr>
            <p:cNvPicPr>
              <a:picLocks noChangeAspect="1"/>
            </p:cNvPicPr>
            <p:nvPr/>
          </p:nvPicPr>
          <p:blipFill>
            <a:blip r:embed="rId28"/>
            <a:stretch>
              <a:fillRect/>
            </a:stretch>
          </p:blipFill>
          <p:spPr>
            <a:xfrm>
              <a:off x="3656360" y="4006862"/>
              <a:ext cx="545595" cy="99199"/>
            </a:xfrm>
            <a:prstGeom prst="rect">
              <a:avLst/>
            </a:prstGeom>
          </p:spPr>
        </p:pic>
        <p:pic>
          <p:nvPicPr>
            <p:cNvPr id="96" name="Picture 95">
              <a:extLst>
                <a:ext uri="{FF2B5EF4-FFF2-40B4-BE49-F238E27FC236}">
                  <a16:creationId xmlns:a16="http://schemas.microsoft.com/office/drawing/2014/main" id="{3F449FD7-E430-BB4E-4708-E42CA30270FF}"/>
                </a:ext>
              </a:extLst>
            </p:cNvPr>
            <p:cNvPicPr>
              <a:picLocks noChangeAspect="1"/>
            </p:cNvPicPr>
            <p:nvPr/>
          </p:nvPicPr>
          <p:blipFill>
            <a:blip r:embed="rId29"/>
            <a:stretch>
              <a:fillRect/>
            </a:stretch>
          </p:blipFill>
          <p:spPr>
            <a:xfrm>
              <a:off x="4827435" y="3957869"/>
              <a:ext cx="1344925" cy="1294605"/>
            </a:xfrm>
            <a:prstGeom prst="rect">
              <a:avLst/>
            </a:prstGeom>
          </p:spPr>
        </p:pic>
        <p:pic>
          <p:nvPicPr>
            <p:cNvPr id="98" name="Picture 97">
              <a:extLst>
                <a:ext uri="{FF2B5EF4-FFF2-40B4-BE49-F238E27FC236}">
                  <a16:creationId xmlns:a16="http://schemas.microsoft.com/office/drawing/2014/main" id="{314D8D3E-E6AE-F470-F1D4-886097D451B6}"/>
                </a:ext>
              </a:extLst>
            </p:cNvPr>
            <p:cNvPicPr>
              <a:picLocks noChangeAspect="1"/>
            </p:cNvPicPr>
            <p:nvPr/>
          </p:nvPicPr>
          <p:blipFill>
            <a:blip r:embed="rId30"/>
            <a:stretch>
              <a:fillRect/>
            </a:stretch>
          </p:blipFill>
          <p:spPr>
            <a:xfrm>
              <a:off x="5001284" y="4020907"/>
              <a:ext cx="440186" cy="71107"/>
            </a:xfrm>
            <a:prstGeom prst="rect">
              <a:avLst/>
            </a:prstGeom>
          </p:spPr>
        </p:pic>
        <p:pic>
          <p:nvPicPr>
            <p:cNvPr id="100" name="Picture 99">
              <a:extLst>
                <a:ext uri="{FF2B5EF4-FFF2-40B4-BE49-F238E27FC236}">
                  <a16:creationId xmlns:a16="http://schemas.microsoft.com/office/drawing/2014/main" id="{86049CB4-40FE-3F46-5E6C-773F77542DDF}"/>
                </a:ext>
              </a:extLst>
            </p:cNvPr>
            <p:cNvPicPr>
              <a:picLocks noChangeAspect="1"/>
            </p:cNvPicPr>
            <p:nvPr/>
          </p:nvPicPr>
          <p:blipFill>
            <a:blip r:embed="rId31"/>
            <a:stretch>
              <a:fillRect/>
            </a:stretch>
          </p:blipFill>
          <p:spPr>
            <a:xfrm>
              <a:off x="791635" y="5413541"/>
              <a:ext cx="1344926" cy="1308941"/>
            </a:xfrm>
            <a:prstGeom prst="rect">
              <a:avLst/>
            </a:prstGeom>
          </p:spPr>
        </p:pic>
        <p:pic>
          <p:nvPicPr>
            <p:cNvPr id="102" name="Picture 101">
              <a:extLst>
                <a:ext uri="{FF2B5EF4-FFF2-40B4-BE49-F238E27FC236}">
                  <a16:creationId xmlns:a16="http://schemas.microsoft.com/office/drawing/2014/main" id="{B9AD7B12-07A2-1CF7-B6A8-C1C1A0F135B9}"/>
                </a:ext>
              </a:extLst>
            </p:cNvPr>
            <p:cNvPicPr>
              <a:picLocks noChangeAspect="1"/>
            </p:cNvPicPr>
            <p:nvPr/>
          </p:nvPicPr>
          <p:blipFill>
            <a:blip r:embed="rId32"/>
            <a:stretch>
              <a:fillRect/>
            </a:stretch>
          </p:blipFill>
          <p:spPr>
            <a:xfrm>
              <a:off x="960009" y="5508800"/>
              <a:ext cx="471469" cy="77959"/>
            </a:xfrm>
            <a:prstGeom prst="rect">
              <a:avLst/>
            </a:prstGeom>
          </p:spPr>
        </p:pic>
        <p:pic>
          <p:nvPicPr>
            <p:cNvPr id="104" name="Picture 103">
              <a:extLst>
                <a:ext uri="{FF2B5EF4-FFF2-40B4-BE49-F238E27FC236}">
                  <a16:creationId xmlns:a16="http://schemas.microsoft.com/office/drawing/2014/main" id="{65110766-74D6-EE49-920F-8AE4D41A2223}"/>
                </a:ext>
              </a:extLst>
            </p:cNvPr>
            <p:cNvPicPr>
              <a:picLocks noChangeAspect="1"/>
            </p:cNvPicPr>
            <p:nvPr/>
          </p:nvPicPr>
          <p:blipFill>
            <a:blip r:embed="rId33"/>
            <a:stretch>
              <a:fillRect/>
            </a:stretch>
          </p:blipFill>
          <p:spPr>
            <a:xfrm>
              <a:off x="3511249" y="6880580"/>
              <a:ext cx="1322111" cy="1281775"/>
            </a:xfrm>
            <a:prstGeom prst="rect">
              <a:avLst/>
            </a:prstGeom>
          </p:spPr>
        </p:pic>
        <p:pic>
          <p:nvPicPr>
            <p:cNvPr id="106" name="Picture 105">
              <a:extLst>
                <a:ext uri="{FF2B5EF4-FFF2-40B4-BE49-F238E27FC236}">
                  <a16:creationId xmlns:a16="http://schemas.microsoft.com/office/drawing/2014/main" id="{0834DAA0-8791-4A68-478D-DE576AFDD6DB}"/>
                </a:ext>
              </a:extLst>
            </p:cNvPr>
            <p:cNvPicPr>
              <a:picLocks noChangeAspect="1"/>
            </p:cNvPicPr>
            <p:nvPr/>
          </p:nvPicPr>
          <p:blipFill>
            <a:blip r:embed="rId34"/>
            <a:stretch>
              <a:fillRect/>
            </a:stretch>
          </p:blipFill>
          <p:spPr>
            <a:xfrm>
              <a:off x="3793510" y="6993410"/>
              <a:ext cx="488130" cy="75931"/>
            </a:xfrm>
            <a:prstGeom prst="rect">
              <a:avLst/>
            </a:prstGeom>
          </p:spPr>
        </p:pic>
        <p:pic>
          <p:nvPicPr>
            <p:cNvPr id="108" name="Picture 107">
              <a:extLst>
                <a:ext uri="{FF2B5EF4-FFF2-40B4-BE49-F238E27FC236}">
                  <a16:creationId xmlns:a16="http://schemas.microsoft.com/office/drawing/2014/main" id="{3235AA1E-71FA-DD59-E07C-51A864D41DEA}"/>
                </a:ext>
              </a:extLst>
            </p:cNvPr>
            <p:cNvPicPr>
              <a:picLocks noChangeAspect="1"/>
            </p:cNvPicPr>
            <p:nvPr/>
          </p:nvPicPr>
          <p:blipFill>
            <a:blip r:embed="rId35"/>
            <a:stretch>
              <a:fillRect/>
            </a:stretch>
          </p:blipFill>
          <p:spPr>
            <a:xfrm>
              <a:off x="846655" y="8313374"/>
              <a:ext cx="1273097" cy="1247203"/>
            </a:xfrm>
            <a:prstGeom prst="rect">
              <a:avLst/>
            </a:prstGeom>
          </p:spPr>
        </p:pic>
        <p:pic>
          <p:nvPicPr>
            <p:cNvPr id="110" name="Picture 109">
              <a:extLst>
                <a:ext uri="{FF2B5EF4-FFF2-40B4-BE49-F238E27FC236}">
                  <a16:creationId xmlns:a16="http://schemas.microsoft.com/office/drawing/2014/main" id="{D1461054-A021-A179-80BC-D1D28AA1FD3C}"/>
                </a:ext>
              </a:extLst>
            </p:cNvPr>
            <p:cNvPicPr>
              <a:picLocks noChangeAspect="1"/>
            </p:cNvPicPr>
            <p:nvPr/>
          </p:nvPicPr>
          <p:blipFill>
            <a:blip r:embed="rId36"/>
            <a:stretch>
              <a:fillRect/>
            </a:stretch>
          </p:blipFill>
          <p:spPr>
            <a:xfrm>
              <a:off x="1002638" y="8408454"/>
              <a:ext cx="535540" cy="85376"/>
            </a:xfrm>
            <a:prstGeom prst="rect">
              <a:avLst/>
            </a:prstGeom>
          </p:spPr>
        </p:pic>
        <p:pic>
          <p:nvPicPr>
            <p:cNvPr id="112" name="Picture 111">
              <a:extLst>
                <a:ext uri="{FF2B5EF4-FFF2-40B4-BE49-F238E27FC236}">
                  <a16:creationId xmlns:a16="http://schemas.microsoft.com/office/drawing/2014/main" id="{8AB93E7F-4978-FED6-CC18-1A0A7D25E553}"/>
                </a:ext>
              </a:extLst>
            </p:cNvPr>
            <p:cNvPicPr>
              <a:picLocks noChangeAspect="1"/>
            </p:cNvPicPr>
            <p:nvPr/>
          </p:nvPicPr>
          <p:blipFill>
            <a:blip r:embed="rId37"/>
            <a:stretch>
              <a:fillRect/>
            </a:stretch>
          </p:blipFill>
          <p:spPr>
            <a:xfrm>
              <a:off x="4808550" y="5417570"/>
              <a:ext cx="1344925" cy="1308576"/>
            </a:xfrm>
            <a:prstGeom prst="rect">
              <a:avLst/>
            </a:prstGeom>
          </p:spPr>
        </p:pic>
        <p:pic>
          <p:nvPicPr>
            <p:cNvPr id="114" name="Picture 113">
              <a:extLst>
                <a:ext uri="{FF2B5EF4-FFF2-40B4-BE49-F238E27FC236}">
                  <a16:creationId xmlns:a16="http://schemas.microsoft.com/office/drawing/2014/main" id="{38AF84FE-4884-C963-63E8-910A94EF1100}"/>
                </a:ext>
              </a:extLst>
            </p:cNvPr>
            <p:cNvPicPr>
              <a:picLocks noChangeAspect="1"/>
            </p:cNvPicPr>
            <p:nvPr/>
          </p:nvPicPr>
          <p:blipFill>
            <a:blip r:embed="rId38"/>
            <a:stretch>
              <a:fillRect/>
            </a:stretch>
          </p:blipFill>
          <p:spPr>
            <a:xfrm>
              <a:off x="5002377" y="5503994"/>
              <a:ext cx="558323" cy="89008"/>
            </a:xfrm>
            <a:prstGeom prst="rect">
              <a:avLst/>
            </a:prstGeom>
          </p:spPr>
        </p:pic>
        <p:pic>
          <p:nvPicPr>
            <p:cNvPr id="116" name="Picture 115">
              <a:extLst>
                <a:ext uri="{FF2B5EF4-FFF2-40B4-BE49-F238E27FC236}">
                  <a16:creationId xmlns:a16="http://schemas.microsoft.com/office/drawing/2014/main" id="{8C62656C-0126-FD6B-0466-58AE6A74AEB7}"/>
                </a:ext>
              </a:extLst>
            </p:cNvPr>
            <p:cNvPicPr>
              <a:picLocks noChangeAspect="1"/>
            </p:cNvPicPr>
            <p:nvPr/>
          </p:nvPicPr>
          <p:blipFill>
            <a:blip r:embed="rId39"/>
            <a:stretch>
              <a:fillRect/>
            </a:stretch>
          </p:blipFill>
          <p:spPr>
            <a:xfrm>
              <a:off x="2222415" y="8300197"/>
              <a:ext cx="1276375" cy="1220880"/>
            </a:xfrm>
            <a:prstGeom prst="rect">
              <a:avLst/>
            </a:prstGeom>
          </p:spPr>
        </p:pic>
        <p:pic>
          <p:nvPicPr>
            <p:cNvPr id="118" name="Picture 117">
              <a:extLst>
                <a:ext uri="{FF2B5EF4-FFF2-40B4-BE49-F238E27FC236}">
                  <a16:creationId xmlns:a16="http://schemas.microsoft.com/office/drawing/2014/main" id="{C54CA965-97B1-536D-A912-610558F31E9D}"/>
                </a:ext>
              </a:extLst>
            </p:cNvPr>
            <p:cNvPicPr>
              <a:picLocks noChangeAspect="1"/>
            </p:cNvPicPr>
            <p:nvPr/>
          </p:nvPicPr>
          <p:blipFill>
            <a:blip r:embed="rId40"/>
            <a:stretch>
              <a:fillRect/>
            </a:stretch>
          </p:blipFill>
          <p:spPr>
            <a:xfrm>
              <a:off x="2394537" y="8391296"/>
              <a:ext cx="512260" cy="81496"/>
            </a:xfrm>
            <a:prstGeom prst="rect">
              <a:avLst/>
            </a:prstGeom>
          </p:spPr>
        </p:pic>
        <p:sp>
          <p:nvSpPr>
            <p:cNvPr id="33" name="Rectangle 32">
              <a:extLst>
                <a:ext uri="{FF2B5EF4-FFF2-40B4-BE49-F238E27FC236}">
                  <a16:creationId xmlns:a16="http://schemas.microsoft.com/office/drawing/2014/main" id="{B55E0140-EC0A-EEAE-561C-DEFB397CC07C}"/>
                </a:ext>
              </a:extLst>
            </p:cNvPr>
            <p:cNvSpPr/>
            <p:nvPr/>
          </p:nvSpPr>
          <p:spPr>
            <a:xfrm>
              <a:off x="4881227" y="2395450"/>
              <a:ext cx="663611" cy="170496"/>
            </a:xfrm>
            <a:prstGeom prst="rect">
              <a:avLst/>
            </a:prstGeom>
          </p:spPr>
          <p:txBody>
            <a:bodyPr wrap="square">
              <a:spAutoFit/>
            </a:bodyPr>
            <a:lstStyle/>
            <a:p>
              <a:pPr algn="ctr">
                <a:lnSpc>
                  <a:spcPts val="600"/>
                </a:lnSpc>
              </a:pPr>
              <a:r>
                <a:rPr lang="en-GB" sz="700" b="1" dirty="0">
                  <a:latin typeface="Arial" panose="020B0604020202020204" pitchFamily="34" charset="0"/>
                  <a:cs typeface="Arial" panose="020B0604020202020204" pitchFamily="34" charset="0"/>
                </a:rPr>
                <a:t>CCL7</a:t>
              </a:r>
            </a:p>
          </p:txBody>
        </p:sp>
      </p:grpSp>
      <p:sp>
        <p:nvSpPr>
          <p:cNvPr id="43" name="TextBox 42">
            <a:extLst>
              <a:ext uri="{FF2B5EF4-FFF2-40B4-BE49-F238E27FC236}">
                <a16:creationId xmlns:a16="http://schemas.microsoft.com/office/drawing/2014/main" id="{7996B38B-A413-BAAC-F6E6-5A007802D08D}"/>
              </a:ext>
            </a:extLst>
          </p:cNvPr>
          <p:cNvSpPr txBox="1"/>
          <p:nvPr/>
        </p:nvSpPr>
        <p:spPr>
          <a:xfrm>
            <a:off x="4663056" y="70457"/>
            <a:ext cx="2040943" cy="276999"/>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Supplementary Figure S1</a:t>
            </a:r>
          </a:p>
        </p:txBody>
      </p:sp>
      <p:sp>
        <p:nvSpPr>
          <p:cNvPr id="59" name="TextBox 58">
            <a:extLst>
              <a:ext uri="{FF2B5EF4-FFF2-40B4-BE49-F238E27FC236}">
                <a16:creationId xmlns:a16="http://schemas.microsoft.com/office/drawing/2014/main" id="{AB15C66C-27E7-8210-5D12-C09FC6D5A044}"/>
              </a:ext>
            </a:extLst>
          </p:cNvPr>
          <p:cNvSpPr txBox="1"/>
          <p:nvPr/>
        </p:nvSpPr>
        <p:spPr>
          <a:xfrm>
            <a:off x="3429000" y="7990569"/>
            <a:ext cx="3429000" cy="178510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Supplementary Figure S1. Categorisation of CD34+ stem cell derived myeloid cell sub-populations using RNA-markers.</a:t>
            </a:r>
            <a:r>
              <a:rPr lang="en-GB" sz="1000" dirty="0"/>
              <a:t> Human primary bone marrow derived CD34+ cells were differentiated along a myeloid trajectory towards macrophage like (MLC) and dendritic like (DLC) cell phenotypes. Seurat based clustering of cell mRNA expression in conjunction with manual annotation allowed for the identification of specific sub-populations of monocyte, macrophage, neutrophil and dendritic cells. These cell populations were visualised using UMAP dimensional reduction with each marker used for cell type identification indicated in a separate panel. </a:t>
            </a:r>
          </a:p>
        </p:txBody>
      </p:sp>
    </p:spTree>
    <p:extLst>
      <p:ext uri="{BB962C8B-B14F-4D97-AF65-F5344CB8AC3E}">
        <p14:creationId xmlns:p14="http://schemas.microsoft.com/office/powerpoint/2010/main" val="2019482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5" name="Group 104">
            <a:extLst>
              <a:ext uri="{FF2B5EF4-FFF2-40B4-BE49-F238E27FC236}">
                <a16:creationId xmlns:a16="http://schemas.microsoft.com/office/drawing/2014/main" id="{CB9D879A-2AEB-369D-40CA-64037D491854}"/>
              </a:ext>
            </a:extLst>
          </p:cNvPr>
          <p:cNvGrpSpPr/>
          <p:nvPr/>
        </p:nvGrpSpPr>
        <p:grpSpPr>
          <a:xfrm>
            <a:off x="2665504" y="1596287"/>
            <a:ext cx="1520519" cy="2249369"/>
            <a:chOff x="551896" y="1351505"/>
            <a:chExt cx="1520519" cy="2249369"/>
          </a:xfrm>
        </p:grpSpPr>
        <p:sp>
          <p:nvSpPr>
            <p:cNvPr id="14" name="Rectangle 315">
              <a:extLst>
                <a:ext uri="{FF2B5EF4-FFF2-40B4-BE49-F238E27FC236}">
                  <a16:creationId xmlns:a16="http://schemas.microsoft.com/office/drawing/2014/main" id="{0021ACF2-774C-8806-2787-CA0827693C28}"/>
                </a:ext>
              </a:extLst>
            </p:cNvPr>
            <p:cNvSpPr>
              <a:spLocks noChangeArrowheads="1"/>
            </p:cNvSpPr>
            <p:nvPr/>
          </p:nvSpPr>
          <p:spPr bwMode="auto">
            <a:xfrm>
              <a:off x="1151097" y="2596420"/>
              <a:ext cx="381434" cy="100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spcBef>
                  <a:spcPct val="0"/>
                </a:spcBef>
                <a:spcAft>
                  <a:spcPts val="0"/>
                </a:spcAft>
                <a:buClrTx/>
                <a:buSzTx/>
                <a:buFontTx/>
                <a:buNone/>
                <a:tabLst/>
              </a:pPr>
              <a:r>
                <a:rPr lang="en-US" altLang="en-US" sz="650" dirty="0"/>
                <a:t>UMAP1</a:t>
              </a:r>
            </a:p>
          </p:txBody>
        </p:sp>
        <p:sp>
          <p:nvSpPr>
            <p:cNvPr id="15" name="Rectangle 315">
              <a:extLst>
                <a:ext uri="{FF2B5EF4-FFF2-40B4-BE49-F238E27FC236}">
                  <a16:creationId xmlns:a16="http://schemas.microsoft.com/office/drawing/2014/main" id="{6BA9AB5C-7679-502D-22BC-FEA6B861A7E3}"/>
                </a:ext>
              </a:extLst>
            </p:cNvPr>
            <p:cNvSpPr>
              <a:spLocks noChangeArrowheads="1"/>
            </p:cNvSpPr>
            <p:nvPr/>
          </p:nvSpPr>
          <p:spPr bwMode="auto">
            <a:xfrm rot="16200000">
              <a:off x="411193" y="1885232"/>
              <a:ext cx="381434" cy="100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spcBef>
                  <a:spcPct val="0"/>
                </a:spcBef>
                <a:spcAft>
                  <a:spcPts val="0"/>
                </a:spcAft>
                <a:buClrTx/>
                <a:buSzTx/>
                <a:buFontTx/>
                <a:buNone/>
                <a:tabLst/>
              </a:pPr>
              <a:r>
                <a:rPr lang="en-US" altLang="en-US" sz="650" dirty="0"/>
                <a:t>UMAP2</a:t>
              </a:r>
            </a:p>
          </p:txBody>
        </p:sp>
        <p:pic>
          <p:nvPicPr>
            <p:cNvPr id="16" name="Picture 15">
              <a:extLst>
                <a:ext uri="{FF2B5EF4-FFF2-40B4-BE49-F238E27FC236}">
                  <a16:creationId xmlns:a16="http://schemas.microsoft.com/office/drawing/2014/main" id="{D3DCE65B-D89C-FD46-EE15-62D3ACC7C7F5}"/>
                </a:ext>
              </a:extLst>
            </p:cNvPr>
            <p:cNvPicPr>
              <a:picLocks noChangeAspect="1"/>
            </p:cNvPicPr>
            <p:nvPr/>
          </p:nvPicPr>
          <p:blipFill>
            <a:blip r:embed="rId3"/>
            <a:stretch>
              <a:fillRect/>
            </a:stretch>
          </p:blipFill>
          <p:spPr>
            <a:xfrm>
              <a:off x="697154" y="1351505"/>
              <a:ext cx="1218913" cy="1226097"/>
            </a:xfrm>
            <a:prstGeom prst="rect">
              <a:avLst/>
            </a:prstGeom>
          </p:spPr>
        </p:pic>
        <p:grpSp>
          <p:nvGrpSpPr>
            <p:cNvPr id="31" name="Group 30">
              <a:extLst>
                <a:ext uri="{FF2B5EF4-FFF2-40B4-BE49-F238E27FC236}">
                  <a16:creationId xmlns:a16="http://schemas.microsoft.com/office/drawing/2014/main" id="{092F88E6-4913-2109-FF5C-73A092C66A5D}"/>
                </a:ext>
              </a:extLst>
            </p:cNvPr>
            <p:cNvGrpSpPr/>
            <p:nvPr/>
          </p:nvGrpSpPr>
          <p:grpSpPr>
            <a:xfrm>
              <a:off x="737307" y="2794745"/>
              <a:ext cx="1335108" cy="806129"/>
              <a:chOff x="632843" y="2321170"/>
              <a:chExt cx="1335108" cy="806129"/>
            </a:xfrm>
          </p:grpSpPr>
          <p:sp>
            <p:nvSpPr>
              <p:cNvPr id="2" name="Oval 1">
                <a:extLst>
                  <a:ext uri="{FF2B5EF4-FFF2-40B4-BE49-F238E27FC236}">
                    <a16:creationId xmlns:a16="http://schemas.microsoft.com/office/drawing/2014/main" id="{8026895A-B320-A26D-5A50-175BE83495BC}"/>
                  </a:ext>
                </a:extLst>
              </p:cNvPr>
              <p:cNvSpPr/>
              <p:nvPr/>
            </p:nvSpPr>
            <p:spPr>
              <a:xfrm>
                <a:off x="637030" y="2370303"/>
                <a:ext cx="50400" cy="50400"/>
              </a:xfrm>
              <a:prstGeom prst="ellipse">
                <a:avLst/>
              </a:prstGeom>
              <a:solidFill>
                <a:srgbClr val="00A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C4581692-57DB-DE40-184C-EDDD53298DD4}"/>
                  </a:ext>
                </a:extLst>
              </p:cNvPr>
              <p:cNvSpPr/>
              <p:nvPr/>
            </p:nvSpPr>
            <p:spPr>
              <a:xfrm>
                <a:off x="632844" y="2322498"/>
                <a:ext cx="758774"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cDC2</a:t>
                </a:r>
                <a:r>
                  <a:rPr lang="en-GB" sz="700" baseline="30000" dirty="0">
                    <a:latin typeface="Arial" panose="020B0604020202020204" pitchFamily="34" charset="0"/>
                    <a:cs typeface="Arial" panose="020B0604020202020204" pitchFamily="34" charset="0"/>
                  </a:rPr>
                  <a:t>C1qC-Hi</a:t>
                </a:r>
              </a:p>
            </p:txBody>
          </p:sp>
          <p:sp>
            <p:nvSpPr>
              <p:cNvPr id="4" name="Oval 3">
                <a:extLst>
                  <a:ext uri="{FF2B5EF4-FFF2-40B4-BE49-F238E27FC236}">
                    <a16:creationId xmlns:a16="http://schemas.microsoft.com/office/drawing/2014/main" id="{81F5A90B-8B4D-251C-E5F7-7BCD821133AB}"/>
                  </a:ext>
                </a:extLst>
              </p:cNvPr>
              <p:cNvSpPr/>
              <p:nvPr/>
            </p:nvSpPr>
            <p:spPr>
              <a:xfrm>
                <a:off x="1243919" y="2367726"/>
                <a:ext cx="50400" cy="50400"/>
              </a:xfrm>
              <a:prstGeom prst="ellipse">
                <a:avLst/>
              </a:prstGeom>
              <a:solidFill>
                <a:srgbClr val="006B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8AFE6E75-7F0F-C06B-4014-8C90CBA18780}"/>
                  </a:ext>
                </a:extLst>
              </p:cNvPr>
              <p:cNvSpPr/>
              <p:nvPr/>
            </p:nvSpPr>
            <p:spPr>
              <a:xfrm>
                <a:off x="1240404" y="2321170"/>
                <a:ext cx="663611"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MC</a:t>
                </a:r>
                <a:r>
                  <a:rPr lang="en-GB" sz="700" baseline="30000" dirty="0">
                    <a:latin typeface="Arial" panose="020B0604020202020204" pitchFamily="34" charset="0"/>
                    <a:cs typeface="Arial" panose="020B0604020202020204" pitchFamily="34" charset="0"/>
                  </a:rPr>
                  <a:t>SPP1+</a:t>
                </a:r>
              </a:p>
            </p:txBody>
          </p:sp>
          <p:sp>
            <p:nvSpPr>
              <p:cNvPr id="6" name="Oval 5">
                <a:extLst>
                  <a:ext uri="{FF2B5EF4-FFF2-40B4-BE49-F238E27FC236}">
                    <a16:creationId xmlns:a16="http://schemas.microsoft.com/office/drawing/2014/main" id="{682F2EE2-A9A4-E9B0-CFE6-5284F41A7E20}"/>
                  </a:ext>
                </a:extLst>
              </p:cNvPr>
              <p:cNvSpPr/>
              <p:nvPr/>
            </p:nvSpPr>
            <p:spPr>
              <a:xfrm>
                <a:off x="637030" y="2499535"/>
                <a:ext cx="50400" cy="50400"/>
              </a:xfrm>
              <a:prstGeom prst="ellipse">
                <a:avLst/>
              </a:prstGeom>
              <a:solidFill>
                <a:srgbClr val="7E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8FCAC902-23D6-814F-6E34-B8033CAAD6C5}"/>
                  </a:ext>
                </a:extLst>
              </p:cNvPr>
              <p:cNvSpPr/>
              <p:nvPr/>
            </p:nvSpPr>
            <p:spPr>
              <a:xfrm>
                <a:off x="632843" y="2451730"/>
                <a:ext cx="663611"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cDC2</a:t>
                </a:r>
                <a:r>
                  <a:rPr lang="en-GB" sz="700" baseline="30000" dirty="0">
                    <a:latin typeface="Arial" panose="020B0604020202020204" pitchFamily="34" charset="0"/>
                    <a:cs typeface="Arial" panose="020B0604020202020204" pitchFamily="34" charset="0"/>
                  </a:rPr>
                  <a:t>CD1A+</a:t>
                </a:r>
              </a:p>
            </p:txBody>
          </p:sp>
          <p:sp>
            <p:nvSpPr>
              <p:cNvPr id="8" name="Oval 7">
                <a:extLst>
                  <a:ext uri="{FF2B5EF4-FFF2-40B4-BE49-F238E27FC236}">
                    <a16:creationId xmlns:a16="http://schemas.microsoft.com/office/drawing/2014/main" id="{0A347712-352F-3B38-F9D0-C1028A3F0A9B}"/>
                  </a:ext>
                </a:extLst>
              </p:cNvPr>
              <p:cNvSpPr/>
              <p:nvPr/>
            </p:nvSpPr>
            <p:spPr>
              <a:xfrm>
                <a:off x="1243919" y="2496958"/>
                <a:ext cx="50400" cy="50400"/>
              </a:xfrm>
              <a:prstGeom prst="ellips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2572D023-DA0A-036E-8BD3-D3D07E650B43}"/>
                  </a:ext>
                </a:extLst>
              </p:cNvPr>
              <p:cNvSpPr/>
              <p:nvPr/>
            </p:nvSpPr>
            <p:spPr>
              <a:xfrm>
                <a:off x="1240405" y="2450402"/>
                <a:ext cx="727546"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MLC</a:t>
                </a:r>
                <a:r>
                  <a:rPr lang="en-GB" sz="700" baseline="30000" dirty="0">
                    <a:latin typeface="Arial" panose="020B0604020202020204" pitchFamily="34" charset="0"/>
                    <a:cs typeface="Arial" panose="020B0604020202020204" pitchFamily="34" charset="0"/>
                  </a:rPr>
                  <a:t>CD206-Hi</a:t>
                </a:r>
              </a:p>
            </p:txBody>
          </p:sp>
          <p:sp>
            <p:nvSpPr>
              <p:cNvPr id="10" name="Oval 9">
                <a:extLst>
                  <a:ext uri="{FF2B5EF4-FFF2-40B4-BE49-F238E27FC236}">
                    <a16:creationId xmlns:a16="http://schemas.microsoft.com/office/drawing/2014/main" id="{DD6520FC-A2B9-FBDE-C574-CA5D315D98EC}"/>
                  </a:ext>
                </a:extLst>
              </p:cNvPr>
              <p:cNvSpPr/>
              <p:nvPr/>
            </p:nvSpPr>
            <p:spPr>
              <a:xfrm>
                <a:off x="637030" y="2623886"/>
                <a:ext cx="50400" cy="5040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929D9B02-5CB7-76C5-66D7-D237C26E32AF}"/>
                  </a:ext>
                </a:extLst>
              </p:cNvPr>
              <p:cNvSpPr/>
              <p:nvPr/>
            </p:nvSpPr>
            <p:spPr>
              <a:xfrm>
                <a:off x="632843" y="2576081"/>
                <a:ext cx="662603"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MC</a:t>
                </a:r>
                <a:r>
                  <a:rPr lang="en-GB" sz="700" baseline="30000" dirty="0">
                    <a:latin typeface="Arial" panose="020B0604020202020204" pitchFamily="34" charset="0"/>
                    <a:cs typeface="Arial" panose="020B0604020202020204" pitchFamily="34" charset="0"/>
                  </a:rPr>
                  <a:t>CCL22+</a:t>
                </a:r>
              </a:p>
            </p:txBody>
          </p:sp>
          <p:sp>
            <p:nvSpPr>
              <p:cNvPr id="12" name="Oval 11">
                <a:extLst>
                  <a:ext uri="{FF2B5EF4-FFF2-40B4-BE49-F238E27FC236}">
                    <a16:creationId xmlns:a16="http://schemas.microsoft.com/office/drawing/2014/main" id="{1A273034-6A03-635B-227B-2D1E248C1DF5}"/>
                  </a:ext>
                </a:extLst>
              </p:cNvPr>
              <p:cNvSpPr/>
              <p:nvPr/>
            </p:nvSpPr>
            <p:spPr>
              <a:xfrm>
                <a:off x="1243919" y="2621309"/>
                <a:ext cx="50400" cy="50400"/>
              </a:xfrm>
              <a:prstGeom prst="ellipse">
                <a:avLst/>
              </a:prstGeom>
              <a:solidFill>
                <a:srgbClr val="D6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A8D20BE7-8348-C2AE-D6CC-4D0F3C773A8B}"/>
                  </a:ext>
                </a:extLst>
              </p:cNvPr>
              <p:cNvSpPr/>
              <p:nvPr/>
            </p:nvSpPr>
            <p:spPr>
              <a:xfrm>
                <a:off x="1240405" y="2574753"/>
                <a:ext cx="662602"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MLC</a:t>
                </a:r>
                <a:r>
                  <a:rPr lang="en-GB" sz="700" baseline="30000" dirty="0">
                    <a:latin typeface="Arial" panose="020B0604020202020204" pitchFamily="34" charset="0"/>
                    <a:cs typeface="Arial" panose="020B0604020202020204" pitchFamily="34" charset="0"/>
                  </a:rPr>
                  <a:t>MARCO+</a:t>
                </a:r>
              </a:p>
            </p:txBody>
          </p:sp>
          <p:sp>
            <p:nvSpPr>
              <p:cNvPr id="17" name="Rectangle 16">
                <a:extLst>
                  <a:ext uri="{FF2B5EF4-FFF2-40B4-BE49-F238E27FC236}">
                    <a16:creationId xmlns:a16="http://schemas.microsoft.com/office/drawing/2014/main" id="{CA40BDAB-F659-762E-5E81-A3D8A3BB756B}"/>
                  </a:ext>
                </a:extLst>
              </p:cNvPr>
              <p:cNvSpPr/>
              <p:nvPr/>
            </p:nvSpPr>
            <p:spPr>
              <a:xfrm>
                <a:off x="632843" y="2702583"/>
                <a:ext cx="533101"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AAM</a:t>
                </a:r>
                <a:r>
                  <a:rPr lang="en-GB" sz="700" baseline="30000" dirty="0">
                    <a:latin typeface="Arial" panose="020B0604020202020204" pitchFamily="34" charset="0"/>
                    <a:cs typeface="Arial" panose="020B0604020202020204" pitchFamily="34" charset="0"/>
                  </a:rPr>
                  <a:t>M2a</a:t>
                </a:r>
              </a:p>
            </p:txBody>
          </p:sp>
          <p:sp>
            <p:nvSpPr>
              <p:cNvPr id="18" name="Rectangle 17">
                <a:extLst>
                  <a:ext uri="{FF2B5EF4-FFF2-40B4-BE49-F238E27FC236}">
                    <a16:creationId xmlns:a16="http://schemas.microsoft.com/office/drawing/2014/main" id="{39069CA5-3F36-584E-B23A-A62B7F7357D0}"/>
                  </a:ext>
                </a:extLst>
              </p:cNvPr>
              <p:cNvSpPr/>
              <p:nvPr/>
            </p:nvSpPr>
            <p:spPr>
              <a:xfrm>
                <a:off x="1240405" y="2701255"/>
                <a:ext cx="433806"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Mon</a:t>
                </a:r>
              </a:p>
            </p:txBody>
          </p:sp>
          <p:sp>
            <p:nvSpPr>
              <p:cNvPr id="19" name="Oval 18">
                <a:extLst>
                  <a:ext uri="{FF2B5EF4-FFF2-40B4-BE49-F238E27FC236}">
                    <a16:creationId xmlns:a16="http://schemas.microsoft.com/office/drawing/2014/main" id="{B0C750CF-6F89-9657-3803-B0D828A458B1}"/>
                  </a:ext>
                </a:extLst>
              </p:cNvPr>
              <p:cNvSpPr/>
              <p:nvPr/>
            </p:nvSpPr>
            <p:spPr>
              <a:xfrm>
                <a:off x="638677" y="2883391"/>
                <a:ext cx="50400" cy="50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C1432AF3-3B5F-B615-0213-7FC26D301DE6}"/>
                  </a:ext>
                </a:extLst>
              </p:cNvPr>
              <p:cNvSpPr/>
              <p:nvPr/>
            </p:nvSpPr>
            <p:spPr>
              <a:xfrm>
                <a:off x="634491" y="2835586"/>
                <a:ext cx="400380"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Pmn</a:t>
                </a:r>
              </a:p>
            </p:txBody>
          </p:sp>
          <p:sp>
            <p:nvSpPr>
              <p:cNvPr id="21" name="Oval 20">
                <a:extLst>
                  <a:ext uri="{FF2B5EF4-FFF2-40B4-BE49-F238E27FC236}">
                    <a16:creationId xmlns:a16="http://schemas.microsoft.com/office/drawing/2014/main" id="{D2B5CF88-6721-1D4F-F078-6979DB1BABFC}"/>
                  </a:ext>
                </a:extLst>
              </p:cNvPr>
              <p:cNvSpPr/>
              <p:nvPr/>
            </p:nvSpPr>
            <p:spPr>
              <a:xfrm>
                <a:off x="1242272" y="2879109"/>
                <a:ext cx="50400" cy="50400"/>
              </a:xfrm>
              <a:prstGeom prst="ellipse">
                <a:avLst/>
              </a:prstGeom>
              <a:solidFill>
                <a:srgbClr val="82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BE9464A1-AA39-C02E-0144-E7A4261868DC}"/>
                  </a:ext>
                </a:extLst>
              </p:cNvPr>
              <p:cNvSpPr/>
              <p:nvPr/>
            </p:nvSpPr>
            <p:spPr>
              <a:xfrm>
                <a:off x="1238758" y="2832553"/>
                <a:ext cx="343172"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Udc</a:t>
                </a:r>
              </a:p>
            </p:txBody>
          </p:sp>
          <p:sp>
            <p:nvSpPr>
              <p:cNvPr id="23" name="Oval 22">
                <a:extLst>
                  <a:ext uri="{FF2B5EF4-FFF2-40B4-BE49-F238E27FC236}">
                    <a16:creationId xmlns:a16="http://schemas.microsoft.com/office/drawing/2014/main" id="{B8F17B29-E206-DD4F-4D8B-DA6ABECEBCB2}"/>
                  </a:ext>
                </a:extLst>
              </p:cNvPr>
              <p:cNvSpPr/>
              <p:nvPr/>
            </p:nvSpPr>
            <p:spPr>
              <a:xfrm>
                <a:off x="637030" y="3004608"/>
                <a:ext cx="50400" cy="50400"/>
              </a:xfrm>
              <a:prstGeom prst="ellipse">
                <a:avLst/>
              </a:prstGeom>
              <a:solidFill>
                <a:srgbClr val="7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582631C3-6E27-0062-D7DA-178B5F2D2C7D}"/>
                  </a:ext>
                </a:extLst>
              </p:cNvPr>
              <p:cNvSpPr/>
              <p:nvPr/>
            </p:nvSpPr>
            <p:spPr>
              <a:xfrm>
                <a:off x="632843" y="2956803"/>
                <a:ext cx="458567" cy="170496"/>
              </a:xfrm>
              <a:prstGeom prst="rect">
                <a:avLst/>
              </a:prstGeom>
            </p:spPr>
            <p:txBody>
              <a:bodyPr wrap="square">
                <a:spAutoFit/>
              </a:bodyPr>
              <a:lstStyle/>
              <a:p>
                <a:pPr>
                  <a:lnSpc>
                    <a:spcPts val="600"/>
                  </a:lnSpc>
                </a:pPr>
                <a:r>
                  <a:rPr lang="en-GB" sz="700" dirty="0">
                    <a:latin typeface="Arial" panose="020B0604020202020204" pitchFamily="34" charset="0"/>
                    <a:cs typeface="Arial" panose="020B0604020202020204" pitchFamily="34" charset="0"/>
                  </a:rPr>
                  <a:t>Mast</a:t>
                </a:r>
              </a:p>
            </p:txBody>
          </p:sp>
          <p:sp>
            <p:nvSpPr>
              <p:cNvPr id="25" name="Oval 24">
                <a:extLst>
                  <a:ext uri="{FF2B5EF4-FFF2-40B4-BE49-F238E27FC236}">
                    <a16:creationId xmlns:a16="http://schemas.microsoft.com/office/drawing/2014/main" id="{13D39731-35D9-F658-AC63-4CD126F4429D}"/>
                  </a:ext>
                </a:extLst>
              </p:cNvPr>
              <p:cNvSpPr/>
              <p:nvPr/>
            </p:nvSpPr>
            <p:spPr>
              <a:xfrm>
                <a:off x="637030" y="2750388"/>
                <a:ext cx="50400" cy="50400"/>
              </a:xfrm>
              <a:prstGeom prst="ellipse">
                <a:avLst/>
              </a:prstGeom>
              <a:solidFill>
                <a:srgbClr val="00A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A7CFC60B-81A2-5A83-CA31-F54A11D00606}"/>
                  </a:ext>
                </a:extLst>
              </p:cNvPr>
              <p:cNvSpPr/>
              <p:nvPr/>
            </p:nvSpPr>
            <p:spPr>
              <a:xfrm>
                <a:off x="1243919" y="2747811"/>
                <a:ext cx="50400" cy="50400"/>
              </a:xfrm>
              <a:prstGeom prst="ellipse">
                <a:avLst/>
              </a:prstGeom>
              <a:solidFill>
                <a:srgbClr val="FF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grpSp>
      </p:grpSp>
      <p:pic>
        <p:nvPicPr>
          <p:cNvPr id="59" name="Picture 58">
            <a:extLst>
              <a:ext uri="{FF2B5EF4-FFF2-40B4-BE49-F238E27FC236}">
                <a16:creationId xmlns:a16="http://schemas.microsoft.com/office/drawing/2014/main" id="{0B629E6D-9EFE-7EC4-C6CD-F31CEEE09B81}"/>
              </a:ext>
            </a:extLst>
          </p:cNvPr>
          <p:cNvPicPr>
            <a:picLocks noChangeAspect="1"/>
          </p:cNvPicPr>
          <p:nvPr/>
        </p:nvPicPr>
        <p:blipFill>
          <a:blip r:embed="rId4"/>
          <a:stretch>
            <a:fillRect/>
          </a:stretch>
        </p:blipFill>
        <p:spPr>
          <a:xfrm>
            <a:off x="1616461" y="4402603"/>
            <a:ext cx="1049043" cy="1027161"/>
          </a:xfrm>
          <a:prstGeom prst="rect">
            <a:avLst/>
          </a:prstGeom>
        </p:spPr>
      </p:pic>
      <p:sp>
        <p:nvSpPr>
          <p:cNvPr id="61" name="TextBox 60">
            <a:extLst>
              <a:ext uri="{FF2B5EF4-FFF2-40B4-BE49-F238E27FC236}">
                <a16:creationId xmlns:a16="http://schemas.microsoft.com/office/drawing/2014/main" id="{1AF282B3-EC93-D923-3A70-8A1D91A9171A}"/>
              </a:ext>
            </a:extLst>
          </p:cNvPr>
          <p:cNvSpPr txBox="1"/>
          <p:nvPr/>
        </p:nvSpPr>
        <p:spPr>
          <a:xfrm>
            <a:off x="1535641" y="4379086"/>
            <a:ext cx="614989" cy="278003"/>
          </a:xfrm>
          <a:prstGeom prst="rect">
            <a:avLst/>
          </a:prstGeom>
          <a:noFill/>
        </p:spPr>
        <p:txBody>
          <a:bodyPr wrap="none" rtlCol="0">
            <a:spAutoFit/>
          </a:bodyPr>
          <a:lstStyle/>
          <a:p>
            <a:r>
              <a:rPr lang="en-GB" sz="800" dirty="0">
                <a:latin typeface="Arial" panose="020B0604020202020204" pitchFamily="34" charset="0"/>
                <a:cs typeface="Arial" panose="020B0604020202020204" pitchFamily="34" charset="0"/>
              </a:rPr>
              <a:t>Cd11b</a:t>
            </a:r>
          </a:p>
        </p:txBody>
      </p:sp>
      <p:pic>
        <p:nvPicPr>
          <p:cNvPr id="63" name="Picture 62">
            <a:extLst>
              <a:ext uri="{FF2B5EF4-FFF2-40B4-BE49-F238E27FC236}">
                <a16:creationId xmlns:a16="http://schemas.microsoft.com/office/drawing/2014/main" id="{10FAD6E7-1659-68C3-EFE1-B332FD02A2E6}"/>
              </a:ext>
            </a:extLst>
          </p:cNvPr>
          <p:cNvPicPr>
            <a:picLocks noChangeAspect="1"/>
          </p:cNvPicPr>
          <p:nvPr/>
        </p:nvPicPr>
        <p:blipFill>
          <a:blip r:embed="rId5"/>
          <a:stretch>
            <a:fillRect/>
          </a:stretch>
        </p:blipFill>
        <p:spPr>
          <a:xfrm>
            <a:off x="2871589" y="4421260"/>
            <a:ext cx="1047191" cy="1046611"/>
          </a:xfrm>
          <a:prstGeom prst="rect">
            <a:avLst/>
          </a:prstGeom>
        </p:spPr>
      </p:pic>
      <p:sp>
        <p:nvSpPr>
          <p:cNvPr id="65" name="TextBox 64">
            <a:extLst>
              <a:ext uri="{FF2B5EF4-FFF2-40B4-BE49-F238E27FC236}">
                <a16:creationId xmlns:a16="http://schemas.microsoft.com/office/drawing/2014/main" id="{82FE28BD-F613-92F9-2808-FB89D4D3D4B5}"/>
              </a:ext>
            </a:extLst>
          </p:cNvPr>
          <p:cNvSpPr txBox="1"/>
          <p:nvPr/>
        </p:nvSpPr>
        <p:spPr>
          <a:xfrm>
            <a:off x="2852067" y="4402603"/>
            <a:ext cx="606929" cy="278003"/>
          </a:xfrm>
          <a:prstGeom prst="rect">
            <a:avLst/>
          </a:prstGeom>
          <a:noFill/>
        </p:spPr>
        <p:txBody>
          <a:bodyPr wrap="none" rtlCol="0">
            <a:spAutoFit/>
          </a:bodyPr>
          <a:lstStyle/>
          <a:p>
            <a:r>
              <a:rPr lang="en-GB" sz="800" dirty="0">
                <a:latin typeface="Arial" panose="020B0604020202020204" pitchFamily="34" charset="0"/>
                <a:cs typeface="Arial" panose="020B0604020202020204" pitchFamily="34" charset="0"/>
              </a:rPr>
              <a:t>Cd11c</a:t>
            </a:r>
          </a:p>
        </p:txBody>
      </p:sp>
      <p:pic>
        <p:nvPicPr>
          <p:cNvPr id="67" name="Picture 66">
            <a:extLst>
              <a:ext uri="{FF2B5EF4-FFF2-40B4-BE49-F238E27FC236}">
                <a16:creationId xmlns:a16="http://schemas.microsoft.com/office/drawing/2014/main" id="{7C79770A-D825-4827-A279-D59AD13F4B8F}"/>
              </a:ext>
            </a:extLst>
          </p:cNvPr>
          <p:cNvPicPr>
            <a:picLocks noChangeAspect="1"/>
          </p:cNvPicPr>
          <p:nvPr/>
        </p:nvPicPr>
        <p:blipFill>
          <a:blip r:embed="rId6"/>
          <a:stretch>
            <a:fillRect/>
          </a:stretch>
        </p:blipFill>
        <p:spPr>
          <a:xfrm>
            <a:off x="4062876" y="4369110"/>
            <a:ext cx="1064415" cy="1046611"/>
          </a:xfrm>
          <a:prstGeom prst="rect">
            <a:avLst/>
          </a:prstGeom>
        </p:spPr>
      </p:pic>
      <p:sp>
        <p:nvSpPr>
          <p:cNvPr id="69" name="TextBox 68">
            <a:extLst>
              <a:ext uri="{FF2B5EF4-FFF2-40B4-BE49-F238E27FC236}">
                <a16:creationId xmlns:a16="http://schemas.microsoft.com/office/drawing/2014/main" id="{185D5744-D800-3D3F-4CDD-F4C7ED9D14FA}"/>
              </a:ext>
            </a:extLst>
          </p:cNvPr>
          <p:cNvSpPr txBox="1"/>
          <p:nvPr/>
        </p:nvSpPr>
        <p:spPr>
          <a:xfrm>
            <a:off x="4058529" y="4407463"/>
            <a:ext cx="534387" cy="278003"/>
          </a:xfrm>
          <a:prstGeom prst="rect">
            <a:avLst/>
          </a:prstGeom>
          <a:noFill/>
        </p:spPr>
        <p:txBody>
          <a:bodyPr wrap="square" rtlCol="0">
            <a:spAutoFit/>
          </a:bodyPr>
          <a:lstStyle/>
          <a:p>
            <a:r>
              <a:rPr lang="en-GB" sz="800" dirty="0">
                <a:latin typeface="Arial" panose="020B0604020202020204" pitchFamily="34" charset="0"/>
                <a:cs typeface="Arial" panose="020B0604020202020204" pitchFamily="34" charset="0"/>
              </a:rPr>
              <a:t>Cd1c</a:t>
            </a:r>
          </a:p>
        </p:txBody>
      </p:sp>
      <p:sp>
        <p:nvSpPr>
          <p:cNvPr id="70" name="TextBox 69">
            <a:extLst>
              <a:ext uri="{FF2B5EF4-FFF2-40B4-BE49-F238E27FC236}">
                <a16:creationId xmlns:a16="http://schemas.microsoft.com/office/drawing/2014/main" id="{CCFFD2E1-ACDE-EC83-02B6-D2D59234C414}"/>
              </a:ext>
            </a:extLst>
          </p:cNvPr>
          <p:cNvSpPr txBox="1"/>
          <p:nvPr/>
        </p:nvSpPr>
        <p:spPr>
          <a:xfrm>
            <a:off x="2007471" y="5829924"/>
            <a:ext cx="1138899" cy="258146"/>
          </a:xfrm>
          <a:prstGeom prst="rect">
            <a:avLst/>
          </a:prstGeom>
          <a:noFill/>
        </p:spPr>
        <p:txBody>
          <a:bodyPr wrap="none" rtlCol="0">
            <a:spAutoFit/>
          </a:bodyPr>
          <a:lstStyle/>
          <a:p>
            <a:r>
              <a:rPr lang="en-GB" sz="700" dirty="0">
                <a:latin typeface="Arial" panose="020B0604020202020204" pitchFamily="34" charset="0"/>
                <a:cs typeface="Arial" panose="020B0604020202020204" pitchFamily="34" charset="0"/>
              </a:rPr>
              <a:t>Abseq Expression</a:t>
            </a:r>
          </a:p>
        </p:txBody>
      </p:sp>
      <p:grpSp>
        <p:nvGrpSpPr>
          <p:cNvPr id="71" name="Group 70">
            <a:extLst>
              <a:ext uri="{FF2B5EF4-FFF2-40B4-BE49-F238E27FC236}">
                <a16:creationId xmlns:a16="http://schemas.microsoft.com/office/drawing/2014/main" id="{BBB114AD-3EB2-292A-246D-DA5FEE435BF1}"/>
              </a:ext>
            </a:extLst>
          </p:cNvPr>
          <p:cNvGrpSpPr/>
          <p:nvPr/>
        </p:nvGrpSpPr>
        <p:grpSpPr>
          <a:xfrm>
            <a:off x="3094978" y="5857932"/>
            <a:ext cx="1310365" cy="218949"/>
            <a:chOff x="5025314" y="3523813"/>
            <a:chExt cx="1042422" cy="169679"/>
          </a:xfrm>
        </p:grpSpPr>
        <p:sp>
          <p:nvSpPr>
            <p:cNvPr id="97" name="Rectangle 96">
              <a:extLst>
                <a:ext uri="{FF2B5EF4-FFF2-40B4-BE49-F238E27FC236}">
                  <a16:creationId xmlns:a16="http://schemas.microsoft.com/office/drawing/2014/main" id="{5C205228-02D4-CB36-70CA-298FE785E71B}"/>
                </a:ext>
              </a:extLst>
            </p:cNvPr>
            <p:cNvSpPr/>
            <p:nvPr/>
          </p:nvSpPr>
          <p:spPr>
            <a:xfrm rot="16200000">
              <a:off x="5494586" y="3345810"/>
              <a:ext cx="45719" cy="526204"/>
            </a:xfrm>
            <a:prstGeom prst="rect">
              <a:avLst/>
            </a:prstGeom>
            <a:gradFill>
              <a:gsLst>
                <a:gs pos="0">
                  <a:srgbClr val="0033CC"/>
                </a:gs>
                <a:gs pos="32000">
                  <a:srgbClr val="19FF00"/>
                </a:gs>
                <a:gs pos="65000">
                  <a:srgbClr val="FFF102"/>
                </a:gs>
                <a:gs pos="100000">
                  <a:srgbClr val="FF4700"/>
                </a:gs>
              </a:gsLst>
              <a:lin ang="5400000" scaled="1"/>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Rectangle 98">
              <a:extLst>
                <a:ext uri="{FF2B5EF4-FFF2-40B4-BE49-F238E27FC236}">
                  <a16:creationId xmlns:a16="http://schemas.microsoft.com/office/drawing/2014/main" id="{7684C90B-150E-9E2A-847A-AA303260D23D}"/>
                </a:ext>
              </a:extLst>
            </p:cNvPr>
            <p:cNvSpPr/>
            <p:nvPr/>
          </p:nvSpPr>
          <p:spPr>
            <a:xfrm>
              <a:off x="5726749" y="3524215"/>
              <a:ext cx="340987" cy="169277"/>
            </a:xfrm>
            <a:prstGeom prst="rect">
              <a:avLst/>
            </a:prstGeom>
          </p:spPr>
          <p:txBody>
            <a:bodyPr wrap="square">
              <a:spAutoFit/>
            </a:bodyPr>
            <a:lstStyle/>
            <a:p>
              <a:pPr>
                <a:lnSpc>
                  <a:spcPts val="600"/>
                </a:lnSpc>
              </a:pPr>
              <a:r>
                <a:rPr lang="en-GB" sz="500" dirty="0">
                  <a:latin typeface="Arial" panose="020B0604020202020204" pitchFamily="34" charset="0"/>
                  <a:cs typeface="Arial" panose="020B0604020202020204" pitchFamily="34" charset="0"/>
                </a:rPr>
                <a:t>Max</a:t>
              </a:r>
            </a:p>
          </p:txBody>
        </p:sp>
        <p:sp>
          <p:nvSpPr>
            <p:cNvPr id="101" name="Rectangle 100">
              <a:extLst>
                <a:ext uri="{FF2B5EF4-FFF2-40B4-BE49-F238E27FC236}">
                  <a16:creationId xmlns:a16="http://schemas.microsoft.com/office/drawing/2014/main" id="{9936CF4F-6D3C-3D31-28F1-0F8A126C85D3}"/>
                </a:ext>
              </a:extLst>
            </p:cNvPr>
            <p:cNvSpPr/>
            <p:nvPr/>
          </p:nvSpPr>
          <p:spPr>
            <a:xfrm>
              <a:off x="5025314" y="3523813"/>
              <a:ext cx="340987" cy="169277"/>
            </a:xfrm>
            <a:prstGeom prst="rect">
              <a:avLst/>
            </a:prstGeom>
          </p:spPr>
          <p:txBody>
            <a:bodyPr wrap="square">
              <a:spAutoFit/>
            </a:bodyPr>
            <a:lstStyle/>
            <a:p>
              <a:pPr>
                <a:lnSpc>
                  <a:spcPts val="600"/>
                </a:lnSpc>
              </a:pPr>
              <a:r>
                <a:rPr lang="en-GB" sz="500" dirty="0">
                  <a:latin typeface="Arial" panose="020B0604020202020204" pitchFamily="34" charset="0"/>
                  <a:cs typeface="Arial" panose="020B0604020202020204" pitchFamily="34" charset="0"/>
                </a:rPr>
                <a:t>Min</a:t>
              </a:r>
            </a:p>
          </p:txBody>
        </p:sp>
      </p:grpSp>
      <p:grpSp>
        <p:nvGrpSpPr>
          <p:cNvPr id="73" name="Group 72">
            <a:extLst>
              <a:ext uri="{FF2B5EF4-FFF2-40B4-BE49-F238E27FC236}">
                <a16:creationId xmlns:a16="http://schemas.microsoft.com/office/drawing/2014/main" id="{F2F75B00-45A3-F29F-660B-078587FD414D}"/>
              </a:ext>
            </a:extLst>
          </p:cNvPr>
          <p:cNvGrpSpPr/>
          <p:nvPr/>
        </p:nvGrpSpPr>
        <p:grpSpPr>
          <a:xfrm>
            <a:off x="1435486" y="4725792"/>
            <a:ext cx="808548" cy="940326"/>
            <a:chOff x="1043230" y="7592988"/>
            <a:chExt cx="643216" cy="728723"/>
          </a:xfrm>
        </p:grpSpPr>
        <p:sp>
          <p:nvSpPr>
            <p:cNvPr id="91" name="Rectangle 315">
              <a:extLst>
                <a:ext uri="{FF2B5EF4-FFF2-40B4-BE49-F238E27FC236}">
                  <a16:creationId xmlns:a16="http://schemas.microsoft.com/office/drawing/2014/main" id="{909241A6-C81C-F8BC-E2E8-419162976F29}"/>
                </a:ext>
              </a:extLst>
            </p:cNvPr>
            <p:cNvSpPr>
              <a:spLocks noChangeArrowheads="1"/>
            </p:cNvSpPr>
            <p:nvPr/>
          </p:nvSpPr>
          <p:spPr bwMode="auto">
            <a:xfrm>
              <a:off x="1305012" y="8215371"/>
              <a:ext cx="381434" cy="106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rtl="0" eaLnBrk="1" fontAlgn="base" latinLnBrk="0" hangingPunct="1">
                <a:spcBef>
                  <a:spcPct val="0"/>
                </a:spcBef>
                <a:spcAft>
                  <a:spcPts val="0"/>
                </a:spcAft>
                <a:buClrTx/>
                <a:buSzTx/>
                <a:buFontTx/>
                <a:buNone/>
                <a:tabLst/>
              </a:pPr>
              <a:r>
                <a:rPr lang="en-US" altLang="en-US" sz="500" dirty="0">
                  <a:solidFill>
                    <a:schemeClr val="tx1">
                      <a:lumMod val="50000"/>
                      <a:lumOff val="50000"/>
                    </a:schemeClr>
                  </a:solidFill>
                </a:rPr>
                <a:t>UMAP1</a:t>
              </a:r>
            </a:p>
          </p:txBody>
        </p:sp>
        <p:sp>
          <p:nvSpPr>
            <p:cNvPr id="93" name="Rectangle 315">
              <a:extLst>
                <a:ext uri="{FF2B5EF4-FFF2-40B4-BE49-F238E27FC236}">
                  <a16:creationId xmlns:a16="http://schemas.microsoft.com/office/drawing/2014/main" id="{5A1DE398-2EAD-60CD-84B9-C44A0248942B}"/>
                </a:ext>
              </a:extLst>
            </p:cNvPr>
            <p:cNvSpPr>
              <a:spLocks noChangeArrowheads="1"/>
            </p:cNvSpPr>
            <p:nvPr/>
          </p:nvSpPr>
          <p:spPr bwMode="auto">
            <a:xfrm rot="16200000">
              <a:off x="873660" y="7762558"/>
              <a:ext cx="440291" cy="10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rtl="0" eaLnBrk="1" fontAlgn="base" latinLnBrk="0" hangingPunct="1">
                <a:spcBef>
                  <a:spcPct val="0"/>
                </a:spcBef>
                <a:spcAft>
                  <a:spcPts val="0"/>
                </a:spcAft>
                <a:buClrTx/>
                <a:buSzTx/>
                <a:buFontTx/>
                <a:buNone/>
                <a:tabLst/>
              </a:pPr>
              <a:r>
                <a:rPr lang="en-US" altLang="en-US" sz="500" dirty="0">
                  <a:solidFill>
                    <a:schemeClr val="tx1">
                      <a:lumMod val="50000"/>
                      <a:lumOff val="50000"/>
                    </a:schemeClr>
                  </a:solidFill>
                </a:rPr>
                <a:t>UMAP2</a:t>
              </a:r>
            </a:p>
          </p:txBody>
        </p:sp>
        <p:pic>
          <p:nvPicPr>
            <p:cNvPr id="95" name="Picture 94">
              <a:extLst>
                <a:ext uri="{FF2B5EF4-FFF2-40B4-BE49-F238E27FC236}">
                  <a16:creationId xmlns:a16="http://schemas.microsoft.com/office/drawing/2014/main" id="{2C65CAF2-171D-280B-F2E2-7F82466411DC}"/>
                </a:ext>
              </a:extLst>
            </p:cNvPr>
            <p:cNvPicPr>
              <a:picLocks noChangeAspect="1"/>
            </p:cNvPicPr>
            <p:nvPr/>
          </p:nvPicPr>
          <p:blipFill>
            <a:blip r:embed="rId7"/>
            <a:stretch>
              <a:fillRect/>
            </a:stretch>
          </p:blipFill>
          <p:spPr>
            <a:xfrm>
              <a:off x="1044507" y="8078503"/>
              <a:ext cx="195721" cy="209436"/>
            </a:xfrm>
            <a:prstGeom prst="rect">
              <a:avLst/>
            </a:prstGeom>
          </p:spPr>
        </p:pic>
      </p:grpSp>
      <p:grpSp>
        <p:nvGrpSpPr>
          <p:cNvPr id="75" name="Group 74">
            <a:extLst>
              <a:ext uri="{FF2B5EF4-FFF2-40B4-BE49-F238E27FC236}">
                <a16:creationId xmlns:a16="http://schemas.microsoft.com/office/drawing/2014/main" id="{22B9FB5E-1EB2-BE6F-E048-C57086CB72D5}"/>
              </a:ext>
            </a:extLst>
          </p:cNvPr>
          <p:cNvGrpSpPr/>
          <p:nvPr/>
        </p:nvGrpSpPr>
        <p:grpSpPr>
          <a:xfrm>
            <a:off x="2762024" y="4738329"/>
            <a:ext cx="808548" cy="940326"/>
            <a:chOff x="1043230" y="7592988"/>
            <a:chExt cx="643216" cy="728723"/>
          </a:xfrm>
        </p:grpSpPr>
        <p:sp>
          <p:nvSpPr>
            <p:cNvPr id="85" name="Rectangle 315">
              <a:extLst>
                <a:ext uri="{FF2B5EF4-FFF2-40B4-BE49-F238E27FC236}">
                  <a16:creationId xmlns:a16="http://schemas.microsoft.com/office/drawing/2014/main" id="{865D3402-14C7-6C43-00B7-D2FFD53D6AA3}"/>
                </a:ext>
              </a:extLst>
            </p:cNvPr>
            <p:cNvSpPr>
              <a:spLocks noChangeArrowheads="1"/>
            </p:cNvSpPr>
            <p:nvPr/>
          </p:nvSpPr>
          <p:spPr bwMode="auto">
            <a:xfrm>
              <a:off x="1305012" y="8215371"/>
              <a:ext cx="381434" cy="106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rtl="0" eaLnBrk="1" fontAlgn="base" latinLnBrk="0" hangingPunct="1">
                <a:spcBef>
                  <a:spcPct val="0"/>
                </a:spcBef>
                <a:spcAft>
                  <a:spcPts val="0"/>
                </a:spcAft>
                <a:buClrTx/>
                <a:buSzTx/>
                <a:buFontTx/>
                <a:buNone/>
                <a:tabLst/>
              </a:pPr>
              <a:r>
                <a:rPr lang="en-US" altLang="en-US" sz="500" dirty="0">
                  <a:solidFill>
                    <a:schemeClr val="tx1">
                      <a:lumMod val="50000"/>
                      <a:lumOff val="50000"/>
                    </a:schemeClr>
                  </a:solidFill>
                </a:rPr>
                <a:t>UMAP1</a:t>
              </a:r>
            </a:p>
          </p:txBody>
        </p:sp>
        <p:sp>
          <p:nvSpPr>
            <p:cNvPr id="87" name="Rectangle 315">
              <a:extLst>
                <a:ext uri="{FF2B5EF4-FFF2-40B4-BE49-F238E27FC236}">
                  <a16:creationId xmlns:a16="http://schemas.microsoft.com/office/drawing/2014/main" id="{775E572B-487B-F682-2B35-2FB14A52EF70}"/>
                </a:ext>
              </a:extLst>
            </p:cNvPr>
            <p:cNvSpPr>
              <a:spLocks noChangeArrowheads="1"/>
            </p:cNvSpPr>
            <p:nvPr/>
          </p:nvSpPr>
          <p:spPr bwMode="auto">
            <a:xfrm rot="16200000">
              <a:off x="873660" y="7762558"/>
              <a:ext cx="440291" cy="10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rtl="0" eaLnBrk="1" fontAlgn="base" latinLnBrk="0" hangingPunct="1">
                <a:spcBef>
                  <a:spcPct val="0"/>
                </a:spcBef>
                <a:spcAft>
                  <a:spcPts val="0"/>
                </a:spcAft>
                <a:buClrTx/>
                <a:buSzTx/>
                <a:buFontTx/>
                <a:buNone/>
                <a:tabLst/>
              </a:pPr>
              <a:r>
                <a:rPr lang="en-US" altLang="en-US" sz="500" dirty="0">
                  <a:solidFill>
                    <a:schemeClr val="tx1">
                      <a:lumMod val="50000"/>
                      <a:lumOff val="50000"/>
                    </a:schemeClr>
                  </a:solidFill>
                </a:rPr>
                <a:t>UMAP2</a:t>
              </a:r>
            </a:p>
          </p:txBody>
        </p:sp>
        <p:pic>
          <p:nvPicPr>
            <p:cNvPr id="89" name="Picture 88">
              <a:extLst>
                <a:ext uri="{FF2B5EF4-FFF2-40B4-BE49-F238E27FC236}">
                  <a16:creationId xmlns:a16="http://schemas.microsoft.com/office/drawing/2014/main" id="{DC947A39-A9EA-2360-7020-1160BEDE19F6}"/>
                </a:ext>
              </a:extLst>
            </p:cNvPr>
            <p:cNvPicPr>
              <a:picLocks noChangeAspect="1"/>
            </p:cNvPicPr>
            <p:nvPr/>
          </p:nvPicPr>
          <p:blipFill>
            <a:blip r:embed="rId7"/>
            <a:stretch>
              <a:fillRect/>
            </a:stretch>
          </p:blipFill>
          <p:spPr>
            <a:xfrm>
              <a:off x="1044507" y="8078503"/>
              <a:ext cx="195721" cy="209436"/>
            </a:xfrm>
            <a:prstGeom prst="rect">
              <a:avLst/>
            </a:prstGeom>
          </p:spPr>
        </p:pic>
      </p:grpSp>
      <p:grpSp>
        <p:nvGrpSpPr>
          <p:cNvPr id="77" name="Group 76">
            <a:extLst>
              <a:ext uri="{FF2B5EF4-FFF2-40B4-BE49-F238E27FC236}">
                <a16:creationId xmlns:a16="http://schemas.microsoft.com/office/drawing/2014/main" id="{FFF47246-AA86-23F9-2D01-380E5F42BDA2}"/>
              </a:ext>
            </a:extLst>
          </p:cNvPr>
          <p:cNvGrpSpPr/>
          <p:nvPr/>
        </p:nvGrpSpPr>
        <p:grpSpPr>
          <a:xfrm>
            <a:off x="3943618" y="4725792"/>
            <a:ext cx="808548" cy="940326"/>
            <a:chOff x="1043230" y="7592988"/>
            <a:chExt cx="643216" cy="728723"/>
          </a:xfrm>
        </p:grpSpPr>
        <p:sp>
          <p:nvSpPr>
            <p:cNvPr id="79" name="Rectangle 315">
              <a:extLst>
                <a:ext uri="{FF2B5EF4-FFF2-40B4-BE49-F238E27FC236}">
                  <a16:creationId xmlns:a16="http://schemas.microsoft.com/office/drawing/2014/main" id="{5C365456-87F5-192D-57D8-A40C5956BF10}"/>
                </a:ext>
              </a:extLst>
            </p:cNvPr>
            <p:cNvSpPr>
              <a:spLocks noChangeArrowheads="1"/>
            </p:cNvSpPr>
            <p:nvPr/>
          </p:nvSpPr>
          <p:spPr bwMode="auto">
            <a:xfrm>
              <a:off x="1305012" y="8215371"/>
              <a:ext cx="381434" cy="106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rtl="0" eaLnBrk="1" fontAlgn="base" latinLnBrk="0" hangingPunct="1">
                <a:spcBef>
                  <a:spcPct val="0"/>
                </a:spcBef>
                <a:spcAft>
                  <a:spcPts val="0"/>
                </a:spcAft>
                <a:buClrTx/>
                <a:buSzTx/>
                <a:buFontTx/>
                <a:buNone/>
                <a:tabLst/>
              </a:pPr>
              <a:r>
                <a:rPr lang="en-US" altLang="en-US" sz="500" dirty="0">
                  <a:solidFill>
                    <a:schemeClr val="tx1">
                      <a:lumMod val="50000"/>
                      <a:lumOff val="50000"/>
                    </a:schemeClr>
                  </a:solidFill>
                </a:rPr>
                <a:t>UMAP1</a:t>
              </a:r>
            </a:p>
          </p:txBody>
        </p:sp>
        <p:sp>
          <p:nvSpPr>
            <p:cNvPr id="81" name="Rectangle 315">
              <a:extLst>
                <a:ext uri="{FF2B5EF4-FFF2-40B4-BE49-F238E27FC236}">
                  <a16:creationId xmlns:a16="http://schemas.microsoft.com/office/drawing/2014/main" id="{5F79457A-5B19-8DF7-DD72-2E57F8E35DAA}"/>
                </a:ext>
              </a:extLst>
            </p:cNvPr>
            <p:cNvSpPr>
              <a:spLocks noChangeArrowheads="1"/>
            </p:cNvSpPr>
            <p:nvPr/>
          </p:nvSpPr>
          <p:spPr bwMode="auto">
            <a:xfrm rot="16200000">
              <a:off x="873660" y="7762558"/>
              <a:ext cx="440291" cy="10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rtl="0" eaLnBrk="1" fontAlgn="base" latinLnBrk="0" hangingPunct="1">
                <a:spcBef>
                  <a:spcPct val="0"/>
                </a:spcBef>
                <a:spcAft>
                  <a:spcPts val="0"/>
                </a:spcAft>
                <a:buClrTx/>
                <a:buSzTx/>
                <a:buFontTx/>
                <a:buNone/>
                <a:tabLst/>
              </a:pPr>
              <a:r>
                <a:rPr lang="en-US" altLang="en-US" sz="500" dirty="0">
                  <a:solidFill>
                    <a:schemeClr val="tx1">
                      <a:lumMod val="50000"/>
                      <a:lumOff val="50000"/>
                    </a:schemeClr>
                  </a:solidFill>
                </a:rPr>
                <a:t>UMAP2</a:t>
              </a:r>
            </a:p>
          </p:txBody>
        </p:sp>
        <p:pic>
          <p:nvPicPr>
            <p:cNvPr id="83" name="Picture 82">
              <a:extLst>
                <a:ext uri="{FF2B5EF4-FFF2-40B4-BE49-F238E27FC236}">
                  <a16:creationId xmlns:a16="http://schemas.microsoft.com/office/drawing/2014/main" id="{CEF3B9BD-D98B-9F04-3E03-F4E447ABCD54}"/>
                </a:ext>
              </a:extLst>
            </p:cNvPr>
            <p:cNvPicPr>
              <a:picLocks noChangeAspect="1"/>
            </p:cNvPicPr>
            <p:nvPr/>
          </p:nvPicPr>
          <p:blipFill>
            <a:blip r:embed="rId7"/>
            <a:stretch>
              <a:fillRect/>
            </a:stretch>
          </p:blipFill>
          <p:spPr>
            <a:xfrm>
              <a:off x="1044507" y="8078503"/>
              <a:ext cx="195721" cy="209436"/>
            </a:xfrm>
            <a:prstGeom prst="rect">
              <a:avLst/>
            </a:prstGeom>
          </p:spPr>
        </p:pic>
      </p:grpSp>
      <p:sp>
        <p:nvSpPr>
          <p:cNvPr id="103" name="TextBox 102">
            <a:extLst>
              <a:ext uri="{FF2B5EF4-FFF2-40B4-BE49-F238E27FC236}">
                <a16:creationId xmlns:a16="http://schemas.microsoft.com/office/drawing/2014/main" id="{9FF5B17D-DB64-2896-FB17-15F1BC10C895}"/>
              </a:ext>
            </a:extLst>
          </p:cNvPr>
          <p:cNvSpPr txBox="1"/>
          <p:nvPr/>
        </p:nvSpPr>
        <p:spPr>
          <a:xfrm>
            <a:off x="4702339" y="212230"/>
            <a:ext cx="2040943" cy="276999"/>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Supplementary Figure S2</a:t>
            </a:r>
          </a:p>
        </p:txBody>
      </p:sp>
      <p:sp>
        <p:nvSpPr>
          <p:cNvPr id="28" name="TextBox 27">
            <a:extLst>
              <a:ext uri="{FF2B5EF4-FFF2-40B4-BE49-F238E27FC236}">
                <a16:creationId xmlns:a16="http://schemas.microsoft.com/office/drawing/2014/main" id="{6AF5C675-2C69-AA64-C827-F64E57EF3BCE}"/>
              </a:ext>
            </a:extLst>
          </p:cNvPr>
          <p:cNvSpPr txBox="1"/>
          <p:nvPr/>
        </p:nvSpPr>
        <p:spPr>
          <a:xfrm>
            <a:off x="534641" y="7067140"/>
            <a:ext cx="5854700" cy="161582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t>Supplementary Figure S2. Categorisation of CD34+ stem cell derived myeloid cell sub-populations using cell surface protein marker expression.</a:t>
            </a:r>
            <a:r>
              <a:rPr lang="en-GB" sz="1100" dirty="0"/>
              <a:t> Human primary bone marrow derived CD34+ cells were differentiated along a myeloid trajectory towards macrophage like (MLC) and dendritic like (DLC) cell phenotypes. Seurat based clustering of cell mRNA expression in conjunction with manual annotation allowed for the identification of specific sub-populations of monocyte, macrophage, neutrophil and dendritic cells. Further characterisation and annotation was carried out using antibody based Ab-seq detection of cell surface protein marker expression. These cell populations were visualised using UMAP dimensional reduction with each marker used for cell type identification indicated in a separate panel. </a:t>
            </a:r>
          </a:p>
        </p:txBody>
      </p:sp>
    </p:spTree>
    <p:extLst>
      <p:ext uri="{BB962C8B-B14F-4D97-AF65-F5344CB8AC3E}">
        <p14:creationId xmlns:p14="http://schemas.microsoft.com/office/powerpoint/2010/main" val="3953272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8DAFFF-B9D1-4763-B332-BC3A49A8BC00}"/>
              </a:ext>
            </a:extLst>
          </p:cNvPr>
          <p:cNvSpPr txBox="1"/>
          <p:nvPr/>
        </p:nvSpPr>
        <p:spPr>
          <a:xfrm>
            <a:off x="4616697" y="110678"/>
            <a:ext cx="2040943" cy="276999"/>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Supplementary Figure S3</a:t>
            </a:r>
          </a:p>
        </p:txBody>
      </p:sp>
      <p:grpSp>
        <p:nvGrpSpPr>
          <p:cNvPr id="137" name="Group 136">
            <a:extLst>
              <a:ext uri="{FF2B5EF4-FFF2-40B4-BE49-F238E27FC236}">
                <a16:creationId xmlns:a16="http://schemas.microsoft.com/office/drawing/2014/main" id="{C8AF36C0-86E4-B029-3D1A-354910021E82}"/>
              </a:ext>
            </a:extLst>
          </p:cNvPr>
          <p:cNvGrpSpPr/>
          <p:nvPr/>
        </p:nvGrpSpPr>
        <p:grpSpPr>
          <a:xfrm>
            <a:off x="694439" y="490428"/>
            <a:ext cx="5469122" cy="6788741"/>
            <a:chOff x="519749" y="2002634"/>
            <a:chExt cx="5469122" cy="6788741"/>
          </a:xfrm>
        </p:grpSpPr>
        <p:sp>
          <p:nvSpPr>
            <p:cNvPr id="125" name="TextBox 124">
              <a:extLst>
                <a:ext uri="{FF2B5EF4-FFF2-40B4-BE49-F238E27FC236}">
                  <a16:creationId xmlns:a16="http://schemas.microsoft.com/office/drawing/2014/main" id="{B3742898-5A73-A805-3708-11142FEB0D74}"/>
                </a:ext>
              </a:extLst>
            </p:cNvPr>
            <p:cNvSpPr txBox="1"/>
            <p:nvPr/>
          </p:nvSpPr>
          <p:spPr>
            <a:xfrm>
              <a:off x="519749" y="2010942"/>
              <a:ext cx="338554" cy="276999"/>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A.</a:t>
              </a:r>
            </a:p>
          </p:txBody>
        </p:sp>
        <p:sp>
          <p:nvSpPr>
            <p:cNvPr id="126" name="TextBox 125">
              <a:extLst>
                <a:ext uri="{FF2B5EF4-FFF2-40B4-BE49-F238E27FC236}">
                  <a16:creationId xmlns:a16="http://schemas.microsoft.com/office/drawing/2014/main" id="{147A44BE-8D60-EF7A-EB4E-DF4485E1D308}"/>
                </a:ext>
              </a:extLst>
            </p:cNvPr>
            <p:cNvSpPr txBox="1"/>
            <p:nvPr/>
          </p:nvSpPr>
          <p:spPr>
            <a:xfrm>
              <a:off x="519749" y="3912779"/>
              <a:ext cx="338554" cy="276999"/>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C.</a:t>
              </a:r>
            </a:p>
          </p:txBody>
        </p:sp>
        <p:sp>
          <p:nvSpPr>
            <p:cNvPr id="11" name="TextBox 10">
              <a:extLst>
                <a:ext uri="{FF2B5EF4-FFF2-40B4-BE49-F238E27FC236}">
                  <a16:creationId xmlns:a16="http://schemas.microsoft.com/office/drawing/2014/main" id="{3C016B8B-500A-EA70-402B-55152A619602}"/>
                </a:ext>
              </a:extLst>
            </p:cNvPr>
            <p:cNvSpPr txBox="1"/>
            <p:nvPr/>
          </p:nvSpPr>
          <p:spPr>
            <a:xfrm>
              <a:off x="3298697" y="2010942"/>
              <a:ext cx="338554" cy="276999"/>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B.</a:t>
              </a:r>
            </a:p>
          </p:txBody>
        </p:sp>
        <p:grpSp>
          <p:nvGrpSpPr>
            <p:cNvPr id="18" name="Group 17">
              <a:extLst>
                <a:ext uri="{FF2B5EF4-FFF2-40B4-BE49-F238E27FC236}">
                  <a16:creationId xmlns:a16="http://schemas.microsoft.com/office/drawing/2014/main" id="{5F9B9681-BC90-EEFF-BA6B-CE6295E19041}"/>
                </a:ext>
              </a:extLst>
            </p:cNvPr>
            <p:cNvGrpSpPr/>
            <p:nvPr/>
          </p:nvGrpSpPr>
          <p:grpSpPr>
            <a:xfrm>
              <a:off x="3634309" y="2002634"/>
              <a:ext cx="2354562" cy="1666516"/>
              <a:chOff x="3634309" y="2002634"/>
              <a:chExt cx="2354562" cy="1666516"/>
            </a:xfrm>
          </p:grpSpPr>
          <p:graphicFrame>
            <p:nvGraphicFramePr>
              <p:cNvPr id="15" name="Chart 14">
                <a:extLst>
                  <a:ext uri="{FF2B5EF4-FFF2-40B4-BE49-F238E27FC236}">
                    <a16:creationId xmlns:a16="http://schemas.microsoft.com/office/drawing/2014/main" id="{61B04143-28EE-46EE-9375-133BCB576476}"/>
                  </a:ext>
                </a:extLst>
              </p:cNvPr>
              <p:cNvGraphicFramePr>
                <a:graphicFrameLocks/>
              </p:cNvGraphicFramePr>
              <p:nvPr>
                <p:extLst>
                  <p:ext uri="{D42A27DB-BD31-4B8C-83A1-F6EECF244321}">
                    <p14:modId xmlns:p14="http://schemas.microsoft.com/office/powerpoint/2010/main" val="2847163583"/>
                  </p:ext>
                </p:extLst>
              </p:nvPr>
            </p:nvGraphicFramePr>
            <p:xfrm>
              <a:off x="4918875" y="2002634"/>
              <a:ext cx="1069996" cy="1656708"/>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505F8DF3-F982-C8B0-355A-1E2FDFC54FB5}"/>
                  </a:ext>
                </a:extLst>
              </p:cNvPr>
              <p:cNvSpPr txBox="1"/>
              <p:nvPr/>
            </p:nvSpPr>
            <p:spPr>
              <a:xfrm rot="16200000">
                <a:off x="3334227" y="2729908"/>
                <a:ext cx="800219" cy="200055"/>
              </a:xfrm>
              <a:prstGeom prst="rect">
                <a:avLst/>
              </a:prstGeom>
              <a:noFill/>
            </p:spPr>
            <p:txBody>
              <a:bodyPr wrap="none" rtlCol="0">
                <a:spAutoFit/>
              </a:bodyPr>
              <a:lstStyle/>
              <a:p>
                <a:r>
                  <a:rPr lang="en-GB" sz="700" dirty="0">
                    <a:latin typeface="Arial" panose="020B0604020202020204" pitchFamily="34" charset="0"/>
                    <a:cs typeface="Arial" panose="020B0604020202020204" pitchFamily="34" charset="0"/>
                  </a:rPr>
                  <a:t>mRNA (F.O.C.)</a:t>
                </a:r>
              </a:p>
            </p:txBody>
          </p:sp>
          <p:graphicFrame>
            <p:nvGraphicFramePr>
              <p:cNvPr id="17" name="Chart 16">
                <a:extLst>
                  <a:ext uri="{FF2B5EF4-FFF2-40B4-BE49-F238E27FC236}">
                    <a16:creationId xmlns:a16="http://schemas.microsoft.com/office/drawing/2014/main" id="{3702E647-1776-4B95-AE6F-7D897D071E80}"/>
                  </a:ext>
                </a:extLst>
              </p:cNvPr>
              <p:cNvGraphicFramePr>
                <a:graphicFrameLocks/>
              </p:cNvGraphicFramePr>
              <p:nvPr>
                <p:extLst>
                  <p:ext uri="{D42A27DB-BD31-4B8C-83A1-F6EECF244321}">
                    <p14:modId xmlns:p14="http://schemas.microsoft.com/office/powerpoint/2010/main" val="2663780035"/>
                  </p:ext>
                </p:extLst>
              </p:nvPr>
            </p:nvGraphicFramePr>
            <p:xfrm>
              <a:off x="3794203" y="2012442"/>
              <a:ext cx="1069996" cy="1656708"/>
            </p:xfrm>
            <a:graphic>
              <a:graphicData uri="http://schemas.openxmlformats.org/drawingml/2006/chart">
                <c:chart xmlns:c="http://schemas.openxmlformats.org/drawingml/2006/chart" xmlns:r="http://schemas.openxmlformats.org/officeDocument/2006/relationships" r:id="rId4"/>
              </a:graphicData>
            </a:graphic>
          </p:graphicFrame>
        </p:grpSp>
        <p:pic>
          <p:nvPicPr>
            <p:cNvPr id="20" name="Picture 19">
              <a:extLst>
                <a:ext uri="{FF2B5EF4-FFF2-40B4-BE49-F238E27FC236}">
                  <a16:creationId xmlns:a16="http://schemas.microsoft.com/office/drawing/2014/main" id="{60DAF9B8-1C50-BA2E-24CB-D5B0CC3C93E4}"/>
                </a:ext>
              </a:extLst>
            </p:cNvPr>
            <p:cNvPicPr>
              <a:picLocks noChangeAspect="1"/>
            </p:cNvPicPr>
            <p:nvPr/>
          </p:nvPicPr>
          <p:blipFill>
            <a:blip r:embed="rId5"/>
            <a:stretch>
              <a:fillRect/>
            </a:stretch>
          </p:blipFill>
          <p:spPr>
            <a:xfrm>
              <a:off x="682614" y="2348352"/>
              <a:ext cx="1339833" cy="1349514"/>
            </a:xfrm>
            <a:prstGeom prst="rect">
              <a:avLst/>
            </a:prstGeom>
          </p:spPr>
        </p:pic>
        <p:pic>
          <p:nvPicPr>
            <p:cNvPr id="22" name="Picture 21">
              <a:extLst>
                <a:ext uri="{FF2B5EF4-FFF2-40B4-BE49-F238E27FC236}">
                  <a16:creationId xmlns:a16="http://schemas.microsoft.com/office/drawing/2014/main" id="{40181C81-B128-B566-2212-4639F5812246}"/>
                </a:ext>
              </a:extLst>
            </p:cNvPr>
            <p:cNvPicPr>
              <a:picLocks noChangeAspect="1"/>
            </p:cNvPicPr>
            <p:nvPr/>
          </p:nvPicPr>
          <p:blipFill>
            <a:blip r:embed="rId6"/>
            <a:stretch>
              <a:fillRect/>
            </a:stretch>
          </p:blipFill>
          <p:spPr>
            <a:xfrm>
              <a:off x="2037436" y="2333806"/>
              <a:ext cx="1391564" cy="1413494"/>
            </a:xfrm>
            <a:prstGeom prst="rect">
              <a:avLst/>
            </a:prstGeom>
          </p:spPr>
        </p:pic>
        <p:grpSp>
          <p:nvGrpSpPr>
            <p:cNvPr id="117" name="Group 116">
              <a:extLst>
                <a:ext uri="{FF2B5EF4-FFF2-40B4-BE49-F238E27FC236}">
                  <a16:creationId xmlns:a16="http://schemas.microsoft.com/office/drawing/2014/main" id="{C620B9CB-E9CA-49F0-412D-9F2633EE9C22}"/>
                </a:ext>
              </a:extLst>
            </p:cNvPr>
            <p:cNvGrpSpPr>
              <a:grpSpLocks noChangeAspect="1"/>
            </p:cNvGrpSpPr>
            <p:nvPr/>
          </p:nvGrpSpPr>
          <p:grpSpPr>
            <a:xfrm>
              <a:off x="2995525" y="4560132"/>
              <a:ext cx="654069" cy="556624"/>
              <a:chOff x="1731645" y="6337429"/>
              <a:chExt cx="882513" cy="751034"/>
            </a:xfrm>
          </p:grpSpPr>
          <p:pic>
            <p:nvPicPr>
              <p:cNvPr id="10" name="Picture 9">
                <a:extLst>
                  <a:ext uri="{FF2B5EF4-FFF2-40B4-BE49-F238E27FC236}">
                    <a16:creationId xmlns:a16="http://schemas.microsoft.com/office/drawing/2014/main" id="{66241295-BBD0-676C-7CD8-7D31A8CD4B4D}"/>
                  </a:ext>
                </a:extLst>
              </p:cNvPr>
              <p:cNvPicPr>
                <a:picLocks noChangeAspect="1"/>
              </p:cNvPicPr>
              <p:nvPr/>
            </p:nvPicPr>
            <p:blipFill rotWithShape="1">
              <a:blip r:embed="rId7"/>
              <a:srcRect l="72759"/>
              <a:stretch/>
            </p:blipFill>
            <p:spPr>
              <a:xfrm>
                <a:off x="1778566" y="6618498"/>
                <a:ext cx="612270" cy="180842"/>
              </a:xfrm>
              <a:prstGeom prst="rect">
                <a:avLst/>
              </a:prstGeom>
            </p:spPr>
          </p:pic>
          <p:pic>
            <p:nvPicPr>
              <p:cNvPr id="21" name="Picture 20">
                <a:extLst>
                  <a:ext uri="{FF2B5EF4-FFF2-40B4-BE49-F238E27FC236}">
                    <a16:creationId xmlns:a16="http://schemas.microsoft.com/office/drawing/2014/main" id="{32638505-16D5-F145-C2BE-C1F1C381867E}"/>
                  </a:ext>
                </a:extLst>
              </p:cNvPr>
              <p:cNvPicPr>
                <a:picLocks noChangeAspect="1"/>
              </p:cNvPicPr>
              <p:nvPr/>
            </p:nvPicPr>
            <p:blipFill rotWithShape="1">
              <a:blip r:embed="rId8"/>
              <a:srcRect t="1" r="64921" b="-1"/>
              <a:stretch/>
            </p:blipFill>
            <p:spPr>
              <a:xfrm>
                <a:off x="1761077" y="6777750"/>
                <a:ext cx="578487" cy="166205"/>
              </a:xfrm>
              <a:prstGeom prst="rect">
                <a:avLst/>
              </a:prstGeom>
            </p:spPr>
          </p:pic>
          <p:pic>
            <p:nvPicPr>
              <p:cNvPr id="114" name="Picture 113">
                <a:extLst>
                  <a:ext uri="{FF2B5EF4-FFF2-40B4-BE49-F238E27FC236}">
                    <a16:creationId xmlns:a16="http://schemas.microsoft.com/office/drawing/2014/main" id="{F7CA3E5C-B5BE-DC7C-F683-03A792A38AAF}"/>
                  </a:ext>
                </a:extLst>
              </p:cNvPr>
              <p:cNvPicPr>
                <a:picLocks noChangeAspect="1"/>
              </p:cNvPicPr>
              <p:nvPr/>
            </p:nvPicPr>
            <p:blipFill rotWithShape="1">
              <a:blip r:embed="rId8"/>
              <a:srcRect l="48909" t="1" b="-1"/>
              <a:stretch/>
            </p:blipFill>
            <p:spPr>
              <a:xfrm>
                <a:off x="1771619" y="6922258"/>
                <a:ext cx="842539" cy="166205"/>
              </a:xfrm>
              <a:prstGeom prst="rect">
                <a:avLst/>
              </a:prstGeom>
            </p:spPr>
          </p:pic>
          <p:pic>
            <p:nvPicPr>
              <p:cNvPr id="115" name="Picture 114">
                <a:extLst>
                  <a:ext uri="{FF2B5EF4-FFF2-40B4-BE49-F238E27FC236}">
                    <a16:creationId xmlns:a16="http://schemas.microsoft.com/office/drawing/2014/main" id="{9A697470-8142-C3BB-EB38-CFEFBDEB4730}"/>
                  </a:ext>
                </a:extLst>
              </p:cNvPr>
              <p:cNvPicPr>
                <a:picLocks noChangeAspect="1"/>
              </p:cNvPicPr>
              <p:nvPr/>
            </p:nvPicPr>
            <p:blipFill rotWithShape="1">
              <a:blip r:embed="rId7"/>
              <a:srcRect l="38087" r="36141"/>
              <a:stretch/>
            </p:blipFill>
            <p:spPr>
              <a:xfrm>
                <a:off x="1792037" y="6478322"/>
                <a:ext cx="579269" cy="180842"/>
              </a:xfrm>
              <a:prstGeom prst="rect">
                <a:avLst/>
              </a:prstGeom>
            </p:spPr>
          </p:pic>
          <p:pic>
            <p:nvPicPr>
              <p:cNvPr id="116" name="Picture 115">
                <a:extLst>
                  <a:ext uri="{FF2B5EF4-FFF2-40B4-BE49-F238E27FC236}">
                    <a16:creationId xmlns:a16="http://schemas.microsoft.com/office/drawing/2014/main" id="{62525D1C-A4E3-5833-B886-2CE4D32011DA}"/>
                  </a:ext>
                </a:extLst>
              </p:cNvPr>
              <p:cNvPicPr>
                <a:picLocks noChangeAspect="1"/>
              </p:cNvPicPr>
              <p:nvPr/>
            </p:nvPicPr>
            <p:blipFill rotWithShape="1">
              <a:blip r:embed="rId7"/>
              <a:srcRect r="70617"/>
              <a:stretch/>
            </p:blipFill>
            <p:spPr>
              <a:xfrm>
                <a:off x="1731645" y="6337429"/>
                <a:ext cx="660415" cy="180842"/>
              </a:xfrm>
              <a:prstGeom prst="rect">
                <a:avLst/>
              </a:prstGeom>
            </p:spPr>
          </p:pic>
        </p:grpSp>
        <p:grpSp>
          <p:nvGrpSpPr>
            <p:cNvPr id="121" name="Group 120">
              <a:extLst>
                <a:ext uri="{FF2B5EF4-FFF2-40B4-BE49-F238E27FC236}">
                  <a16:creationId xmlns:a16="http://schemas.microsoft.com/office/drawing/2014/main" id="{CEEB6237-CC6A-5A7B-B3B4-1BF868EA9E3B}"/>
                </a:ext>
              </a:extLst>
            </p:cNvPr>
            <p:cNvGrpSpPr/>
            <p:nvPr/>
          </p:nvGrpSpPr>
          <p:grpSpPr>
            <a:xfrm>
              <a:off x="731946" y="4019322"/>
              <a:ext cx="2139721" cy="1760598"/>
              <a:chOff x="559487" y="4015288"/>
              <a:chExt cx="2139721" cy="1760598"/>
            </a:xfrm>
          </p:grpSpPr>
          <p:grpSp>
            <p:nvGrpSpPr>
              <p:cNvPr id="111" name="Group 110">
                <a:extLst>
                  <a:ext uri="{FF2B5EF4-FFF2-40B4-BE49-F238E27FC236}">
                    <a16:creationId xmlns:a16="http://schemas.microsoft.com/office/drawing/2014/main" id="{02F8B786-2264-9E32-ED78-D40DE915E8E7}"/>
                  </a:ext>
                </a:extLst>
              </p:cNvPr>
              <p:cNvGrpSpPr>
                <a:grpSpLocks/>
              </p:cNvGrpSpPr>
              <p:nvPr/>
            </p:nvGrpSpPr>
            <p:grpSpPr>
              <a:xfrm>
                <a:off x="734953" y="4172444"/>
                <a:ext cx="1964255" cy="1603442"/>
                <a:chOff x="1014872" y="5930521"/>
                <a:chExt cx="1998337" cy="1788797"/>
              </a:xfrm>
            </p:grpSpPr>
            <p:grpSp>
              <p:nvGrpSpPr>
                <p:cNvPr id="110" name="Group 109">
                  <a:extLst>
                    <a:ext uri="{FF2B5EF4-FFF2-40B4-BE49-F238E27FC236}">
                      <a16:creationId xmlns:a16="http://schemas.microsoft.com/office/drawing/2014/main" id="{086638C3-AC8D-1028-C8A9-C85DAFBBD4F1}"/>
                    </a:ext>
                  </a:extLst>
                </p:cNvPr>
                <p:cNvGrpSpPr>
                  <a:grpSpLocks noChangeAspect="1"/>
                </p:cNvGrpSpPr>
                <p:nvPr/>
              </p:nvGrpSpPr>
              <p:grpSpPr>
                <a:xfrm>
                  <a:off x="1014872" y="5930521"/>
                  <a:ext cx="1955187" cy="1665987"/>
                  <a:chOff x="1376079" y="6160896"/>
                  <a:chExt cx="2052921" cy="1749265"/>
                </a:xfrm>
              </p:grpSpPr>
              <p:pic>
                <p:nvPicPr>
                  <p:cNvPr id="28" name="Picture 27">
                    <a:extLst>
                      <a:ext uri="{FF2B5EF4-FFF2-40B4-BE49-F238E27FC236}">
                        <a16:creationId xmlns:a16="http://schemas.microsoft.com/office/drawing/2014/main" id="{AEFE7EC8-DD26-1CA2-CA9A-B010024BE0F8}"/>
                      </a:ext>
                    </a:extLst>
                  </p:cNvPr>
                  <p:cNvPicPr>
                    <a:picLocks noChangeAspect="1"/>
                  </p:cNvPicPr>
                  <p:nvPr/>
                </p:nvPicPr>
                <p:blipFill>
                  <a:blip r:embed="rId9"/>
                  <a:stretch>
                    <a:fillRect/>
                  </a:stretch>
                </p:blipFill>
                <p:spPr>
                  <a:xfrm>
                    <a:off x="1376079" y="6160896"/>
                    <a:ext cx="2052921" cy="1749265"/>
                  </a:xfrm>
                  <a:prstGeom prst="rect">
                    <a:avLst/>
                  </a:prstGeom>
                </p:spPr>
              </p:pic>
              <p:grpSp>
                <p:nvGrpSpPr>
                  <p:cNvPr id="30" name="Group 29">
                    <a:extLst>
                      <a:ext uri="{FF2B5EF4-FFF2-40B4-BE49-F238E27FC236}">
                        <a16:creationId xmlns:a16="http://schemas.microsoft.com/office/drawing/2014/main" id="{86B85985-932E-5543-A45A-D22F38F8DF5C}"/>
                      </a:ext>
                    </a:extLst>
                  </p:cNvPr>
                  <p:cNvGrpSpPr>
                    <a:grpSpLocks noChangeAspect="1"/>
                  </p:cNvGrpSpPr>
                  <p:nvPr/>
                </p:nvGrpSpPr>
                <p:grpSpPr>
                  <a:xfrm>
                    <a:off x="2003050" y="6449780"/>
                    <a:ext cx="765558" cy="752936"/>
                    <a:chOff x="4589586" y="6021214"/>
                    <a:chExt cx="751861" cy="739465"/>
                  </a:xfrm>
                </p:grpSpPr>
                <p:pic>
                  <p:nvPicPr>
                    <p:cNvPr id="24" name="Picture 23">
                      <a:extLst>
                        <a:ext uri="{FF2B5EF4-FFF2-40B4-BE49-F238E27FC236}">
                          <a16:creationId xmlns:a16="http://schemas.microsoft.com/office/drawing/2014/main" id="{28B85325-EBEB-D87E-1DA3-6118274561CB}"/>
                        </a:ext>
                      </a:extLst>
                    </p:cNvPr>
                    <p:cNvPicPr>
                      <a:picLocks noChangeAspect="1"/>
                    </p:cNvPicPr>
                    <p:nvPr/>
                  </p:nvPicPr>
                  <p:blipFill>
                    <a:blip r:embed="rId10"/>
                    <a:stretch>
                      <a:fillRect/>
                    </a:stretch>
                  </p:blipFill>
                  <p:spPr>
                    <a:xfrm>
                      <a:off x="4609899" y="6021214"/>
                      <a:ext cx="731548" cy="739465"/>
                    </a:xfrm>
                    <a:prstGeom prst="rect">
                      <a:avLst/>
                    </a:prstGeom>
                  </p:spPr>
                </p:pic>
                <p:sp>
                  <p:nvSpPr>
                    <p:cNvPr id="29" name="Rectangle 28">
                      <a:extLst>
                        <a:ext uri="{FF2B5EF4-FFF2-40B4-BE49-F238E27FC236}">
                          <a16:creationId xmlns:a16="http://schemas.microsoft.com/office/drawing/2014/main" id="{E92C5F12-FC1D-E06A-EE2A-C57073BFD7FA}"/>
                        </a:ext>
                      </a:extLst>
                    </p:cNvPr>
                    <p:cNvSpPr/>
                    <p:nvPr/>
                  </p:nvSpPr>
                  <p:spPr>
                    <a:xfrm>
                      <a:off x="4589586" y="6024145"/>
                      <a:ext cx="731548" cy="704901"/>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1" name="Right Brace 30">
                    <a:extLst>
                      <a:ext uri="{FF2B5EF4-FFF2-40B4-BE49-F238E27FC236}">
                        <a16:creationId xmlns:a16="http://schemas.microsoft.com/office/drawing/2014/main" id="{F83B2FD5-BF01-78D2-6900-B385BAF04967}"/>
                      </a:ext>
                    </a:extLst>
                  </p:cNvPr>
                  <p:cNvSpPr/>
                  <p:nvPr/>
                </p:nvSpPr>
                <p:spPr>
                  <a:xfrm rot="16200000">
                    <a:off x="3284074" y="6568895"/>
                    <a:ext cx="25200" cy="108000"/>
                  </a:xfrm>
                  <a:prstGeom prst="rightBrace">
                    <a:avLst/>
                  </a:prstGeom>
                  <a:ln w="31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nvGrpSpPr>
                  <p:cNvPr id="108" name="Group 107">
                    <a:extLst>
                      <a:ext uri="{FF2B5EF4-FFF2-40B4-BE49-F238E27FC236}">
                        <a16:creationId xmlns:a16="http://schemas.microsoft.com/office/drawing/2014/main" id="{8B0268AB-4404-84F1-29E7-BDF28C91D214}"/>
                      </a:ext>
                    </a:extLst>
                  </p:cNvPr>
                  <p:cNvGrpSpPr/>
                  <p:nvPr/>
                </p:nvGrpSpPr>
                <p:grpSpPr>
                  <a:xfrm>
                    <a:off x="2781162" y="6549062"/>
                    <a:ext cx="509090" cy="292426"/>
                    <a:chOff x="2786877" y="6562397"/>
                    <a:chExt cx="509090" cy="292426"/>
                  </a:xfrm>
                </p:grpSpPr>
                <p:cxnSp>
                  <p:nvCxnSpPr>
                    <p:cNvPr id="99" name="Straight Connector 98">
                      <a:extLst>
                        <a:ext uri="{FF2B5EF4-FFF2-40B4-BE49-F238E27FC236}">
                          <a16:creationId xmlns:a16="http://schemas.microsoft.com/office/drawing/2014/main" id="{F1BC78E1-71CC-9F3E-4346-AA9049528C62}"/>
                        </a:ext>
                      </a:extLst>
                    </p:cNvPr>
                    <p:cNvCxnSpPr>
                      <a:cxnSpLocks/>
                    </p:cNvCxnSpPr>
                    <p:nvPr/>
                  </p:nvCxnSpPr>
                  <p:spPr>
                    <a:xfrm flipV="1">
                      <a:off x="2786877" y="6562397"/>
                      <a:ext cx="482221" cy="292426"/>
                    </a:xfrm>
                    <a:prstGeom prst="line">
                      <a:avLst/>
                    </a:prstGeom>
                    <a:ln w="3175">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C9A7AB92-0C65-C460-8FBC-27A8D938360F}"/>
                        </a:ext>
                      </a:extLst>
                    </p:cNvPr>
                    <p:cNvCxnSpPr>
                      <a:cxnSpLocks/>
                    </p:cNvCxnSpPr>
                    <p:nvPr/>
                  </p:nvCxnSpPr>
                  <p:spPr>
                    <a:xfrm flipH="1" flipV="1">
                      <a:off x="3267782" y="6562397"/>
                      <a:ext cx="28185" cy="4223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grpSp>
            <p:pic>
              <p:nvPicPr>
                <p:cNvPr id="109" name="Picture 108">
                  <a:extLst>
                    <a:ext uri="{FF2B5EF4-FFF2-40B4-BE49-F238E27FC236}">
                      <a16:creationId xmlns:a16="http://schemas.microsoft.com/office/drawing/2014/main" id="{6A3AB1EE-7610-72C7-1725-51D451438751}"/>
                    </a:ext>
                  </a:extLst>
                </p:cNvPr>
                <p:cNvPicPr>
                  <a:picLocks noChangeAspect="1"/>
                </p:cNvPicPr>
                <p:nvPr/>
              </p:nvPicPr>
              <p:blipFill rotWithShape="1">
                <a:blip r:embed="rId11"/>
                <a:srcRect l="6756" t="91174"/>
                <a:stretch/>
              </p:blipFill>
              <p:spPr>
                <a:xfrm>
                  <a:off x="1144131" y="7573083"/>
                  <a:ext cx="1869078" cy="146235"/>
                </a:xfrm>
                <a:prstGeom prst="rect">
                  <a:avLst/>
                </a:prstGeom>
              </p:spPr>
            </p:pic>
          </p:grpSp>
          <p:sp>
            <p:nvSpPr>
              <p:cNvPr id="112" name="TextBox 111">
                <a:extLst>
                  <a:ext uri="{FF2B5EF4-FFF2-40B4-BE49-F238E27FC236}">
                    <a16:creationId xmlns:a16="http://schemas.microsoft.com/office/drawing/2014/main" id="{506ACD6B-955B-F8D3-6144-603FA1EAF2F2}"/>
                  </a:ext>
                </a:extLst>
              </p:cNvPr>
              <p:cNvSpPr txBox="1"/>
              <p:nvPr/>
            </p:nvSpPr>
            <p:spPr>
              <a:xfrm>
                <a:off x="1535304" y="4015288"/>
                <a:ext cx="404278" cy="215444"/>
              </a:xfrm>
              <a:prstGeom prst="rect">
                <a:avLst/>
              </a:prstGeom>
              <a:noFill/>
            </p:spPr>
            <p:txBody>
              <a:bodyPr wrap="none" rtlCol="0">
                <a:spAutoFit/>
              </a:bodyPr>
              <a:lstStyle/>
              <a:p>
                <a:r>
                  <a:rPr lang="en-GB" sz="800" b="1" dirty="0"/>
                  <a:t>CD40</a:t>
                </a:r>
              </a:p>
            </p:txBody>
          </p:sp>
          <p:sp>
            <p:nvSpPr>
              <p:cNvPr id="118" name="TextBox 117">
                <a:extLst>
                  <a:ext uri="{FF2B5EF4-FFF2-40B4-BE49-F238E27FC236}">
                    <a16:creationId xmlns:a16="http://schemas.microsoft.com/office/drawing/2014/main" id="{A3C67775-521A-553E-1B4C-DC07487A4939}"/>
                  </a:ext>
                </a:extLst>
              </p:cNvPr>
              <p:cNvSpPr txBox="1"/>
              <p:nvPr/>
            </p:nvSpPr>
            <p:spPr>
              <a:xfrm rot="16200000">
                <a:off x="17352" y="4833041"/>
                <a:ext cx="1284326" cy="200055"/>
              </a:xfrm>
              <a:prstGeom prst="rect">
                <a:avLst/>
              </a:prstGeom>
              <a:noFill/>
            </p:spPr>
            <p:txBody>
              <a:bodyPr wrap="none" rtlCol="0">
                <a:spAutoFit/>
              </a:bodyPr>
              <a:lstStyle/>
              <a:p>
                <a:r>
                  <a:rPr lang="en-GB" sz="700" dirty="0">
                    <a:latin typeface="Arial" panose="020B0604020202020204" pitchFamily="34" charset="0"/>
                    <a:cs typeface="Arial" panose="020B0604020202020204" pitchFamily="34" charset="0"/>
                  </a:rPr>
                  <a:t>Protein Levels per cell (F.I.)</a:t>
                </a:r>
              </a:p>
            </p:txBody>
          </p:sp>
        </p:grpSp>
        <p:grpSp>
          <p:nvGrpSpPr>
            <p:cNvPr id="120" name="Group 119">
              <a:extLst>
                <a:ext uri="{FF2B5EF4-FFF2-40B4-BE49-F238E27FC236}">
                  <a16:creationId xmlns:a16="http://schemas.microsoft.com/office/drawing/2014/main" id="{5E2CD1D3-2316-EEF7-B8C0-CE400DC4B66E}"/>
                </a:ext>
              </a:extLst>
            </p:cNvPr>
            <p:cNvGrpSpPr/>
            <p:nvPr/>
          </p:nvGrpSpPr>
          <p:grpSpPr>
            <a:xfrm>
              <a:off x="3742074" y="4009912"/>
              <a:ext cx="2157408" cy="1792489"/>
              <a:chOff x="3742074" y="4009912"/>
              <a:chExt cx="2157408" cy="1792489"/>
            </a:xfrm>
          </p:grpSpPr>
          <p:pic>
            <p:nvPicPr>
              <p:cNvPr id="26" name="Picture 25">
                <a:extLst>
                  <a:ext uri="{FF2B5EF4-FFF2-40B4-BE49-F238E27FC236}">
                    <a16:creationId xmlns:a16="http://schemas.microsoft.com/office/drawing/2014/main" id="{2C90BE9B-5969-CD7F-2C32-D8386EE2F65E}"/>
                  </a:ext>
                </a:extLst>
              </p:cNvPr>
              <p:cNvPicPr>
                <a:picLocks noChangeAspect="1"/>
              </p:cNvPicPr>
              <p:nvPr/>
            </p:nvPicPr>
            <p:blipFill>
              <a:blip r:embed="rId11"/>
              <a:stretch>
                <a:fillRect/>
              </a:stretch>
            </p:blipFill>
            <p:spPr>
              <a:xfrm>
                <a:off x="3894970" y="4145692"/>
                <a:ext cx="2004512" cy="1656709"/>
              </a:xfrm>
              <a:prstGeom prst="rect">
                <a:avLst/>
              </a:prstGeom>
            </p:spPr>
          </p:pic>
          <p:sp>
            <p:nvSpPr>
              <p:cNvPr id="113" name="TextBox 112">
                <a:extLst>
                  <a:ext uri="{FF2B5EF4-FFF2-40B4-BE49-F238E27FC236}">
                    <a16:creationId xmlns:a16="http://schemas.microsoft.com/office/drawing/2014/main" id="{6456ABCF-6F70-2752-2D11-97E18DDE5768}"/>
                  </a:ext>
                </a:extLst>
              </p:cNvPr>
              <p:cNvSpPr txBox="1"/>
              <p:nvPr/>
            </p:nvSpPr>
            <p:spPr>
              <a:xfrm>
                <a:off x="4695817" y="4009912"/>
                <a:ext cx="538930" cy="215444"/>
              </a:xfrm>
              <a:prstGeom prst="rect">
                <a:avLst/>
              </a:prstGeom>
              <a:noFill/>
            </p:spPr>
            <p:txBody>
              <a:bodyPr wrap="none" rtlCol="0">
                <a:spAutoFit/>
              </a:bodyPr>
              <a:lstStyle/>
              <a:p>
                <a:r>
                  <a:rPr lang="en-GB" sz="800" b="1" dirty="0"/>
                  <a:t>HLADRA</a:t>
                </a:r>
              </a:p>
            </p:txBody>
          </p:sp>
          <p:sp>
            <p:nvSpPr>
              <p:cNvPr id="119" name="TextBox 118">
                <a:extLst>
                  <a:ext uri="{FF2B5EF4-FFF2-40B4-BE49-F238E27FC236}">
                    <a16:creationId xmlns:a16="http://schemas.microsoft.com/office/drawing/2014/main" id="{C68C9604-C98A-A89F-73DC-8928154CC10F}"/>
                  </a:ext>
                </a:extLst>
              </p:cNvPr>
              <p:cNvSpPr txBox="1"/>
              <p:nvPr/>
            </p:nvSpPr>
            <p:spPr>
              <a:xfrm rot="16200000">
                <a:off x="3199939" y="4846019"/>
                <a:ext cx="1284326" cy="200055"/>
              </a:xfrm>
              <a:prstGeom prst="rect">
                <a:avLst/>
              </a:prstGeom>
              <a:noFill/>
            </p:spPr>
            <p:txBody>
              <a:bodyPr wrap="none" rtlCol="0">
                <a:spAutoFit/>
              </a:bodyPr>
              <a:lstStyle/>
              <a:p>
                <a:r>
                  <a:rPr lang="en-GB" sz="700" dirty="0">
                    <a:latin typeface="Arial" panose="020B0604020202020204" pitchFamily="34" charset="0"/>
                    <a:cs typeface="Arial" panose="020B0604020202020204" pitchFamily="34" charset="0"/>
                  </a:rPr>
                  <a:t>Protein Levels per cell (F.I.)</a:t>
                </a:r>
              </a:p>
            </p:txBody>
          </p:sp>
        </p:grpSp>
        <p:sp>
          <p:nvSpPr>
            <p:cNvPr id="122" name="TextBox 121">
              <a:extLst>
                <a:ext uri="{FF2B5EF4-FFF2-40B4-BE49-F238E27FC236}">
                  <a16:creationId xmlns:a16="http://schemas.microsoft.com/office/drawing/2014/main" id="{92F31F53-F664-1D29-7F79-D42855C139B5}"/>
                </a:ext>
              </a:extLst>
            </p:cNvPr>
            <p:cNvSpPr txBox="1"/>
            <p:nvPr/>
          </p:nvSpPr>
          <p:spPr>
            <a:xfrm rot="16200000">
              <a:off x="1079519" y="6833496"/>
              <a:ext cx="441146" cy="248209"/>
            </a:xfrm>
            <a:prstGeom prst="rect">
              <a:avLst/>
            </a:prstGeom>
            <a:noFill/>
          </p:spPr>
          <p:txBody>
            <a:bodyPr wrap="none" rtlCol="0">
              <a:spAutoFit/>
            </a:bodyPr>
            <a:lstStyle/>
            <a:p>
              <a:r>
                <a:rPr lang="en-GB" sz="1000" b="1" dirty="0"/>
                <a:t>CTRL</a:t>
              </a:r>
            </a:p>
          </p:txBody>
        </p:sp>
        <p:grpSp>
          <p:nvGrpSpPr>
            <p:cNvPr id="132" name="Group 131">
              <a:extLst>
                <a:ext uri="{FF2B5EF4-FFF2-40B4-BE49-F238E27FC236}">
                  <a16:creationId xmlns:a16="http://schemas.microsoft.com/office/drawing/2014/main" id="{05CA4F89-4852-2E23-B37D-7DCF092D6F07}"/>
                </a:ext>
              </a:extLst>
            </p:cNvPr>
            <p:cNvGrpSpPr/>
            <p:nvPr/>
          </p:nvGrpSpPr>
          <p:grpSpPr>
            <a:xfrm>
              <a:off x="1487521" y="6374834"/>
              <a:ext cx="3964169" cy="2416541"/>
              <a:chOff x="1317817" y="6133078"/>
              <a:chExt cx="3964169" cy="2416541"/>
            </a:xfrm>
          </p:grpSpPr>
          <p:pic>
            <p:nvPicPr>
              <p:cNvPr id="123" name="Picture 122">
                <a:extLst>
                  <a:ext uri="{FF2B5EF4-FFF2-40B4-BE49-F238E27FC236}">
                    <a16:creationId xmlns:a16="http://schemas.microsoft.com/office/drawing/2014/main" id="{FF095672-C381-C540-A338-D4862937F49A}"/>
                  </a:ext>
                </a:extLst>
              </p:cNvPr>
              <p:cNvPicPr>
                <a:picLocks noChangeAspect="1"/>
              </p:cNvPicPr>
              <p:nvPr/>
            </p:nvPicPr>
            <p:blipFill>
              <a:blip r:embed="rId12"/>
              <a:stretch>
                <a:fillRect/>
              </a:stretch>
            </p:blipFill>
            <p:spPr>
              <a:xfrm>
                <a:off x="4002183" y="6133078"/>
                <a:ext cx="1279803" cy="1161306"/>
              </a:xfrm>
              <a:prstGeom prst="rect">
                <a:avLst/>
              </a:prstGeom>
            </p:spPr>
          </p:pic>
          <p:pic>
            <p:nvPicPr>
              <p:cNvPr id="124" name="Picture 123">
                <a:extLst>
                  <a:ext uri="{FF2B5EF4-FFF2-40B4-BE49-F238E27FC236}">
                    <a16:creationId xmlns:a16="http://schemas.microsoft.com/office/drawing/2014/main" id="{DD3B81B8-73F6-22CA-4773-67A08EABEB37}"/>
                  </a:ext>
                </a:extLst>
              </p:cNvPr>
              <p:cNvPicPr>
                <a:picLocks noChangeAspect="1"/>
              </p:cNvPicPr>
              <p:nvPr/>
            </p:nvPicPr>
            <p:blipFill>
              <a:blip r:embed="rId13"/>
              <a:stretch>
                <a:fillRect/>
              </a:stretch>
            </p:blipFill>
            <p:spPr>
              <a:xfrm>
                <a:off x="1318916" y="6145494"/>
                <a:ext cx="1282112" cy="1154960"/>
              </a:xfrm>
              <a:prstGeom prst="rect">
                <a:avLst/>
              </a:prstGeom>
            </p:spPr>
          </p:pic>
          <p:pic>
            <p:nvPicPr>
              <p:cNvPr id="127" name="Picture 126">
                <a:extLst>
                  <a:ext uri="{FF2B5EF4-FFF2-40B4-BE49-F238E27FC236}">
                    <a16:creationId xmlns:a16="http://schemas.microsoft.com/office/drawing/2014/main" id="{34F6ADAB-217E-787B-3B82-CF0F57E7291C}"/>
                  </a:ext>
                </a:extLst>
              </p:cNvPr>
              <p:cNvPicPr>
                <a:picLocks noChangeAspect="1"/>
              </p:cNvPicPr>
              <p:nvPr/>
            </p:nvPicPr>
            <p:blipFill>
              <a:blip r:embed="rId14"/>
              <a:stretch>
                <a:fillRect/>
              </a:stretch>
            </p:blipFill>
            <p:spPr>
              <a:xfrm>
                <a:off x="2664353" y="6139148"/>
                <a:ext cx="1282111" cy="1161306"/>
              </a:xfrm>
              <a:prstGeom prst="rect">
                <a:avLst/>
              </a:prstGeom>
            </p:spPr>
          </p:pic>
          <p:pic>
            <p:nvPicPr>
              <p:cNvPr id="128" name="Picture 127">
                <a:extLst>
                  <a:ext uri="{FF2B5EF4-FFF2-40B4-BE49-F238E27FC236}">
                    <a16:creationId xmlns:a16="http://schemas.microsoft.com/office/drawing/2014/main" id="{D9694918-863E-4754-204D-8AFF881F0E40}"/>
                  </a:ext>
                </a:extLst>
              </p:cNvPr>
              <p:cNvPicPr>
                <a:picLocks noChangeAspect="1"/>
              </p:cNvPicPr>
              <p:nvPr/>
            </p:nvPicPr>
            <p:blipFill>
              <a:blip r:embed="rId15"/>
              <a:stretch>
                <a:fillRect/>
              </a:stretch>
            </p:blipFill>
            <p:spPr>
              <a:xfrm>
                <a:off x="3999984" y="7345943"/>
                <a:ext cx="1279803" cy="1203676"/>
              </a:xfrm>
              <a:prstGeom prst="rect">
                <a:avLst/>
              </a:prstGeom>
            </p:spPr>
          </p:pic>
          <p:pic>
            <p:nvPicPr>
              <p:cNvPr id="129" name="Picture 128">
                <a:extLst>
                  <a:ext uri="{FF2B5EF4-FFF2-40B4-BE49-F238E27FC236}">
                    <a16:creationId xmlns:a16="http://schemas.microsoft.com/office/drawing/2014/main" id="{1CC32081-7354-4309-9EF3-09D8F03C4BA6}"/>
                  </a:ext>
                </a:extLst>
              </p:cNvPr>
              <p:cNvPicPr>
                <a:picLocks noChangeAspect="1"/>
              </p:cNvPicPr>
              <p:nvPr/>
            </p:nvPicPr>
            <p:blipFill>
              <a:blip r:embed="rId16"/>
              <a:stretch>
                <a:fillRect/>
              </a:stretch>
            </p:blipFill>
            <p:spPr>
              <a:xfrm>
                <a:off x="1317817" y="7345943"/>
                <a:ext cx="1282111" cy="1203676"/>
              </a:xfrm>
              <a:prstGeom prst="rect">
                <a:avLst/>
              </a:prstGeom>
            </p:spPr>
          </p:pic>
          <p:pic>
            <p:nvPicPr>
              <p:cNvPr id="130" name="Picture 129">
                <a:extLst>
                  <a:ext uri="{FF2B5EF4-FFF2-40B4-BE49-F238E27FC236}">
                    <a16:creationId xmlns:a16="http://schemas.microsoft.com/office/drawing/2014/main" id="{74265090-EB29-B652-3B6D-B45871F3BC3D}"/>
                  </a:ext>
                </a:extLst>
              </p:cNvPr>
              <p:cNvPicPr>
                <a:picLocks noChangeAspect="1"/>
              </p:cNvPicPr>
              <p:nvPr/>
            </p:nvPicPr>
            <p:blipFill>
              <a:blip r:embed="rId17"/>
              <a:stretch>
                <a:fillRect/>
              </a:stretch>
            </p:blipFill>
            <p:spPr>
              <a:xfrm>
                <a:off x="2656674" y="7345943"/>
                <a:ext cx="1282111" cy="1203676"/>
              </a:xfrm>
              <a:prstGeom prst="rect">
                <a:avLst/>
              </a:prstGeom>
            </p:spPr>
          </p:pic>
        </p:grpSp>
        <p:sp>
          <p:nvSpPr>
            <p:cNvPr id="131" name="TextBox 130">
              <a:extLst>
                <a:ext uri="{FF2B5EF4-FFF2-40B4-BE49-F238E27FC236}">
                  <a16:creationId xmlns:a16="http://schemas.microsoft.com/office/drawing/2014/main" id="{45076A1A-2C21-D1FF-72AF-D05B2DDC9F39}"/>
                </a:ext>
              </a:extLst>
            </p:cNvPr>
            <p:cNvSpPr txBox="1"/>
            <p:nvPr/>
          </p:nvSpPr>
          <p:spPr>
            <a:xfrm rot="16200000">
              <a:off x="1095549" y="8067546"/>
              <a:ext cx="409086" cy="248209"/>
            </a:xfrm>
            <a:prstGeom prst="rect">
              <a:avLst/>
            </a:prstGeom>
            <a:noFill/>
          </p:spPr>
          <p:txBody>
            <a:bodyPr wrap="none" rtlCol="0">
              <a:spAutoFit/>
            </a:bodyPr>
            <a:lstStyle/>
            <a:p>
              <a:r>
                <a:rPr lang="en-GB" sz="1000" b="1" dirty="0"/>
                <a:t>H+D</a:t>
              </a:r>
            </a:p>
          </p:txBody>
        </p:sp>
        <p:sp>
          <p:nvSpPr>
            <p:cNvPr id="133" name="TextBox 132">
              <a:extLst>
                <a:ext uri="{FF2B5EF4-FFF2-40B4-BE49-F238E27FC236}">
                  <a16:creationId xmlns:a16="http://schemas.microsoft.com/office/drawing/2014/main" id="{E83F691A-808D-FFBB-EFBB-6A8DB2BAA107}"/>
                </a:ext>
              </a:extLst>
            </p:cNvPr>
            <p:cNvSpPr txBox="1"/>
            <p:nvPr/>
          </p:nvSpPr>
          <p:spPr>
            <a:xfrm>
              <a:off x="3023948" y="6130205"/>
              <a:ext cx="1007007" cy="246221"/>
            </a:xfrm>
            <a:prstGeom prst="rect">
              <a:avLst/>
            </a:prstGeom>
            <a:noFill/>
          </p:spPr>
          <p:txBody>
            <a:bodyPr wrap="none" rtlCol="0">
              <a:spAutoFit/>
            </a:bodyPr>
            <a:lstStyle/>
            <a:p>
              <a:r>
                <a:rPr lang="en-GB" sz="1000" b="1" dirty="0">
                  <a:solidFill>
                    <a:srgbClr val="1E90AC"/>
                  </a:solidFill>
                </a:rPr>
                <a:t>DAPI</a:t>
              </a:r>
              <a:r>
                <a:rPr lang="en-GB" sz="1000" b="1" dirty="0"/>
                <a:t> + </a:t>
              </a:r>
              <a:r>
                <a:rPr lang="en-GB" sz="1000" b="1" dirty="0">
                  <a:solidFill>
                    <a:srgbClr val="E64F26"/>
                  </a:solidFill>
                </a:rPr>
                <a:t>HLADRA</a:t>
              </a:r>
            </a:p>
          </p:txBody>
        </p:sp>
        <p:sp>
          <p:nvSpPr>
            <p:cNvPr id="134" name="TextBox 133">
              <a:extLst>
                <a:ext uri="{FF2B5EF4-FFF2-40B4-BE49-F238E27FC236}">
                  <a16:creationId xmlns:a16="http://schemas.microsoft.com/office/drawing/2014/main" id="{0B1A1A93-7B7D-0D76-267E-1E2B92FD9794}"/>
                </a:ext>
              </a:extLst>
            </p:cNvPr>
            <p:cNvSpPr txBox="1"/>
            <p:nvPr/>
          </p:nvSpPr>
          <p:spPr>
            <a:xfrm>
              <a:off x="1758694" y="6138528"/>
              <a:ext cx="865943" cy="246221"/>
            </a:xfrm>
            <a:prstGeom prst="rect">
              <a:avLst/>
            </a:prstGeom>
            <a:noFill/>
          </p:spPr>
          <p:txBody>
            <a:bodyPr wrap="none" rtlCol="0">
              <a:spAutoFit/>
            </a:bodyPr>
            <a:lstStyle/>
            <a:p>
              <a:r>
                <a:rPr lang="en-GB" sz="1000" b="1" dirty="0">
                  <a:solidFill>
                    <a:schemeClr val="tx1">
                      <a:lumMod val="50000"/>
                      <a:lumOff val="50000"/>
                    </a:schemeClr>
                  </a:solidFill>
                </a:rPr>
                <a:t>TL</a:t>
              </a:r>
              <a:r>
                <a:rPr lang="en-GB" sz="1000" b="1" dirty="0"/>
                <a:t> + </a:t>
              </a:r>
              <a:r>
                <a:rPr lang="en-GB" sz="1000" b="1" dirty="0">
                  <a:solidFill>
                    <a:srgbClr val="E64F26"/>
                  </a:solidFill>
                </a:rPr>
                <a:t>HLADRA</a:t>
              </a:r>
            </a:p>
          </p:txBody>
        </p:sp>
        <p:sp>
          <p:nvSpPr>
            <p:cNvPr id="135" name="TextBox 134">
              <a:extLst>
                <a:ext uri="{FF2B5EF4-FFF2-40B4-BE49-F238E27FC236}">
                  <a16:creationId xmlns:a16="http://schemas.microsoft.com/office/drawing/2014/main" id="{04EBF7A6-FF87-44C0-DC06-5357962F835A}"/>
                </a:ext>
              </a:extLst>
            </p:cNvPr>
            <p:cNvSpPr txBox="1"/>
            <p:nvPr/>
          </p:nvSpPr>
          <p:spPr>
            <a:xfrm>
              <a:off x="4278304" y="6126260"/>
              <a:ext cx="1026243" cy="246221"/>
            </a:xfrm>
            <a:prstGeom prst="rect">
              <a:avLst/>
            </a:prstGeom>
            <a:noFill/>
          </p:spPr>
          <p:txBody>
            <a:bodyPr wrap="none" rtlCol="0">
              <a:spAutoFit/>
            </a:bodyPr>
            <a:lstStyle/>
            <a:p>
              <a:r>
                <a:rPr lang="en-GB" sz="1000" b="1" dirty="0">
                  <a:solidFill>
                    <a:srgbClr val="1F8C41"/>
                  </a:solidFill>
                </a:rPr>
                <a:t>CD40</a:t>
              </a:r>
              <a:r>
                <a:rPr lang="en-GB" sz="1000" b="1" dirty="0"/>
                <a:t> + </a:t>
              </a:r>
              <a:r>
                <a:rPr lang="en-GB" sz="1000" b="1" dirty="0">
                  <a:solidFill>
                    <a:srgbClr val="E64F26"/>
                  </a:solidFill>
                </a:rPr>
                <a:t>HLADRA</a:t>
              </a:r>
            </a:p>
          </p:txBody>
        </p:sp>
        <p:sp>
          <p:nvSpPr>
            <p:cNvPr id="136" name="TextBox 135">
              <a:extLst>
                <a:ext uri="{FF2B5EF4-FFF2-40B4-BE49-F238E27FC236}">
                  <a16:creationId xmlns:a16="http://schemas.microsoft.com/office/drawing/2014/main" id="{2265F1FE-A8C3-5B60-F102-08378BD9C92F}"/>
                </a:ext>
              </a:extLst>
            </p:cNvPr>
            <p:cNvSpPr txBox="1"/>
            <p:nvPr/>
          </p:nvSpPr>
          <p:spPr>
            <a:xfrm>
              <a:off x="932002" y="6067657"/>
              <a:ext cx="338554" cy="276999"/>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D.</a:t>
              </a:r>
            </a:p>
          </p:txBody>
        </p:sp>
      </p:grpSp>
      <p:sp>
        <p:nvSpPr>
          <p:cNvPr id="2" name="TextBox 1">
            <a:extLst>
              <a:ext uri="{FF2B5EF4-FFF2-40B4-BE49-F238E27FC236}">
                <a16:creationId xmlns:a16="http://schemas.microsoft.com/office/drawing/2014/main" id="{89AB697A-AD20-181E-B5A7-EB1CE21848F7}"/>
              </a:ext>
            </a:extLst>
          </p:cNvPr>
          <p:cNvSpPr txBox="1"/>
          <p:nvPr/>
        </p:nvSpPr>
        <p:spPr>
          <a:xfrm rot="16200000">
            <a:off x="4653422" y="1257874"/>
            <a:ext cx="800219" cy="200055"/>
          </a:xfrm>
          <a:prstGeom prst="rect">
            <a:avLst/>
          </a:prstGeom>
          <a:noFill/>
        </p:spPr>
        <p:txBody>
          <a:bodyPr wrap="none" rtlCol="0">
            <a:spAutoFit/>
          </a:bodyPr>
          <a:lstStyle/>
          <a:p>
            <a:r>
              <a:rPr lang="en-GB" sz="700" dirty="0">
                <a:latin typeface="Arial" panose="020B0604020202020204" pitchFamily="34" charset="0"/>
                <a:cs typeface="Arial" panose="020B0604020202020204" pitchFamily="34" charset="0"/>
              </a:rPr>
              <a:t>mRNA (F.O.C.)</a:t>
            </a:r>
          </a:p>
        </p:txBody>
      </p:sp>
      <p:sp>
        <p:nvSpPr>
          <p:cNvPr id="4" name="TextBox 3">
            <a:extLst>
              <a:ext uri="{FF2B5EF4-FFF2-40B4-BE49-F238E27FC236}">
                <a16:creationId xmlns:a16="http://schemas.microsoft.com/office/drawing/2014/main" id="{E15451B4-34F8-D5C1-7EE5-E683CDDC5BB4}"/>
              </a:ext>
            </a:extLst>
          </p:cNvPr>
          <p:cNvSpPr txBox="1"/>
          <p:nvPr/>
        </p:nvSpPr>
        <p:spPr>
          <a:xfrm>
            <a:off x="4267067" y="957448"/>
            <a:ext cx="235962" cy="215444"/>
          </a:xfrm>
          <a:prstGeom prst="rect">
            <a:avLst/>
          </a:prstGeom>
          <a:noFill/>
        </p:spPr>
        <p:txBody>
          <a:bodyPr wrap="none" rtlCol="0">
            <a:spAutoFit/>
          </a:bodyPr>
          <a:lstStyle/>
          <a:p>
            <a:r>
              <a:rPr lang="en-GB" sz="800" dirty="0"/>
              <a:t>*</a:t>
            </a:r>
          </a:p>
        </p:txBody>
      </p:sp>
      <p:sp>
        <p:nvSpPr>
          <p:cNvPr id="5" name="TextBox 4">
            <a:extLst>
              <a:ext uri="{FF2B5EF4-FFF2-40B4-BE49-F238E27FC236}">
                <a16:creationId xmlns:a16="http://schemas.microsoft.com/office/drawing/2014/main" id="{6FCFBC74-7D68-5C67-24C7-95971BA78076}"/>
              </a:ext>
            </a:extLst>
          </p:cNvPr>
          <p:cNvSpPr txBox="1"/>
          <p:nvPr/>
        </p:nvSpPr>
        <p:spPr>
          <a:xfrm>
            <a:off x="4616697" y="865115"/>
            <a:ext cx="223138" cy="184666"/>
          </a:xfrm>
          <a:prstGeom prst="rect">
            <a:avLst/>
          </a:prstGeom>
          <a:noFill/>
        </p:spPr>
        <p:txBody>
          <a:bodyPr wrap="none" rtlCol="0">
            <a:spAutoFit/>
          </a:bodyPr>
          <a:lstStyle/>
          <a:p>
            <a:r>
              <a:rPr lang="en-GB" sz="600" dirty="0"/>
              <a:t>#</a:t>
            </a:r>
          </a:p>
        </p:txBody>
      </p:sp>
      <p:sp>
        <p:nvSpPr>
          <p:cNvPr id="7" name="TextBox 6">
            <a:extLst>
              <a:ext uri="{FF2B5EF4-FFF2-40B4-BE49-F238E27FC236}">
                <a16:creationId xmlns:a16="http://schemas.microsoft.com/office/drawing/2014/main" id="{BD30FF0E-EF44-2DD4-D7C7-FF9D460B470A}"/>
              </a:ext>
            </a:extLst>
          </p:cNvPr>
          <p:cNvSpPr txBox="1"/>
          <p:nvPr/>
        </p:nvSpPr>
        <p:spPr>
          <a:xfrm>
            <a:off x="378023" y="7451266"/>
            <a:ext cx="6268078" cy="212365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t>Supplementary Figure S3. Effect of DEP and HDM exposures on antigen presentation cell marker expression in CD34+ derived DLCs.</a:t>
            </a:r>
            <a:r>
              <a:rPr lang="en-GB" sz="1100" dirty="0"/>
              <a:t> Human primary CD34+ derived cells were differentiated along a myeloid trajectory towards MLC or dendritic like cells (DLC). Expression of antigen presentation cell markers CD40 and HLADRA mRNA was examined in each cell population using ScSeq (A). DLC were treated with DEP or DEP.C (25µg/ml) with or with HDM (25µg/ml) for 24hrs and subsequently analysed for CD40 or HLADRA gene expression using quantitative real time PCR (B). Statistical significance for PCR was carried out using anova with fisher LSD test (*; p&lt;0.05 for exposures compared to control untreated cells., #; p&lt;0.05 for H+D and H+D.C versus HDM comparisons). DLC cultures were also examined for protein expression after 24hr exposure to DEP and HDM using high content fluorescence imaging with each fluorescence intensity (FI) plotted for each cell analysed (6000 cells chosen for each treatment) (C). Representative images from each treatment are also displayed (D), including nuclear intensity (DAPI) and transmitted light to visualise DEP particles. </a:t>
            </a:r>
          </a:p>
        </p:txBody>
      </p:sp>
    </p:spTree>
    <p:extLst>
      <p:ext uri="{BB962C8B-B14F-4D97-AF65-F5344CB8AC3E}">
        <p14:creationId xmlns:p14="http://schemas.microsoft.com/office/powerpoint/2010/main" val="617769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86875AF-AB2F-D061-3511-14FDD1C44ED2}"/>
              </a:ext>
            </a:extLst>
          </p:cNvPr>
          <p:cNvGrpSpPr/>
          <p:nvPr/>
        </p:nvGrpSpPr>
        <p:grpSpPr>
          <a:xfrm>
            <a:off x="2534587" y="765094"/>
            <a:ext cx="1140083" cy="1607602"/>
            <a:chOff x="4958258" y="2152296"/>
            <a:chExt cx="1140083" cy="1507484"/>
          </a:xfrm>
        </p:grpSpPr>
        <p:graphicFrame>
          <p:nvGraphicFramePr>
            <p:cNvPr id="9" name="Chart 8">
              <a:extLst>
                <a:ext uri="{FF2B5EF4-FFF2-40B4-BE49-F238E27FC236}">
                  <a16:creationId xmlns:a16="http://schemas.microsoft.com/office/drawing/2014/main" id="{06B26C29-A77C-199E-872F-41232F7D32A8}"/>
                </a:ext>
              </a:extLst>
            </p:cNvPr>
            <p:cNvGraphicFramePr>
              <a:graphicFrameLocks/>
            </p:cNvGraphicFramePr>
            <p:nvPr>
              <p:extLst>
                <p:ext uri="{D42A27DB-BD31-4B8C-83A1-F6EECF244321}">
                  <p14:modId xmlns:p14="http://schemas.microsoft.com/office/powerpoint/2010/main" val="741686376"/>
                </p:ext>
              </p:extLst>
            </p:nvPr>
          </p:nvGraphicFramePr>
          <p:xfrm>
            <a:off x="5095250" y="2152296"/>
            <a:ext cx="1003091" cy="1507484"/>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10">
              <a:extLst>
                <a:ext uri="{FF2B5EF4-FFF2-40B4-BE49-F238E27FC236}">
                  <a16:creationId xmlns:a16="http://schemas.microsoft.com/office/drawing/2014/main" id="{64EF466D-C677-DF2F-6E85-8A7EBE8AE070}"/>
                </a:ext>
              </a:extLst>
            </p:cNvPr>
            <p:cNvSpPr txBox="1"/>
            <p:nvPr/>
          </p:nvSpPr>
          <p:spPr>
            <a:xfrm rot="16200000">
              <a:off x="4721815" y="2682699"/>
              <a:ext cx="657552" cy="184666"/>
            </a:xfrm>
            <a:prstGeom prst="rect">
              <a:avLst/>
            </a:prstGeom>
            <a:noFill/>
          </p:spPr>
          <p:txBody>
            <a:bodyPr wrap="none" rtlCol="0">
              <a:spAutoFit/>
            </a:bodyPr>
            <a:lstStyle/>
            <a:p>
              <a:r>
                <a:rPr lang="en-GB" sz="600" b="1" dirty="0">
                  <a:latin typeface="Arial" panose="020B0604020202020204" pitchFamily="34" charset="0"/>
                  <a:cs typeface="Arial" panose="020B0604020202020204" pitchFamily="34" charset="0"/>
                </a:rPr>
                <a:t>LDH Release</a:t>
              </a:r>
            </a:p>
          </p:txBody>
        </p:sp>
      </p:grpSp>
      <p:sp>
        <p:nvSpPr>
          <p:cNvPr id="12" name="TextBox 11">
            <a:extLst>
              <a:ext uri="{FF2B5EF4-FFF2-40B4-BE49-F238E27FC236}">
                <a16:creationId xmlns:a16="http://schemas.microsoft.com/office/drawing/2014/main" id="{764C38A8-5B7C-A53E-F363-3BBD326C6C0D}"/>
              </a:ext>
            </a:extLst>
          </p:cNvPr>
          <p:cNvSpPr txBox="1"/>
          <p:nvPr/>
        </p:nvSpPr>
        <p:spPr>
          <a:xfrm>
            <a:off x="563749" y="2394972"/>
            <a:ext cx="8385629" cy="769441"/>
          </a:xfrm>
          <a:prstGeom prst="rect">
            <a:avLst/>
          </a:prstGeom>
          <a:noFill/>
        </p:spPr>
        <p:txBody>
          <a:bodyPr wrap="none" rtlCol="0">
            <a:spAutoFit/>
          </a:bodyPr>
          <a:lstStyle/>
          <a:p>
            <a:r>
              <a:rPr lang="en-GB" sz="1100" b="1" dirty="0">
                <a:latin typeface="Arial" panose="020B0604020202020204" pitchFamily="34" charset="0"/>
                <a:cs typeface="Arial" panose="020B0604020202020204" pitchFamily="34" charset="0"/>
              </a:rPr>
              <a:t>Supplementary Figure S4. </a:t>
            </a:r>
            <a:r>
              <a:rPr lang="en-GB" sz="1100" dirty="0">
                <a:latin typeface="Arial" panose="020B0604020202020204" pitchFamily="34" charset="0"/>
                <a:cs typeface="Arial" panose="020B0604020202020204" pitchFamily="34" charset="0"/>
              </a:rPr>
              <a:t>Cytotoxicity assessment of DEP alone or in combination with </a:t>
            </a:r>
          </a:p>
          <a:p>
            <a:r>
              <a:rPr lang="en-GB" sz="1100" dirty="0">
                <a:latin typeface="Arial" panose="020B0604020202020204" pitchFamily="34" charset="0"/>
                <a:cs typeface="Arial" panose="020B0604020202020204" pitchFamily="34" charset="0"/>
              </a:rPr>
              <a:t>HDM exposure.  Combined exposure is labelled as H+D. MLC protocol differentiated CD34+ cells were treated for 24hrs, cell culture </a:t>
            </a:r>
          </a:p>
          <a:p>
            <a:r>
              <a:rPr lang="en-GB" sz="1100" dirty="0">
                <a:latin typeface="Arial" panose="020B0604020202020204" pitchFamily="34" charset="0"/>
                <a:cs typeface="Arial" panose="020B0604020202020204" pitchFamily="34" charset="0"/>
              </a:rPr>
              <a:t>media was then removed and assessed for LDH content. Statistical significance is indicated </a:t>
            </a:r>
          </a:p>
          <a:p>
            <a:r>
              <a:rPr lang="en-GB" sz="1100" dirty="0">
                <a:latin typeface="Arial" panose="020B0604020202020204" pitchFamily="34" charset="0"/>
                <a:cs typeface="Arial" panose="020B0604020202020204" pitchFamily="34" charset="0"/>
              </a:rPr>
              <a:t>as * p&lt;0.05.</a:t>
            </a:r>
          </a:p>
        </p:txBody>
      </p:sp>
      <p:grpSp>
        <p:nvGrpSpPr>
          <p:cNvPr id="10" name="Group 9">
            <a:extLst>
              <a:ext uri="{FF2B5EF4-FFF2-40B4-BE49-F238E27FC236}">
                <a16:creationId xmlns:a16="http://schemas.microsoft.com/office/drawing/2014/main" id="{038A41F5-0116-A9F1-A714-2F221416DF9F}"/>
              </a:ext>
            </a:extLst>
          </p:cNvPr>
          <p:cNvGrpSpPr/>
          <p:nvPr/>
        </p:nvGrpSpPr>
        <p:grpSpPr>
          <a:xfrm>
            <a:off x="2176128" y="3730616"/>
            <a:ext cx="1234698" cy="1051861"/>
            <a:chOff x="-4359382" y="1605012"/>
            <a:chExt cx="1234698" cy="1051861"/>
          </a:xfrm>
        </p:grpSpPr>
        <p:pic>
          <p:nvPicPr>
            <p:cNvPr id="14" name="Picture 13">
              <a:extLst>
                <a:ext uri="{FF2B5EF4-FFF2-40B4-BE49-F238E27FC236}">
                  <a16:creationId xmlns:a16="http://schemas.microsoft.com/office/drawing/2014/main" id="{37635E17-CEF0-7517-B698-11EA290449A7}"/>
                </a:ext>
              </a:extLst>
            </p:cNvPr>
            <p:cNvPicPr>
              <a:picLocks noChangeAspect="1"/>
            </p:cNvPicPr>
            <p:nvPr/>
          </p:nvPicPr>
          <p:blipFill rotWithShape="1">
            <a:blip r:embed="rId3"/>
            <a:srcRect l="8847" b="11163"/>
            <a:stretch/>
          </p:blipFill>
          <p:spPr>
            <a:xfrm>
              <a:off x="-4062567" y="1685045"/>
              <a:ext cx="841496" cy="749976"/>
            </a:xfrm>
            <a:prstGeom prst="rect">
              <a:avLst/>
            </a:prstGeom>
          </p:spPr>
        </p:pic>
        <p:sp>
          <p:nvSpPr>
            <p:cNvPr id="15" name="TextBox 14">
              <a:extLst>
                <a:ext uri="{FF2B5EF4-FFF2-40B4-BE49-F238E27FC236}">
                  <a16:creationId xmlns:a16="http://schemas.microsoft.com/office/drawing/2014/main" id="{6E20F65D-DBAF-9E88-AB20-9DC4633E9522}"/>
                </a:ext>
              </a:extLst>
            </p:cNvPr>
            <p:cNvSpPr txBox="1"/>
            <p:nvPr/>
          </p:nvSpPr>
          <p:spPr>
            <a:xfrm>
              <a:off x="-4149707" y="2393114"/>
              <a:ext cx="216726" cy="161583"/>
            </a:xfrm>
            <a:prstGeom prst="rect">
              <a:avLst/>
            </a:prstGeom>
            <a:noFill/>
          </p:spPr>
          <p:txBody>
            <a:bodyPr wrap="none" rtlCol="0">
              <a:spAutoFit/>
            </a:bodyPr>
            <a:lstStyle/>
            <a:p>
              <a:r>
                <a:rPr lang="en-GB" sz="450" dirty="0">
                  <a:latin typeface="Tahoma" panose="020B0604030504040204" pitchFamily="34" charset="0"/>
                  <a:ea typeface="Tahoma" panose="020B0604030504040204" pitchFamily="34" charset="0"/>
                  <a:cs typeface="Tahoma" panose="020B0604030504040204" pitchFamily="34" charset="0"/>
                </a:rPr>
                <a:t>0</a:t>
              </a:r>
            </a:p>
          </p:txBody>
        </p:sp>
        <p:sp>
          <p:nvSpPr>
            <p:cNvPr id="16" name="Rectangle 15">
              <a:extLst>
                <a:ext uri="{FF2B5EF4-FFF2-40B4-BE49-F238E27FC236}">
                  <a16:creationId xmlns:a16="http://schemas.microsoft.com/office/drawing/2014/main" id="{13D2F653-B0B5-EEF3-3EFF-9629487882AE}"/>
                </a:ext>
              </a:extLst>
            </p:cNvPr>
            <p:cNvSpPr/>
            <p:nvPr/>
          </p:nvSpPr>
          <p:spPr>
            <a:xfrm>
              <a:off x="-4045867" y="1665315"/>
              <a:ext cx="800513" cy="749402"/>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7" name="TextBox 16">
              <a:extLst>
                <a:ext uri="{FF2B5EF4-FFF2-40B4-BE49-F238E27FC236}">
                  <a16:creationId xmlns:a16="http://schemas.microsoft.com/office/drawing/2014/main" id="{54AE47C5-5F0F-451F-FA84-3918612922FE}"/>
                </a:ext>
              </a:extLst>
            </p:cNvPr>
            <p:cNvSpPr txBox="1"/>
            <p:nvPr/>
          </p:nvSpPr>
          <p:spPr>
            <a:xfrm>
              <a:off x="-3512606" y="1637119"/>
              <a:ext cx="330683" cy="184666"/>
            </a:xfrm>
            <a:prstGeom prst="rect">
              <a:avLst/>
            </a:prstGeom>
            <a:noFill/>
          </p:spPr>
          <p:txBody>
            <a:bodyPr wrap="square" rtlCol="0">
              <a:spAutoFit/>
            </a:bodyPr>
            <a:lstStyle/>
            <a:p>
              <a:r>
                <a:rPr lang="en-GB" sz="600" dirty="0">
                  <a:latin typeface="Tahoma" panose="020B0604030504040204" pitchFamily="34" charset="0"/>
                  <a:ea typeface="Tahoma" panose="020B0604030504040204" pitchFamily="34" charset="0"/>
                  <a:cs typeface="Tahoma" panose="020B0604030504040204" pitchFamily="34" charset="0"/>
                </a:rPr>
                <a:t>DEP</a:t>
              </a:r>
            </a:p>
          </p:txBody>
        </p:sp>
        <p:sp>
          <p:nvSpPr>
            <p:cNvPr id="18" name="TextBox 17">
              <a:extLst>
                <a:ext uri="{FF2B5EF4-FFF2-40B4-BE49-F238E27FC236}">
                  <a16:creationId xmlns:a16="http://schemas.microsoft.com/office/drawing/2014/main" id="{26EBE48E-F7D9-EDAB-879F-CFF71465A967}"/>
                </a:ext>
              </a:extLst>
            </p:cNvPr>
            <p:cNvSpPr txBox="1"/>
            <p:nvPr/>
          </p:nvSpPr>
          <p:spPr>
            <a:xfrm>
              <a:off x="-4258090" y="2208621"/>
              <a:ext cx="274434" cy="169277"/>
            </a:xfrm>
            <a:prstGeom prst="rect">
              <a:avLst/>
            </a:prstGeom>
            <a:noFill/>
          </p:spPr>
          <p:txBody>
            <a:bodyPr wrap="none" rtlCol="0">
              <a:spAutoFit/>
            </a:bodyPr>
            <a:lstStyle/>
            <a:p>
              <a:r>
                <a:rPr lang="en-GB" sz="500" dirty="0">
                  <a:latin typeface="Tahoma" panose="020B0604030504040204" pitchFamily="34" charset="0"/>
                  <a:ea typeface="Tahoma" panose="020B0604030504040204" pitchFamily="34" charset="0"/>
                  <a:cs typeface="Tahoma" panose="020B0604030504040204" pitchFamily="34" charset="0"/>
                </a:rPr>
                <a:t>0.2</a:t>
              </a:r>
            </a:p>
          </p:txBody>
        </p:sp>
        <p:sp>
          <p:nvSpPr>
            <p:cNvPr id="19" name="TextBox 18">
              <a:extLst>
                <a:ext uri="{FF2B5EF4-FFF2-40B4-BE49-F238E27FC236}">
                  <a16:creationId xmlns:a16="http://schemas.microsoft.com/office/drawing/2014/main" id="{23C8A66B-96D7-85F5-0BB9-EA8453517DB9}"/>
                </a:ext>
              </a:extLst>
            </p:cNvPr>
            <p:cNvSpPr txBox="1"/>
            <p:nvPr/>
          </p:nvSpPr>
          <p:spPr>
            <a:xfrm>
              <a:off x="-4258090" y="2096906"/>
              <a:ext cx="274434" cy="169277"/>
            </a:xfrm>
            <a:prstGeom prst="rect">
              <a:avLst/>
            </a:prstGeom>
            <a:noFill/>
          </p:spPr>
          <p:txBody>
            <a:bodyPr wrap="none" rtlCol="0">
              <a:spAutoFit/>
            </a:bodyPr>
            <a:lstStyle/>
            <a:p>
              <a:r>
                <a:rPr lang="en-GB" sz="500" dirty="0">
                  <a:latin typeface="Tahoma" panose="020B0604030504040204" pitchFamily="34" charset="0"/>
                  <a:ea typeface="Tahoma" panose="020B0604030504040204" pitchFamily="34" charset="0"/>
                  <a:cs typeface="Tahoma" panose="020B0604030504040204" pitchFamily="34" charset="0"/>
                </a:rPr>
                <a:t>0.4</a:t>
              </a:r>
            </a:p>
          </p:txBody>
        </p:sp>
        <p:sp>
          <p:nvSpPr>
            <p:cNvPr id="20" name="TextBox 19">
              <a:extLst>
                <a:ext uri="{FF2B5EF4-FFF2-40B4-BE49-F238E27FC236}">
                  <a16:creationId xmlns:a16="http://schemas.microsoft.com/office/drawing/2014/main" id="{5AB6D04E-8BE4-B2A9-B977-97582CEE60BD}"/>
                </a:ext>
              </a:extLst>
            </p:cNvPr>
            <p:cNvSpPr txBox="1"/>
            <p:nvPr/>
          </p:nvSpPr>
          <p:spPr>
            <a:xfrm>
              <a:off x="-4258090" y="1985191"/>
              <a:ext cx="274434" cy="169277"/>
            </a:xfrm>
            <a:prstGeom prst="rect">
              <a:avLst/>
            </a:prstGeom>
            <a:noFill/>
          </p:spPr>
          <p:txBody>
            <a:bodyPr wrap="none" rtlCol="0">
              <a:spAutoFit/>
            </a:bodyPr>
            <a:lstStyle/>
            <a:p>
              <a:r>
                <a:rPr lang="en-GB" sz="500" dirty="0">
                  <a:latin typeface="Tahoma" panose="020B0604030504040204" pitchFamily="34" charset="0"/>
                  <a:ea typeface="Tahoma" panose="020B0604030504040204" pitchFamily="34" charset="0"/>
                  <a:cs typeface="Tahoma" panose="020B0604030504040204" pitchFamily="34" charset="0"/>
                </a:rPr>
                <a:t>0.6</a:t>
              </a:r>
            </a:p>
          </p:txBody>
        </p:sp>
        <p:sp>
          <p:nvSpPr>
            <p:cNvPr id="21" name="TextBox 20">
              <a:extLst>
                <a:ext uri="{FF2B5EF4-FFF2-40B4-BE49-F238E27FC236}">
                  <a16:creationId xmlns:a16="http://schemas.microsoft.com/office/drawing/2014/main" id="{2A91C21A-AB1D-4615-4FD6-4A0D96D77F81}"/>
                </a:ext>
              </a:extLst>
            </p:cNvPr>
            <p:cNvSpPr txBox="1"/>
            <p:nvPr/>
          </p:nvSpPr>
          <p:spPr>
            <a:xfrm>
              <a:off x="-4258090" y="1873476"/>
              <a:ext cx="274434" cy="169277"/>
            </a:xfrm>
            <a:prstGeom prst="rect">
              <a:avLst/>
            </a:prstGeom>
            <a:noFill/>
          </p:spPr>
          <p:txBody>
            <a:bodyPr wrap="none" rtlCol="0">
              <a:spAutoFit/>
            </a:bodyPr>
            <a:lstStyle/>
            <a:p>
              <a:r>
                <a:rPr lang="en-GB" sz="500" dirty="0">
                  <a:latin typeface="Tahoma" panose="020B0604030504040204" pitchFamily="34" charset="0"/>
                  <a:ea typeface="Tahoma" panose="020B0604030504040204" pitchFamily="34" charset="0"/>
                  <a:cs typeface="Tahoma" panose="020B0604030504040204" pitchFamily="34" charset="0"/>
                </a:rPr>
                <a:t>0.8</a:t>
              </a:r>
            </a:p>
          </p:txBody>
        </p:sp>
        <p:sp>
          <p:nvSpPr>
            <p:cNvPr id="22" name="TextBox 21">
              <a:extLst>
                <a:ext uri="{FF2B5EF4-FFF2-40B4-BE49-F238E27FC236}">
                  <a16:creationId xmlns:a16="http://schemas.microsoft.com/office/drawing/2014/main" id="{433165D8-633E-5AFE-C958-43CAA67EE1D1}"/>
                </a:ext>
              </a:extLst>
            </p:cNvPr>
            <p:cNvSpPr txBox="1"/>
            <p:nvPr/>
          </p:nvSpPr>
          <p:spPr>
            <a:xfrm>
              <a:off x="-4258090" y="1761761"/>
              <a:ext cx="274434" cy="169277"/>
            </a:xfrm>
            <a:prstGeom prst="rect">
              <a:avLst/>
            </a:prstGeom>
            <a:noFill/>
          </p:spPr>
          <p:txBody>
            <a:bodyPr wrap="none" rtlCol="0">
              <a:spAutoFit/>
            </a:bodyPr>
            <a:lstStyle/>
            <a:p>
              <a:r>
                <a:rPr lang="en-GB" sz="500" dirty="0">
                  <a:latin typeface="Tahoma" panose="020B0604030504040204" pitchFamily="34" charset="0"/>
                  <a:ea typeface="Tahoma" panose="020B0604030504040204" pitchFamily="34" charset="0"/>
                  <a:cs typeface="Tahoma" panose="020B0604030504040204" pitchFamily="34" charset="0"/>
                </a:rPr>
                <a:t>1.0</a:t>
              </a:r>
            </a:p>
          </p:txBody>
        </p:sp>
        <p:sp>
          <p:nvSpPr>
            <p:cNvPr id="23" name="TextBox 22">
              <a:extLst>
                <a:ext uri="{FF2B5EF4-FFF2-40B4-BE49-F238E27FC236}">
                  <a16:creationId xmlns:a16="http://schemas.microsoft.com/office/drawing/2014/main" id="{9AEAC63C-A872-597D-4F95-A9A427521644}"/>
                </a:ext>
              </a:extLst>
            </p:cNvPr>
            <p:cNvSpPr txBox="1"/>
            <p:nvPr/>
          </p:nvSpPr>
          <p:spPr>
            <a:xfrm>
              <a:off x="-4258090" y="1650046"/>
              <a:ext cx="274434" cy="169277"/>
            </a:xfrm>
            <a:prstGeom prst="rect">
              <a:avLst/>
            </a:prstGeom>
            <a:noFill/>
          </p:spPr>
          <p:txBody>
            <a:bodyPr wrap="none" rtlCol="0">
              <a:spAutoFit/>
            </a:bodyPr>
            <a:lstStyle/>
            <a:p>
              <a:r>
                <a:rPr lang="en-GB" sz="500" dirty="0">
                  <a:latin typeface="Tahoma" panose="020B0604030504040204" pitchFamily="34" charset="0"/>
                  <a:ea typeface="Tahoma" panose="020B0604030504040204" pitchFamily="34" charset="0"/>
                  <a:cs typeface="Tahoma" panose="020B0604030504040204" pitchFamily="34" charset="0"/>
                </a:rPr>
                <a:t>1.2</a:t>
              </a:r>
            </a:p>
          </p:txBody>
        </p:sp>
        <p:sp>
          <p:nvSpPr>
            <p:cNvPr id="24" name="TextBox 23">
              <a:extLst>
                <a:ext uri="{FF2B5EF4-FFF2-40B4-BE49-F238E27FC236}">
                  <a16:creationId xmlns:a16="http://schemas.microsoft.com/office/drawing/2014/main" id="{F7AF3B6E-D7FE-6669-CA75-D8BD56F60AD0}"/>
                </a:ext>
              </a:extLst>
            </p:cNvPr>
            <p:cNvSpPr txBox="1"/>
            <p:nvPr/>
          </p:nvSpPr>
          <p:spPr>
            <a:xfrm>
              <a:off x="-4258090" y="2320335"/>
              <a:ext cx="274434" cy="169277"/>
            </a:xfrm>
            <a:prstGeom prst="rect">
              <a:avLst/>
            </a:prstGeom>
            <a:noFill/>
          </p:spPr>
          <p:txBody>
            <a:bodyPr wrap="none" rtlCol="0">
              <a:spAutoFit/>
            </a:bodyPr>
            <a:lstStyle/>
            <a:p>
              <a:r>
                <a:rPr lang="en-GB" sz="500" dirty="0">
                  <a:latin typeface="Tahoma" panose="020B0604030504040204" pitchFamily="34" charset="0"/>
                  <a:ea typeface="Tahoma" panose="020B0604030504040204" pitchFamily="34" charset="0"/>
                  <a:cs typeface="Tahoma" panose="020B0604030504040204" pitchFamily="34" charset="0"/>
                </a:rPr>
                <a:t>0.0</a:t>
              </a:r>
            </a:p>
          </p:txBody>
        </p:sp>
        <p:sp>
          <p:nvSpPr>
            <p:cNvPr id="25" name="TextBox 24">
              <a:extLst>
                <a:ext uri="{FF2B5EF4-FFF2-40B4-BE49-F238E27FC236}">
                  <a16:creationId xmlns:a16="http://schemas.microsoft.com/office/drawing/2014/main" id="{225D28A0-A914-99B4-FC1D-167D7B02FD2B}"/>
                </a:ext>
              </a:extLst>
            </p:cNvPr>
            <p:cNvSpPr txBox="1"/>
            <p:nvPr/>
          </p:nvSpPr>
          <p:spPr>
            <a:xfrm>
              <a:off x="-4056491" y="2393114"/>
              <a:ext cx="280846" cy="161583"/>
            </a:xfrm>
            <a:prstGeom prst="rect">
              <a:avLst/>
            </a:prstGeom>
            <a:noFill/>
          </p:spPr>
          <p:txBody>
            <a:bodyPr wrap="none" rtlCol="0">
              <a:spAutoFit/>
            </a:bodyPr>
            <a:lstStyle/>
            <a:p>
              <a:r>
                <a:rPr lang="en-GB" sz="450" dirty="0">
                  <a:latin typeface="Tahoma" panose="020B0604030504040204" pitchFamily="34" charset="0"/>
                  <a:ea typeface="Tahoma" panose="020B0604030504040204" pitchFamily="34" charset="0"/>
                  <a:cs typeface="Tahoma" panose="020B0604030504040204" pitchFamily="34" charset="0"/>
                </a:rPr>
                <a:t>100</a:t>
              </a:r>
            </a:p>
          </p:txBody>
        </p:sp>
        <p:sp>
          <p:nvSpPr>
            <p:cNvPr id="26" name="TextBox 25">
              <a:extLst>
                <a:ext uri="{FF2B5EF4-FFF2-40B4-BE49-F238E27FC236}">
                  <a16:creationId xmlns:a16="http://schemas.microsoft.com/office/drawing/2014/main" id="{D7B5ED9E-FE3D-0AF7-6EFF-3BFF5CADD3C5}"/>
                </a:ext>
              </a:extLst>
            </p:cNvPr>
            <p:cNvSpPr txBox="1"/>
            <p:nvPr/>
          </p:nvSpPr>
          <p:spPr>
            <a:xfrm>
              <a:off x="-3791820" y="2393114"/>
              <a:ext cx="280846" cy="161583"/>
            </a:xfrm>
            <a:prstGeom prst="rect">
              <a:avLst/>
            </a:prstGeom>
            <a:noFill/>
          </p:spPr>
          <p:txBody>
            <a:bodyPr wrap="none" rtlCol="0">
              <a:spAutoFit/>
            </a:bodyPr>
            <a:lstStyle/>
            <a:p>
              <a:r>
                <a:rPr lang="en-GB" sz="450" dirty="0">
                  <a:latin typeface="Tahoma" panose="020B0604030504040204" pitchFamily="34" charset="0"/>
                  <a:ea typeface="Tahoma" panose="020B0604030504040204" pitchFamily="34" charset="0"/>
                  <a:cs typeface="Tahoma" panose="020B0604030504040204" pitchFamily="34" charset="0"/>
                </a:rPr>
                <a:t>300</a:t>
              </a:r>
            </a:p>
          </p:txBody>
        </p:sp>
        <p:sp>
          <p:nvSpPr>
            <p:cNvPr id="27" name="TextBox 26">
              <a:extLst>
                <a:ext uri="{FF2B5EF4-FFF2-40B4-BE49-F238E27FC236}">
                  <a16:creationId xmlns:a16="http://schemas.microsoft.com/office/drawing/2014/main" id="{C38C5A09-82C7-396B-9904-0E3B8679D84D}"/>
                </a:ext>
              </a:extLst>
            </p:cNvPr>
            <p:cNvSpPr txBox="1"/>
            <p:nvPr/>
          </p:nvSpPr>
          <p:spPr>
            <a:xfrm>
              <a:off x="-3539054" y="2393114"/>
              <a:ext cx="280846" cy="161583"/>
            </a:xfrm>
            <a:prstGeom prst="rect">
              <a:avLst/>
            </a:prstGeom>
            <a:noFill/>
          </p:spPr>
          <p:txBody>
            <a:bodyPr wrap="none" rtlCol="0">
              <a:spAutoFit/>
            </a:bodyPr>
            <a:lstStyle/>
            <a:p>
              <a:r>
                <a:rPr lang="en-GB" sz="450" dirty="0">
                  <a:latin typeface="Tahoma" panose="020B0604030504040204" pitchFamily="34" charset="0"/>
                  <a:ea typeface="Tahoma" panose="020B0604030504040204" pitchFamily="34" charset="0"/>
                  <a:cs typeface="Tahoma" panose="020B0604030504040204" pitchFamily="34" charset="0"/>
                </a:rPr>
                <a:t>500</a:t>
              </a:r>
            </a:p>
          </p:txBody>
        </p:sp>
        <p:sp>
          <p:nvSpPr>
            <p:cNvPr id="28" name="TextBox 27">
              <a:extLst>
                <a:ext uri="{FF2B5EF4-FFF2-40B4-BE49-F238E27FC236}">
                  <a16:creationId xmlns:a16="http://schemas.microsoft.com/office/drawing/2014/main" id="{C28A7C04-2C17-7444-7AD8-59EAA7B34730}"/>
                </a:ext>
              </a:extLst>
            </p:cNvPr>
            <p:cNvSpPr txBox="1"/>
            <p:nvPr/>
          </p:nvSpPr>
          <p:spPr>
            <a:xfrm>
              <a:off x="-3925346" y="2393114"/>
              <a:ext cx="280846" cy="161583"/>
            </a:xfrm>
            <a:prstGeom prst="rect">
              <a:avLst/>
            </a:prstGeom>
            <a:noFill/>
          </p:spPr>
          <p:txBody>
            <a:bodyPr wrap="square" rtlCol="0">
              <a:spAutoFit/>
            </a:bodyPr>
            <a:lstStyle/>
            <a:p>
              <a:r>
                <a:rPr lang="en-GB" sz="450" dirty="0">
                  <a:latin typeface="Tahoma" panose="020B0604030504040204" pitchFamily="34" charset="0"/>
                  <a:ea typeface="Tahoma" panose="020B0604030504040204" pitchFamily="34" charset="0"/>
                  <a:cs typeface="Tahoma" panose="020B0604030504040204" pitchFamily="34" charset="0"/>
                </a:rPr>
                <a:t>200</a:t>
              </a:r>
            </a:p>
          </p:txBody>
        </p:sp>
        <p:sp>
          <p:nvSpPr>
            <p:cNvPr id="29" name="TextBox 28">
              <a:extLst>
                <a:ext uri="{FF2B5EF4-FFF2-40B4-BE49-F238E27FC236}">
                  <a16:creationId xmlns:a16="http://schemas.microsoft.com/office/drawing/2014/main" id="{EF259FF6-B3C1-CF35-B02D-0379E9E64625}"/>
                </a:ext>
              </a:extLst>
            </p:cNvPr>
            <p:cNvSpPr txBox="1"/>
            <p:nvPr/>
          </p:nvSpPr>
          <p:spPr>
            <a:xfrm>
              <a:off x="-3665437" y="2393114"/>
              <a:ext cx="280846" cy="161583"/>
            </a:xfrm>
            <a:prstGeom prst="rect">
              <a:avLst/>
            </a:prstGeom>
            <a:noFill/>
          </p:spPr>
          <p:txBody>
            <a:bodyPr wrap="none" rtlCol="0">
              <a:spAutoFit/>
            </a:bodyPr>
            <a:lstStyle/>
            <a:p>
              <a:r>
                <a:rPr lang="en-GB" sz="450" dirty="0">
                  <a:latin typeface="Tahoma" panose="020B0604030504040204" pitchFamily="34" charset="0"/>
                  <a:ea typeface="Tahoma" panose="020B0604030504040204" pitchFamily="34" charset="0"/>
                  <a:cs typeface="Tahoma" panose="020B0604030504040204" pitchFamily="34" charset="0"/>
                </a:rPr>
                <a:t>400</a:t>
              </a:r>
            </a:p>
          </p:txBody>
        </p:sp>
        <p:sp>
          <p:nvSpPr>
            <p:cNvPr id="30" name="TextBox 29">
              <a:extLst>
                <a:ext uri="{FF2B5EF4-FFF2-40B4-BE49-F238E27FC236}">
                  <a16:creationId xmlns:a16="http://schemas.microsoft.com/office/drawing/2014/main" id="{FB2E9477-1A06-8153-C412-644693C91500}"/>
                </a:ext>
              </a:extLst>
            </p:cNvPr>
            <p:cNvSpPr txBox="1"/>
            <p:nvPr/>
          </p:nvSpPr>
          <p:spPr>
            <a:xfrm>
              <a:off x="-3405530" y="2393114"/>
              <a:ext cx="280846" cy="161583"/>
            </a:xfrm>
            <a:prstGeom prst="rect">
              <a:avLst/>
            </a:prstGeom>
            <a:noFill/>
          </p:spPr>
          <p:txBody>
            <a:bodyPr wrap="none" rtlCol="0">
              <a:spAutoFit/>
            </a:bodyPr>
            <a:lstStyle/>
            <a:p>
              <a:r>
                <a:rPr lang="en-GB" sz="450" dirty="0">
                  <a:latin typeface="Tahoma" panose="020B0604030504040204" pitchFamily="34" charset="0"/>
                  <a:ea typeface="Tahoma" panose="020B0604030504040204" pitchFamily="34" charset="0"/>
                  <a:cs typeface="Tahoma" panose="020B0604030504040204" pitchFamily="34" charset="0"/>
                </a:rPr>
                <a:t>600</a:t>
              </a:r>
            </a:p>
          </p:txBody>
        </p:sp>
        <p:sp>
          <p:nvSpPr>
            <p:cNvPr id="31" name="TextBox 30">
              <a:extLst>
                <a:ext uri="{FF2B5EF4-FFF2-40B4-BE49-F238E27FC236}">
                  <a16:creationId xmlns:a16="http://schemas.microsoft.com/office/drawing/2014/main" id="{1FEBCA9D-E37F-FAB5-80F9-3C954C9396F8}"/>
                </a:ext>
              </a:extLst>
            </p:cNvPr>
            <p:cNvSpPr txBox="1"/>
            <p:nvPr/>
          </p:nvSpPr>
          <p:spPr>
            <a:xfrm>
              <a:off x="-3897632" y="2472207"/>
              <a:ext cx="533142" cy="184666"/>
            </a:xfrm>
            <a:prstGeom prst="rect">
              <a:avLst/>
            </a:prstGeom>
            <a:noFill/>
          </p:spPr>
          <p:txBody>
            <a:bodyPr wrap="square" rtlCol="0">
              <a:spAutoFit/>
            </a:bodyPr>
            <a:lstStyle/>
            <a:p>
              <a:r>
                <a:rPr lang="en-GB" sz="600" dirty="0">
                  <a:latin typeface="Tahoma" panose="020B0604030504040204" pitchFamily="34" charset="0"/>
                  <a:ea typeface="Tahoma" panose="020B0604030504040204" pitchFamily="34" charset="0"/>
                  <a:cs typeface="Tahoma" panose="020B0604030504040204" pitchFamily="34" charset="0"/>
                </a:rPr>
                <a:t>Size (nm)</a:t>
              </a:r>
            </a:p>
          </p:txBody>
        </p:sp>
        <p:sp>
          <p:nvSpPr>
            <p:cNvPr id="32" name="TextBox 31">
              <a:extLst>
                <a:ext uri="{FF2B5EF4-FFF2-40B4-BE49-F238E27FC236}">
                  <a16:creationId xmlns:a16="http://schemas.microsoft.com/office/drawing/2014/main" id="{68F67C04-38B0-3088-03ED-369302D1F81A}"/>
                </a:ext>
              </a:extLst>
            </p:cNvPr>
            <p:cNvSpPr txBox="1"/>
            <p:nvPr/>
          </p:nvSpPr>
          <p:spPr>
            <a:xfrm rot="16200000">
              <a:off x="-4712545" y="1958175"/>
              <a:ext cx="890992" cy="184666"/>
            </a:xfrm>
            <a:prstGeom prst="rect">
              <a:avLst/>
            </a:prstGeom>
            <a:noFill/>
          </p:spPr>
          <p:txBody>
            <a:bodyPr wrap="square" rtlCol="0">
              <a:spAutoFit/>
            </a:bodyPr>
            <a:lstStyle/>
            <a:p>
              <a:r>
                <a:rPr lang="en-GB" sz="600" dirty="0">
                  <a:latin typeface="Tahoma" panose="020B0604030504040204" pitchFamily="34" charset="0"/>
                  <a:ea typeface="Tahoma" panose="020B0604030504040204" pitchFamily="34" charset="0"/>
                  <a:cs typeface="Tahoma" panose="020B0604030504040204" pitchFamily="34" charset="0"/>
                </a:rPr>
                <a:t>Particles (x10</a:t>
              </a:r>
              <a:r>
                <a:rPr lang="en-GB" sz="600" baseline="30000" dirty="0">
                  <a:latin typeface="Tahoma" panose="020B0604030504040204" pitchFamily="34" charset="0"/>
                  <a:ea typeface="Tahoma" panose="020B0604030504040204" pitchFamily="34" charset="0"/>
                  <a:cs typeface="Tahoma" panose="020B0604030504040204" pitchFamily="34" charset="0"/>
                </a:rPr>
                <a:t>10</a:t>
              </a:r>
              <a:r>
                <a:rPr lang="en-GB" sz="600" dirty="0">
                  <a:latin typeface="Tahoma" panose="020B0604030504040204" pitchFamily="34" charset="0"/>
                  <a:ea typeface="Tahoma" panose="020B0604030504040204" pitchFamily="34" charset="0"/>
                  <a:cs typeface="Tahoma" panose="020B0604030504040204" pitchFamily="34" charset="0"/>
                </a:rPr>
                <a:t>) / ml</a:t>
              </a:r>
            </a:p>
          </p:txBody>
        </p:sp>
      </p:grpSp>
      <p:graphicFrame>
        <p:nvGraphicFramePr>
          <p:cNvPr id="33" name="Table 32">
            <a:extLst>
              <a:ext uri="{FF2B5EF4-FFF2-40B4-BE49-F238E27FC236}">
                <a16:creationId xmlns:a16="http://schemas.microsoft.com/office/drawing/2014/main" id="{84BA046A-156D-11D6-547C-91539AB54662}"/>
              </a:ext>
            </a:extLst>
          </p:cNvPr>
          <p:cNvGraphicFramePr>
            <a:graphicFrameLocks noGrp="1"/>
          </p:cNvGraphicFramePr>
          <p:nvPr>
            <p:extLst>
              <p:ext uri="{D42A27DB-BD31-4B8C-83A1-F6EECF244321}">
                <p14:modId xmlns:p14="http://schemas.microsoft.com/office/powerpoint/2010/main" val="2348434205"/>
              </p:ext>
            </p:extLst>
          </p:nvPr>
        </p:nvGraphicFramePr>
        <p:xfrm>
          <a:off x="2570024" y="4839993"/>
          <a:ext cx="1440264" cy="399902"/>
        </p:xfrm>
        <a:graphic>
          <a:graphicData uri="http://schemas.openxmlformats.org/drawingml/2006/table">
            <a:tbl>
              <a:tblPr/>
              <a:tblGrid>
                <a:gridCol w="242966">
                  <a:extLst>
                    <a:ext uri="{9D8B030D-6E8A-4147-A177-3AD203B41FA5}">
                      <a16:colId xmlns:a16="http://schemas.microsoft.com/office/drawing/2014/main" val="2563577805"/>
                    </a:ext>
                  </a:extLst>
                </a:gridCol>
                <a:gridCol w="578643">
                  <a:extLst>
                    <a:ext uri="{9D8B030D-6E8A-4147-A177-3AD203B41FA5}">
                      <a16:colId xmlns:a16="http://schemas.microsoft.com/office/drawing/2014/main" val="1415527033"/>
                    </a:ext>
                  </a:extLst>
                </a:gridCol>
                <a:gridCol w="618655">
                  <a:extLst>
                    <a:ext uri="{9D8B030D-6E8A-4147-A177-3AD203B41FA5}">
                      <a16:colId xmlns:a16="http://schemas.microsoft.com/office/drawing/2014/main" val="186017215"/>
                    </a:ext>
                  </a:extLst>
                </a:gridCol>
              </a:tblGrid>
              <a:tr h="92562">
                <a:tc>
                  <a:txBody>
                    <a:bodyPr/>
                    <a:lstStyle/>
                    <a:p>
                      <a:pPr algn="l" fontAlgn="ctr"/>
                      <a:r>
                        <a:rPr lang="en-GB" sz="600" b="0" i="0" u="none" strike="noStrike" dirty="0">
                          <a:solidFill>
                            <a:srgbClr val="000000"/>
                          </a:solidFill>
                          <a:effectLst/>
                          <a:latin typeface="Calibri" panose="020F050202020403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fontAlgn="ctr"/>
                      <a:r>
                        <a:rPr lang="en-GB" sz="600" b="1" i="0" u="none" strike="noStrike" dirty="0">
                          <a:solidFill>
                            <a:srgbClr val="000000"/>
                          </a:solidFill>
                          <a:effectLst/>
                          <a:latin typeface="Calibri" panose="020F0502020204030204" pitchFamily="34" charset="0"/>
                        </a:rPr>
                        <a:t>DEP</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fontAlgn="ctr"/>
                      <a:r>
                        <a:rPr lang="en-GB" sz="600" b="1" i="0" u="none" strike="noStrike" dirty="0">
                          <a:solidFill>
                            <a:srgbClr val="000000"/>
                          </a:solidFill>
                          <a:effectLst/>
                          <a:latin typeface="Calibri" panose="020F0502020204030204" pitchFamily="34" charset="0"/>
                        </a:rPr>
                        <a:t>H+D</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180038230"/>
                  </a:ext>
                </a:extLst>
              </a:tr>
              <a:tr h="30248">
                <a:tc>
                  <a:txBody>
                    <a:bodyPr/>
                    <a:lstStyle/>
                    <a:p>
                      <a:pPr algn="l" fontAlgn="b"/>
                      <a:endParaRPr lang="en-GB" sz="200" b="0"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200" b="0" i="0" u="none" strike="noStrike" dirty="0">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200" b="0" i="0" u="none" strike="noStrike" dirty="0">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550043824"/>
                  </a:ext>
                </a:extLst>
              </a:tr>
              <a:tr h="0">
                <a:tc>
                  <a:txBody>
                    <a:bodyPr/>
                    <a:lstStyle/>
                    <a:p>
                      <a:pPr algn="l" fontAlgn="t"/>
                      <a:r>
                        <a:rPr lang="en-GB" sz="550" b="1" i="0" u="none" strike="noStrike" dirty="0">
                          <a:solidFill>
                            <a:srgbClr val="000000"/>
                          </a:solidFill>
                          <a:effectLst/>
                          <a:latin typeface="Calibri" panose="020F0502020204030204" pitchFamily="34" charset="0"/>
                        </a:rPr>
                        <a:t>Mean</a:t>
                      </a:r>
                    </a:p>
                  </a:txBody>
                  <a:tcPr marL="0" marR="0" marT="0" marB="0" anchor="ctr">
                    <a:lnL>
                      <a:noFill/>
                    </a:lnL>
                    <a:lnR>
                      <a:noFill/>
                    </a:lnR>
                    <a:lnT>
                      <a:noFill/>
                    </a:lnT>
                    <a:lnB>
                      <a:noFill/>
                    </a:lnB>
                  </a:tcPr>
                </a:tc>
                <a:tc>
                  <a:txBody>
                    <a:bodyPr/>
                    <a:lstStyle/>
                    <a:p>
                      <a:pPr algn="ctr" fontAlgn="ctr"/>
                      <a:r>
                        <a:rPr lang="en-GB" sz="550" b="0" i="0" u="none" strike="noStrike" dirty="0">
                          <a:solidFill>
                            <a:srgbClr val="000000"/>
                          </a:solidFill>
                          <a:effectLst/>
                          <a:latin typeface="Calibri" panose="020F0502020204030204" pitchFamily="34" charset="0"/>
                        </a:rPr>
                        <a:t>178.4 ± 2.5 nm</a:t>
                      </a:r>
                    </a:p>
                  </a:txBody>
                  <a:tcPr marL="0" marR="0" marT="0" marB="0" anchor="ctr">
                    <a:lnL>
                      <a:noFill/>
                    </a:lnL>
                    <a:lnR>
                      <a:noFill/>
                    </a:lnR>
                    <a:lnT>
                      <a:noFill/>
                    </a:lnT>
                    <a:lnB>
                      <a:noFill/>
                    </a:lnB>
                  </a:tcPr>
                </a:tc>
                <a:tc>
                  <a:txBody>
                    <a:bodyPr/>
                    <a:lstStyle/>
                    <a:p>
                      <a:pPr algn="ctr" fontAlgn="ctr"/>
                      <a:r>
                        <a:rPr lang="en-GB" sz="550" b="0" i="0" u="none" strike="noStrike" dirty="0">
                          <a:solidFill>
                            <a:srgbClr val="000000"/>
                          </a:solidFill>
                          <a:effectLst/>
                          <a:latin typeface="Calibri" panose="020F0502020204030204" pitchFamily="34" charset="0"/>
                        </a:rPr>
                        <a:t>191.4 ± 5.0 nm</a:t>
                      </a:r>
                    </a:p>
                  </a:txBody>
                  <a:tcPr marL="0" marR="0" marT="0" marB="0" anchor="ctr">
                    <a:lnL>
                      <a:noFill/>
                    </a:lnL>
                    <a:lnR>
                      <a:noFill/>
                    </a:lnR>
                    <a:lnT>
                      <a:noFill/>
                    </a:lnT>
                    <a:lnB>
                      <a:noFill/>
                    </a:lnB>
                  </a:tcPr>
                </a:tc>
                <a:extLst>
                  <a:ext uri="{0D108BD9-81ED-4DB2-BD59-A6C34878D82A}">
                    <a16:rowId xmlns:a16="http://schemas.microsoft.com/office/drawing/2014/main" val="1686563964"/>
                  </a:ext>
                </a:extLst>
              </a:tr>
              <a:tr h="0">
                <a:tc>
                  <a:txBody>
                    <a:bodyPr/>
                    <a:lstStyle/>
                    <a:p>
                      <a:pPr algn="l" fontAlgn="t"/>
                      <a:r>
                        <a:rPr lang="en-GB" sz="550" b="1" i="0" u="none" strike="noStrike" dirty="0">
                          <a:solidFill>
                            <a:srgbClr val="000000"/>
                          </a:solidFill>
                          <a:effectLst/>
                          <a:latin typeface="Calibri" panose="020F0502020204030204" pitchFamily="34" charset="0"/>
                        </a:rPr>
                        <a:t>Mode</a:t>
                      </a:r>
                    </a:p>
                  </a:txBody>
                  <a:tcPr marL="0" marR="0" marT="0" marB="0" anchor="ctr">
                    <a:lnL>
                      <a:noFill/>
                    </a:lnL>
                    <a:lnR>
                      <a:noFill/>
                    </a:lnR>
                    <a:lnT>
                      <a:noFill/>
                    </a:lnT>
                    <a:lnB>
                      <a:noFill/>
                    </a:lnB>
                  </a:tcPr>
                </a:tc>
                <a:tc>
                  <a:txBody>
                    <a:bodyPr/>
                    <a:lstStyle/>
                    <a:p>
                      <a:pPr algn="ctr" fontAlgn="ctr"/>
                      <a:r>
                        <a:rPr lang="en-GB" sz="550" b="0" i="0" u="none" strike="noStrike" dirty="0">
                          <a:solidFill>
                            <a:srgbClr val="000000"/>
                          </a:solidFill>
                          <a:effectLst/>
                          <a:latin typeface="Calibri" panose="020F0502020204030204" pitchFamily="34" charset="0"/>
                        </a:rPr>
                        <a:t>139.4 ± 5.1 nm</a:t>
                      </a:r>
                    </a:p>
                  </a:txBody>
                  <a:tcPr marL="0" marR="0" marT="0" marB="0" anchor="ctr">
                    <a:lnL>
                      <a:noFill/>
                    </a:lnL>
                    <a:lnR>
                      <a:noFill/>
                    </a:lnR>
                    <a:lnT>
                      <a:noFill/>
                    </a:lnT>
                    <a:lnB>
                      <a:noFill/>
                    </a:lnB>
                  </a:tcPr>
                </a:tc>
                <a:tc>
                  <a:txBody>
                    <a:bodyPr/>
                    <a:lstStyle/>
                    <a:p>
                      <a:pPr algn="ctr" fontAlgn="ctr"/>
                      <a:r>
                        <a:rPr lang="en-GB" sz="550" b="0" i="0" u="none" strike="noStrike" dirty="0">
                          <a:solidFill>
                            <a:srgbClr val="000000"/>
                          </a:solidFill>
                          <a:effectLst/>
                          <a:latin typeface="Calibri" panose="020F0502020204030204" pitchFamily="34" charset="0"/>
                        </a:rPr>
                        <a:t>137.6 ± 7.5 nm</a:t>
                      </a:r>
                    </a:p>
                  </a:txBody>
                  <a:tcPr marL="0" marR="0" marT="0" marB="0" anchor="ctr">
                    <a:lnL>
                      <a:noFill/>
                    </a:lnL>
                    <a:lnR>
                      <a:noFill/>
                    </a:lnR>
                    <a:lnT>
                      <a:noFill/>
                    </a:lnT>
                    <a:lnB>
                      <a:noFill/>
                    </a:lnB>
                  </a:tcPr>
                </a:tc>
                <a:extLst>
                  <a:ext uri="{0D108BD9-81ED-4DB2-BD59-A6C34878D82A}">
                    <a16:rowId xmlns:a16="http://schemas.microsoft.com/office/drawing/2014/main" val="2666385228"/>
                  </a:ext>
                </a:extLst>
              </a:tr>
              <a:tr h="35542">
                <a:tc>
                  <a:txBody>
                    <a:bodyPr/>
                    <a:lstStyle/>
                    <a:p>
                      <a:pPr algn="l" fontAlgn="t"/>
                      <a:r>
                        <a:rPr lang="en-GB" sz="550" b="1" i="0" u="none" strike="noStrike" dirty="0">
                          <a:solidFill>
                            <a:srgbClr val="000000"/>
                          </a:solidFill>
                          <a:effectLst/>
                          <a:latin typeface="Calibri" panose="020F0502020204030204" pitchFamily="34" charset="0"/>
                        </a:rPr>
                        <a:t>SD</a:t>
                      </a:r>
                    </a:p>
                  </a:txBody>
                  <a:tcPr marL="0" marR="0" marT="0" marB="0" anchor="ctr">
                    <a:lnL>
                      <a:noFill/>
                    </a:lnL>
                    <a:lnR>
                      <a:noFill/>
                    </a:lnR>
                    <a:lnT>
                      <a:noFill/>
                    </a:lnT>
                    <a:lnB>
                      <a:noFill/>
                    </a:lnB>
                  </a:tcPr>
                </a:tc>
                <a:tc>
                  <a:txBody>
                    <a:bodyPr/>
                    <a:lstStyle/>
                    <a:p>
                      <a:pPr algn="ctr" fontAlgn="ctr"/>
                      <a:r>
                        <a:rPr lang="en-GB" sz="550" b="0" i="0" u="none" strike="noStrike" dirty="0">
                          <a:solidFill>
                            <a:srgbClr val="000000"/>
                          </a:solidFill>
                          <a:effectLst/>
                          <a:latin typeface="Calibri" panose="020F0502020204030204" pitchFamily="34" charset="0"/>
                        </a:rPr>
                        <a:t>84.8 ± 3.8 nm</a:t>
                      </a:r>
                    </a:p>
                  </a:txBody>
                  <a:tcPr marL="0" marR="0" marT="0" marB="0" anchor="ctr">
                    <a:lnL>
                      <a:noFill/>
                    </a:lnL>
                    <a:lnR>
                      <a:noFill/>
                    </a:lnR>
                    <a:lnT>
                      <a:noFill/>
                    </a:lnT>
                    <a:lnB>
                      <a:noFill/>
                    </a:lnB>
                  </a:tcPr>
                </a:tc>
                <a:tc>
                  <a:txBody>
                    <a:bodyPr/>
                    <a:lstStyle/>
                    <a:p>
                      <a:pPr algn="ctr" fontAlgn="ctr"/>
                      <a:r>
                        <a:rPr lang="en-GB" sz="550" b="0" i="0" u="none" strike="noStrike" dirty="0">
                          <a:solidFill>
                            <a:srgbClr val="000000"/>
                          </a:solidFill>
                          <a:effectLst/>
                          <a:latin typeface="Calibri" panose="020F0502020204030204" pitchFamily="34" charset="0"/>
                        </a:rPr>
                        <a:t>79.7 ± 3.4 nm</a:t>
                      </a:r>
                    </a:p>
                  </a:txBody>
                  <a:tcPr marL="0" marR="0" marT="0" marB="0" anchor="ctr">
                    <a:lnL>
                      <a:noFill/>
                    </a:lnL>
                    <a:lnR>
                      <a:noFill/>
                    </a:lnR>
                    <a:lnT>
                      <a:noFill/>
                    </a:lnT>
                    <a:lnB>
                      <a:noFill/>
                    </a:lnB>
                  </a:tcPr>
                </a:tc>
                <a:extLst>
                  <a:ext uri="{0D108BD9-81ED-4DB2-BD59-A6C34878D82A}">
                    <a16:rowId xmlns:a16="http://schemas.microsoft.com/office/drawing/2014/main" val="2332810161"/>
                  </a:ext>
                </a:extLst>
              </a:tr>
              <a:tr h="0">
                <a:tc>
                  <a:txBody>
                    <a:bodyPr/>
                    <a:lstStyle/>
                    <a:p>
                      <a:pPr algn="l" fontAlgn="b"/>
                      <a:r>
                        <a:rPr lang="en-GB" sz="100" b="0" i="0" u="none" strike="noStrike" dirty="0">
                          <a:solidFill>
                            <a:srgbClr val="000000"/>
                          </a:solidFill>
                          <a:effectLst/>
                          <a:latin typeface="Calibri" panose="020F050202020403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 b="0" i="0" u="none" strike="noStrike" dirty="0">
                          <a:solidFill>
                            <a:srgbClr val="000000"/>
                          </a:solidFill>
                          <a:effectLst/>
                          <a:latin typeface="Calibri" panose="020F0502020204030204" pitchFamily="34" charset="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 b="0" i="0" u="none" strike="noStrike" dirty="0">
                          <a:solidFill>
                            <a:srgbClr val="000000"/>
                          </a:solidFill>
                          <a:effectLst/>
                          <a:latin typeface="Calibri" panose="020F0502020204030204" pitchFamily="34" charset="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4774882"/>
                  </a:ext>
                </a:extLst>
              </a:tr>
            </a:tbl>
          </a:graphicData>
        </a:graphic>
      </p:graphicFrame>
      <p:grpSp>
        <p:nvGrpSpPr>
          <p:cNvPr id="34" name="Group 33">
            <a:extLst>
              <a:ext uri="{FF2B5EF4-FFF2-40B4-BE49-F238E27FC236}">
                <a16:creationId xmlns:a16="http://schemas.microsoft.com/office/drawing/2014/main" id="{68113C15-8E94-C21B-40EA-C08A0E13BF0B}"/>
              </a:ext>
            </a:extLst>
          </p:cNvPr>
          <p:cNvGrpSpPr/>
          <p:nvPr/>
        </p:nvGrpSpPr>
        <p:grpSpPr>
          <a:xfrm>
            <a:off x="3269360" y="3759866"/>
            <a:ext cx="1025023" cy="1022611"/>
            <a:chOff x="-2869211" y="1664108"/>
            <a:chExt cx="1025023" cy="1022611"/>
          </a:xfrm>
        </p:grpSpPr>
        <p:pic>
          <p:nvPicPr>
            <p:cNvPr id="35" name="Picture 34">
              <a:extLst>
                <a:ext uri="{FF2B5EF4-FFF2-40B4-BE49-F238E27FC236}">
                  <a16:creationId xmlns:a16="http://schemas.microsoft.com/office/drawing/2014/main" id="{90962E1F-8001-9C6A-40E9-6689D3203A6D}"/>
                </a:ext>
              </a:extLst>
            </p:cNvPr>
            <p:cNvPicPr>
              <a:picLocks noChangeAspect="1"/>
            </p:cNvPicPr>
            <p:nvPr/>
          </p:nvPicPr>
          <p:blipFill rotWithShape="1">
            <a:blip r:embed="rId4"/>
            <a:srcRect l="8406" b="9880"/>
            <a:stretch/>
          </p:blipFill>
          <p:spPr>
            <a:xfrm>
              <a:off x="-2788598" y="1696393"/>
              <a:ext cx="833947" cy="769278"/>
            </a:xfrm>
            <a:prstGeom prst="rect">
              <a:avLst/>
            </a:prstGeom>
          </p:spPr>
        </p:pic>
        <p:grpSp>
          <p:nvGrpSpPr>
            <p:cNvPr id="36" name="Group 35">
              <a:extLst>
                <a:ext uri="{FF2B5EF4-FFF2-40B4-BE49-F238E27FC236}">
                  <a16:creationId xmlns:a16="http://schemas.microsoft.com/office/drawing/2014/main" id="{6B885CD3-6480-13C0-6843-6C0143FE083A}"/>
                </a:ext>
              </a:extLst>
            </p:cNvPr>
            <p:cNvGrpSpPr/>
            <p:nvPr/>
          </p:nvGrpSpPr>
          <p:grpSpPr>
            <a:xfrm>
              <a:off x="-2869211" y="1664108"/>
              <a:ext cx="1025023" cy="1022611"/>
              <a:chOff x="-2869211" y="1664108"/>
              <a:chExt cx="1025023" cy="1022611"/>
            </a:xfrm>
          </p:grpSpPr>
          <p:sp>
            <p:nvSpPr>
              <p:cNvPr id="37" name="TextBox 36">
                <a:extLst>
                  <a:ext uri="{FF2B5EF4-FFF2-40B4-BE49-F238E27FC236}">
                    <a16:creationId xmlns:a16="http://schemas.microsoft.com/office/drawing/2014/main" id="{9D0DCA0A-1B02-6961-D59D-8FC565B34F12}"/>
                  </a:ext>
                </a:extLst>
              </p:cNvPr>
              <p:cNvSpPr txBox="1"/>
              <p:nvPr/>
            </p:nvSpPr>
            <p:spPr>
              <a:xfrm>
                <a:off x="-2869211" y="2422960"/>
                <a:ext cx="216726" cy="161583"/>
              </a:xfrm>
              <a:prstGeom prst="rect">
                <a:avLst/>
              </a:prstGeom>
              <a:noFill/>
            </p:spPr>
            <p:txBody>
              <a:bodyPr wrap="none" rtlCol="0">
                <a:spAutoFit/>
              </a:bodyPr>
              <a:lstStyle/>
              <a:p>
                <a:r>
                  <a:rPr lang="en-GB" sz="450" dirty="0">
                    <a:latin typeface="Tahoma" panose="020B0604030504040204" pitchFamily="34" charset="0"/>
                    <a:ea typeface="Tahoma" panose="020B0604030504040204" pitchFamily="34" charset="0"/>
                    <a:cs typeface="Tahoma" panose="020B0604030504040204" pitchFamily="34" charset="0"/>
                  </a:rPr>
                  <a:t>0</a:t>
                </a:r>
              </a:p>
            </p:txBody>
          </p:sp>
          <p:sp>
            <p:nvSpPr>
              <p:cNvPr id="38" name="Rectangle 37">
                <a:extLst>
                  <a:ext uri="{FF2B5EF4-FFF2-40B4-BE49-F238E27FC236}">
                    <a16:creationId xmlns:a16="http://schemas.microsoft.com/office/drawing/2014/main" id="{7B5BC608-74E0-D0E7-6C5A-D713C7D2E32A}"/>
                  </a:ext>
                </a:extLst>
              </p:cNvPr>
              <p:cNvSpPr/>
              <p:nvPr/>
            </p:nvSpPr>
            <p:spPr>
              <a:xfrm>
                <a:off x="-2765371" y="1695161"/>
                <a:ext cx="800513" cy="749402"/>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39" name="TextBox 38">
                <a:extLst>
                  <a:ext uri="{FF2B5EF4-FFF2-40B4-BE49-F238E27FC236}">
                    <a16:creationId xmlns:a16="http://schemas.microsoft.com/office/drawing/2014/main" id="{F547D592-4461-9399-DDD7-4AF2CEF54991}"/>
                  </a:ext>
                </a:extLst>
              </p:cNvPr>
              <p:cNvSpPr txBox="1"/>
              <p:nvPr/>
            </p:nvSpPr>
            <p:spPr>
              <a:xfrm>
                <a:off x="-2253338" y="1664108"/>
                <a:ext cx="348171" cy="184666"/>
              </a:xfrm>
              <a:prstGeom prst="rect">
                <a:avLst/>
              </a:prstGeom>
              <a:noFill/>
            </p:spPr>
            <p:txBody>
              <a:bodyPr wrap="square" rtlCol="0">
                <a:spAutoFit/>
              </a:bodyPr>
              <a:lstStyle/>
              <a:p>
                <a:r>
                  <a:rPr lang="en-GB" sz="600" dirty="0">
                    <a:latin typeface="Tahoma" panose="020B0604030504040204" pitchFamily="34" charset="0"/>
                    <a:ea typeface="Tahoma" panose="020B0604030504040204" pitchFamily="34" charset="0"/>
                    <a:cs typeface="Tahoma" panose="020B0604030504040204" pitchFamily="34" charset="0"/>
                  </a:rPr>
                  <a:t>H+D</a:t>
                </a:r>
              </a:p>
            </p:txBody>
          </p:sp>
          <p:sp>
            <p:nvSpPr>
              <p:cNvPr id="40" name="TextBox 39">
                <a:extLst>
                  <a:ext uri="{FF2B5EF4-FFF2-40B4-BE49-F238E27FC236}">
                    <a16:creationId xmlns:a16="http://schemas.microsoft.com/office/drawing/2014/main" id="{EFD600A6-EC9F-5422-586B-6EE480B8C21A}"/>
                  </a:ext>
                </a:extLst>
              </p:cNvPr>
              <p:cNvSpPr txBox="1"/>
              <p:nvPr/>
            </p:nvSpPr>
            <p:spPr>
              <a:xfrm>
                <a:off x="-2775995" y="2422960"/>
                <a:ext cx="280846" cy="161583"/>
              </a:xfrm>
              <a:prstGeom prst="rect">
                <a:avLst/>
              </a:prstGeom>
              <a:noFill/>
            </p:spPr>
            <p:txBody>
              <a:bodyPr wrap="none" rtlCol="0">
                <a:spAutoFit/>
              </a:bodyPr>
              <a:lstStyle/>
              <a:p>
                <a:r>
                  <a:rPr lang="en-GB" sz="450" dirty="0">
                    <a:latin typeface="Tahoma" panose="020B0604030504040204" pitchFamily="34" charset="0"/>
                    <a:ea typeface="Tahoma" panose="020B0604030504040204" pitchFamily="34" charset="0"/>
                    <a:cs typeface="Tahoma" panose="020B0604030504040204" pitchFamily="34" charset="0"/>
                  </a:rPr>
                  <a:t>100</a:t>
                </a:r>
              </a:p>
            </p:txBody>
          </p:sp>
          <p:sp>
            <p:nvSpPr>
              <p:cNvPr id="41" name="TextBox 40">
                <a:extLst>
                  <a:ext uri="{FF2B5EF4-FFF2-40B4-BE49-F238E27FC236}">
                    <a16:creationId xmlns:a16="http://schemas.microsoft.com/office/drawing/2014/main" id="{4DA2A9AF-1315-7DEB-0022-47D7000C4464}"/>
                  </a:ext>
                </a:extLst>
              </p:cNvPr>
              <p:cNvSpPr txBox="1"/>
              <p:nvPr/>
            </p:nvSpPr>
            <p:spPr>
              <a:xfrm>
                <a:off x="-2511324" y="2422960"/>
                <a:ext cx="280846" cy="161583"/>
              </a:xfrm>
              <a:prstGeom prst="rect">
                <a:avLst/>
              </a:prstGeom>
              <a:noFill/>
            </p:spPr>
            <p:txBody>
              <a:bodyPr wrap="none" rtlCol="0">
                <a:spAutoFit/>
              </a:bodyPr>
              <a:lstStyle/>
              <a:p>
                <a:r>
                  <a:rPr lang="en-GB" sz="450" dirty="0">
                    <a:latin typeface="Tahoma" panose="020B0604030504040204" pitchFamily="34" charset="0"/>
                    <a:ea typeface="Tahoma" panose="020B0604030504040204" pitchFamily="34" charset="0"/>
                    <a:cs typeface="Tahoma" panose="020B0604030504040204" pitchFamily="34" charset="0"/>
                  </a:rPr>
                  <a:t>300</a:t>
                </a:r>
              </a:p>
            </p:txBody>
          </p:sp>
          <p:sp>
            <p:nvSpPr>
              <p:cNvPr id="42" name="TextBox 41">
                <a:extLst>
                  <a:ext uri="{FF2B5EF4-FFF2-40B4-BE49-F238E27FC236}">
                    <a16:creationId xmlns:a16="http://schemas.microsoft.com/office/drawing/2014/main" id="{ED374955-E60E-4C5B-8E3F-D8270A00A323}"/>
                  </a:ext>
                </a:extLst>
              </p:cNvPr>
              <p:cNvSpPr txBox="1"/>
              <p:nvPr/>
            </p:nvSpPr>
            <p:spPr>
              <a:xfrm>
                <a:off x="-2258558" y="2422960"/>
                <a:ext cx="280846" cy="161583"/>
              </a:xfrm>
              <a:prstGeom prst="rect">
                <a:avLst/>
              </a:prstGeom>
              <a:noFill/>
            </p:spPr>
            <p:txBody>
              <a:bodyPr wrap="none" rtlCol="0">
                <a:spAutoFit/>
              </a:bodyPr>
              <a:lstStyle/>
              <a:p>
                <a:r>
                  <a:rPr lang="en-GB" sz="450" dirty="0">
                    <a:latin typeface="Tahoma" panose="020B0604030504040204" pitchFamily="34" charset="0"/>
                    <a:ea typeface="Tahoma" panose="020B0604030504040204" pitchFamily="34" charset="0"/>
                    <a:cs typeface="Tahoma" panose="020B0604030504040204" pitchFamily="34" charset="0"/>
                  </a:rPr>
                  <a:t>500</a:t>
                </a:r>
              </a:p>
            </p:txBody>
          </p:sp>
          <p:sp>
            <p:nvSpPr>
              <p:cNvPr id="43" name="TextBox 42">
                <a:extLst>
                  <a:ext uri="{FF2B5EF4-FFF2-40B4-BE49-F238E27FC236}">
                    <a16:creationId xmlns:a16="http://schemas.microsoft.com/office/drawing/2014/main" id="{097543C4-5B3F-498F-9D3A-3882062A6F0B}"/>
                  </a:ext>
                </a:extLst>
              </p:cNvPr>
              <p:cNvSpPr txBox="1"/>
              <p:nvPr/>
            </p:nvSpPr>
            <p:spPr>
              <a:xfrm>
                <a:off x="-2644850" y="2422960"/>
                <a:ext cx="280846" cy="161583"/>
              </a:xfrm>
              <a:prstGeom prst="rect">
                <a:avLst/>
              </a:prstGeom>
              <a:noFill/>
            </p:spPr>
            <p:txBody>
              <a:bodyPr wrap="square" rtlCol="0">
                <a:spAutoFit/>
              </a:bodyPr>
              <a:lstStyle/>
              <a:p>
                <a:r>
                  <a:rPr lang="en-GB" sz="450" dirty="0">
                    <a:latin typeface="Tahoma" panose="020B0604030504040204" pitchFamily="34" charset="0"/>
                    <a:ea typeface="Tahoma" panose="020B0604030504040204" pitchFamily="34" charset="0"/>
                    <a:cs typeface="Tahoma" panose="020B0604030504040204" pitchFamily="34" charset="0"/>
                  </a:rPr>
                  <a:t>200</a:t>
                </a:r>
              </a:p>
            </p:txBody>
          </p:sp>
          <p:sp>
            <p:nvSpPr>
              <p:cNvPr id="44" name="TextBox 43">
                <a:extLst>
                  <a:ext uri="{FF2B5EF4-FFF2-40B4-BE49-F238E27FC236}">
                    <a16:creationId xmlns:a16="http://schemas.microsoft.com/office/drawing/2014/main" id="{183C44BC-8AF0-5DB7-FD7E-3F00C9355D7A}"/>
                  </a:ext>
                </a:extLst>
              </p:cNvPr>
              <p:cNvSpPr txBox="1"/>
              <p:nvPr/>
            </p:nvSpPr>
            <p:spPr>
              <a:xfrm>
                <a:off x="-2384941" y="2422960"/>
                <a:ext cx="280846" cy="161583"/>
              </a:xfrm>
              <a:prstGeom prst="rect">
                <a:avLst/>
              </a:prstGeom>
              <a:noFill/>
            </p:spPr>
            <p:txBody>
              <a:bodyPr wrap="none" rtlCol="0">
                <a:spAutoFit/>
              </a:bodyPr>
              <a:lstStyle/>
              <a:p>
                <a:r>
                  <a:rPr lang="en-GB" sz="450" dirty="0">
                    <a:latin typeface="Tahoma" panose="020B0604030504040204" pitchFamily="34" charset="0"/>
                    <a:ea typeface="Tahoma" panose="020B0604030504040204" pitchFamily="34" charset="0"/>
                    <a:cs typeface="Tahoma" panose="020B0604030504040204" pitchFamily="34" charset="0"/>
                  </a:rPr>
                  <a:t>400</a:t>
                </a:r>
              </a:p>
            </p:txBody>
          </p:sp>
          <p:sp>
            <p:nvSpPr>
              <p:cNvPr id="45" name="TextBox 44">
                <a:extLst>
                  <a:ext uri="{FF2B5EF4-FFF2-40B4-BE49-F238E27FC236}">
                    <a16:creationId xmlns:a16="http://schemas.microsoft.com/office/drawing/2014/main" id="{91A0D0C3-9BA8-57B7-D7BE-69CC87D03152}"/>
                  </a:ext>
                </a:extLst>
              </p:cNvPr>
              <p:cNvSpPr txBox="1"/>
              <p:nvPr/>
            </p:nvSpPr>
            <p:spPr>
              <a:xfrm>
                <a:off x="-2125034" y="2422960"/>
                <a:ext cx="280846" cy="161583"/>
              </a:xfrm>
              <a:prstGeom prst="rect">
                <a:avLst/>
              </a:prstGeom>
              <a:noFill/>
            </p:spPr>
            <p:txBody>
              <a:bodyPr wrap="none" rtlCol="0">
                <a:spAutoFit/>
              </a:bodyPr>
              <a:lstStyle/>
              <a:p>
                <a:r>
                  <a:rPr lang="en-GB" sz="450" dirty="0">
                    <a:latin typeface="Tahoma" panose="020B0604030504040204" pitchFamily="34" charset="0"/>
                    <a:ea typeface="Tahoma" panose="020B0604030504040204" pitchFamily="34" charset="0"/>
                    <a:cs typeface="Tahoma" panose="020B0604030504040204" pitchFamily="34" charset="0"/>
                  </a:rPr>
                  <a:t>600</a:t>
                </a:r>
              </a:p>
            </p:txBody>
          </p:sp>
          <p:sp>
            <p:nvSpPr>
              <p:cNvPr id="46" name="TextBox 45">
                <a:extLst>
                  <a:ext uri="{FF2B5EF4-FFF2-40B4-BE49-F238E27FC236}">
                    <a16:creationId xmlns:a16="http://schemas.microsoft.com/office/drawing/2014/main" id="{756E6C75-A32E-D87C-8ED8-43236473598E}"/>
                  </a:ext>
                </a:extLst>
              </p:cNvPr>
              <p:cNvSpPr txBox="1"/>
              <p:nvPr/>
            </p:nvSpPr>
            <p:spPr>
              <a:xfrm>
                <a:off x="-2617136" y="2502053"/>
                <a:ext cx="533142" cy="184666"/>
              </a:xfrm>
              <a:prstGeom prst="rect">
                <a:avLst/>
              </a:prstGeom>
              <a:noFill/>
            </p:spPr>
            <p:txBody>
              <a:bodyPr wrap="square" rtlCol="0">
                <a:spAutoFit/>
              </a:bodyPr>
              <a:lstStyle/>
              <a:p>
                <a:r>
                  <a:rPr lang="en-GB" sz="600" dirty="0">
                    <a:latin typeface="Tahoma" panose="020B0604030504040204" pitchFamily="34" charset="0"/>
                    <a:ea typeface="Tahoma" panose="020B0604030504040204" pitchFamily="34" charset="0"/>
                    <a:cs typeface="Tahoma" panose="020B0604030504040204" pitchFamily="34" charset="0"/>
                  </a:rPr>
                  <a:t>Size (nm)</a:t>
                </a:r>
              </a:p>
            </p:txBody>
          </p:sp>
        </p:grpSp>
      </p:grpSp>
      <p:sp>
        <p:nvSpPr>
          <p:cNvPr id="2" name="TextBox 1">
            <a:extLst>
              <a:ext uri="{FF2B5EF4-FFF2-40B4-BE49-F238E27FC236}">
                <a16:creationId xmlns:a16="http://schemas.microsoft.com/office/drawing/2014/main" id="{3E4CD5A4-8E26-552A-21F9-82768FABD6A2}"/>
              </a:ext>
            </a:extLst>
          </p:cNvPr>
          <p:cNvSpPr txBox="1"/>
          <p:nvPr/>
        </p:nvSpPr>
        <p:spPr>
          <a:xfrm>
            <a:off x="3033398" y="1036587"/>
            <a:ext cx="235962" cy="215444"/>
          </a:xfrm>
          <a:prstGeom prst="rect">
            <a:avLst/>
          </a:prstGeom>
          <a:noFill/>
        </p:spPr>
        <p:txBody>
          <a:bodyPr wrap="none" rtlCol="0">
            <a:spAutoFit/>
          </a:bodyPr>
          <a:lstStyle/>
          <a:p>
            <a:r>
              <a:rPr lang="en-GB" sz="800" dirty="0"/>
              <a:t>*</a:t>
            </a:r>
          </a:p>
        </p:txBody>
      </p:sp>
      <p:sp>
        <p:nvSpPr>
          <p:cNvPr id="3" name="TextBox 2">
            <a:extLst>
              <a:ext uri="{FF2B5EF4-FFF2-40B4-BE49-F238E27FC236}">
                <a16:creationId xmlns:a16="http://schemas.microsoft.com/office/drawing/2014/main" id="{81F79A6A-9EE5-1DEA-754C-1E5CBA3E4B3F}"/>
              </a:ext>
            </a:extLst>
          </p:cNvPr>
          <p:cNvSpPr txBox="1"/>
          <p:nvPr/>
        </p:nvSpPr>
        <p:spPr>
          <a:xfrm>
            <a:off x="3338874" y="928865"/>
            <a:ext cx="235962" cy="215444"/>
          </a:xfrm>
          <a:prstGeom prst="rect">
            <a:avLst/>
          </a:prstGeom>
          <a:noFill/>
        </p:spPr>
        <p:txBody>
          <a:bodyPr wrap="none" rtlCol="0">
            <a:spAutoFit/>
          </a:bodyPr>
          <a:lstStyle/>
          <a:p>
            <a:r>
              <a:rPr lang="en-GB" sz="800" dirty="0"/>
              <a:t>*</a:t>
            </a:r>
          </a:p>
        </p:txBody>
      </p:sp>
      <p:grpSp>
        <p:nvGrpSpPr>
          <p:cNvPr id="13" name="Group 12">
            <a:extLst>
              <a:ext uri="{FF2B5EF4-FFF2-40B4-BE49-F238E27FC236}">
                <a16:creationId xmlns:a16="http://schemas.microsoft.com/office/drawing/2014/main" id="{932BBA57-A4D4-1DCF-AEB7-50F9A24C02B6}"/>
              </a:ext>
            </a:extLst>
          </p:cNvPr>
          <p:cNvGrpSpPr/>
          <p:nvPr/>
        </p:nvGrpSpPr>
        <p:grpSpPr>
          <a:xfrm>
            <a:off x="779693" y="6442426"/>
            <a:ext cx="2458404" cy="1874019"/>
            <a:chOff x="2066244" y="6554554"/>
            <a:chExt cx="2458404" cy="1874019"/>
          </a:xfrm>
        </p:grpSpPr>
        <p:graphicFrame>
          <p:nvGraphicFramePr>
            <p:cNvPr id="7" name="Chart 6">
              <a:extLst>
                <a:ext uri="{FF2B5EF4-FFF2-40B4-BE49-F238E27FC236}">
                  <a16:creationId xmlns:a16="http://schemas.microsoft.com/office/drawing/2014/main" id="{A9B5A501-C8C0-C1B1-47AE-9946C7CAB13E}"/>
                </a:ext>
              </a:extLst>
            </p:cNvPr>
            <p:cNvGraphicFramePr>
              <a:graphicFrameLocks/>
            </p:cNvGraphicFramePr>
            <p:nvPr>
              <p:extLst>
                <p:ext uri="{D42A27DB-BD31-4B8C-83A1-F6EECF244321}">
                  <p14:modId xmlns:p14="http://schemas.microsoft.com/office/powerpoint/2010/main" val="1905316839"/>
                </p:ext>
              </p:extLst>
            </p:nvPr>
          </p:nvGraphicFramePr>
          <p:xfrm>
            <a:off x="2225172" y="6561382"/>
            <a:ext cx="2299476" cy="1867191"/>
          </p:xfrm>
          <a:graphic>
            <a:graphicData uri="http://schemas.openxmlformats.org/drawingml/2006/chart">
              <c:chart xmlns:c="http://schemas.openxmlformats.org/drawingml/2006/chart" xmlns:r="http://schemas.openxmlformats.org/officeDocument/2006/relationships" r:id="rId5"/>
            </a:graphicData>
          </a:graphic>
        </p:graphicFrame>
        <p:sp>
          <p:nvSpPr>
            <p:cNvPr id="47" name="TextBox 46">
              <a:extLst>
                <a:ext uri="{FF2B5EF4-FFF2-40B4-BE49-F238E27FC236}">
                  <a16:creationId xmlns:a16="http://schemas.microsoft.com/office/drawing/2014/main" id="{7D270F8F-757F-FCF2-65E5-45C11B385BF9}"/>
                </a:ext>
              </a:extLst>
            </p:cNvPr>
            <p:cNvSpPr txBox="1"/>
            <p:nvPr/>
          </p:nvSpPr>
          <p:spPr>
            <a:xfrm rot="16200000">
              <a:off x="1383455" y="7237343"/>
              <a:ext cx="1581022" cy="215444"/>
            </a:xfrm>
            <a:prstGeom prst="rect">
              <a:avLst/>
            </a:prstGeom>
            <a:noFill/>
          </p:spPr>
          <p:txBody>
            <a:bodyPr wrap="square" rtlCol="0">
              <a:spAutoFit/>
            </a:bodyPr>
            <a:lstStyle/>
            <a:p>
              <a:pPr algn="ctr"/>
              <a:r>
                <a:rPr lang="en-GB" sz="800" dirty="0"/>
                <a:t>Particle Intensity</a:t>
              </a:r>
            </a:p>
          </p:txBody>
        </p:sp>
        <p:sp>
          <p:nvSpPr>
            <p:cNvPr id="6" name="TextBox 5">
              <a:extLst>
                <a:ext uri="{FF2B5EF4-FFF2-40B4-BE49-F238E27FC236}">
                  <a16:creationId xmlns:a16="http://schemas.microsoft.com/office/drawing/2014/main" id="{29872907-11A0-3B58-FCB4-DEA2B2756014}"/>
                </a:ext>
              </a:extLst>
            </p:cNvPr>
            <p:cNvSpPr txBox="1"/>
            <p:nvPr/>
          </p:nvSpPr>
          <p:spPr>
            <a:xfrm>
              <a:off x="2640615" y="8043516"/>
              <a:ext cx="1447190" cy="218556"/>
            </a:xfrm>
            <a:prstGeom prst="rect">
              <a:avLst/>
            </a:prstGeom>
            <a:noFill/>
          </p:spPr>
          <p:txBody>
            <a:bodyPr wrap="square" rtlCol="0">
              <a:spAutoFit/>
            </a:bodyPr>
            <a:lstStyle/>
            <a:p>
              <a:pPr algn="ctr"/>
              <a:r>
                <a:rPr lang="en-GB" sz="700" dirty="0"/>
                <a:t>Size (nm)</a:t>
              </a:r>
            </a:p>
          </p:txBody>
        </p:sp>
      </p:grpSp>
      <p:sp>
        <p:nvSpPr>
          <p:cNvPr id="49" name="TextBox 48">
            <a:extLst>
              <a:ext uri="{FF2B5EF4-FFF2-40B4-BE49-F238E27FC236}">
                <a16:creationId xmlns:a16="http://schemas.microsoft.com/office/drawing/2014/main" id="{AC9BEE8B-13F0-93DA-5083-8B55F3559167}"/>
              </a:ext>
            </a:extLst>
          </p:cNvPr>
          <p:cNvSpPr txBox="1"/>
          <p:nvPr/>
        </p:nvSpPr>
        <p:spPr>
          <a:xfrm>
            <a:off x="544994" y="5374151"/>
            <a:ext cx="5965095" cy="430887"/>
          </a:xfrm>
          <a:prstGeom prst="rect">
            <a:avLst/>
          </a:prstGeom>
          <a:noFill/>
        </p:spPr>
        <p:txBody>
          <a:bodyPr wrap="none" rtlCol="0">
            <a:spAutoFit/>
          </a:bodyPr>
          <a:lstStyle/>
          <a:p>
            <a:r>
              <a:rPr lang="en-GB" sz="1100" b="1" dirty="0">
                <a:latin typeface="Arial" panose="020B0604020202020204" pitchFamily="34" charset="0"/>
                <a:cs typeface="Arial" panose="020B0604020202020204" pitchFamily="34" charset="0"/>
              </a:rPr>
              <a:t>Supplementary Figure S5. </a:t>
            </a:r>
            <a:r>
              <a:rPr lang="en-GB" sz="1100" dirty="0">
                <a:latin typeface="Arial" panose="020B0604020202020204" pitchFamily="34" charset="0"/>
                <a:cs typeface="Arial" panose="020B0604020202020204" pitchFamily="34" charset="0"/>
              </a:rPr>
              <a:t>Particle size distribution of DEP alone or in combination with </a:t>
            </a:r>
          </a:p>
          <a:p>
            <a:r>
              <a:rPr lang="en-GB" sz="1100" dirty="0">
                <a:latin typeface="Arial" panose="020B0604020202020204" pitchFamily="34" charset="0"/>
                <a:cs typeface="Arial" panose="020B0604020202020204" pitchFamily="34" charset="0"/>
              </a:rPr>
              <a:t>HDM. Particles in suspension were analysed using nanosight (Nanoparticle tracking analysis)</a:t>
            </a:r>
          </a:p>
        </p:txBody>
      </p:sp>
      <p:sp>
        <p:nvSpPr>
          <p:cNvPr id="50" name="TextBox 49">
            <a:extLst>
              <a:ext uri="{FF2B5EF4-FFF2-40B4-BE49-F238E27FC236}">
                <a16:creationId xmlns:a16="http://schemas.microsoft.com/office/drawing/2014/main" id="{27A64349-1FCB-1CEB-063C-C1D20F812FE5}"/>
              </a:ext>
            </a:extLst>
          </p:cNvPr>
          <p:cNvSpPr txBox="1"/>
          <p:nvPr/>
        </p:nvSpPr>
        <p:spPr>
          <a:xfrm>
            <a:off x="491718" y="8302537"/>
            <a:ext cx="6018371" cy="1277273"/>
          </a:xfrm>
          <a:prstGeom prst="rect">
            <a:avLst/>
          </a:prstGeom>
          <a:noFill/>
        </p:spPr>
        <p:txBody>
          <a:bodyPr wrap="square" rtlCol="0">
            <a:spAutoFit/>
          </a:bodyPr>
          <a:lstStyle/>
          <a:p>
            <a:r>
              <a:rPr lang="en-GB" sz="1100" b="1" dirty="0">
                <a:latin typeface="Arial" panose="020B0604020202020204" pitchFamily="34" charset="0"/>
                <a:cs typeface="Arial" panose="020B0604020202020204" pitchFamily="34" charset="0"/>
              </a:rPr>
              <a:t>Supplementary Figure S6.</a:t>
            </a:r>
            <a:r>
              <a:rPr lang="en-GB" sz="1100" dirty="0">
                <a:latin typeface="Arial" panose="020B0604020202020204" pitchFamily="34" charset="0"/>
                <a:cs typeface="Arial" panose="020B0604020202020204" pitchFamily="34" charset="0"/>
              </a:rPr>
              <a:t> Particles (DEP or cleaned DEP.C particles (DEPsox)) suspended in water were analysed using a Zetasizer instrument (Dynamic light scattering). 9 separate measurements across 3 different preparations for each particle type was assessed.</a:t>
            </a:r>
            <a:r>
              <a:rPr lang="en-GB" sz="1100" b="1" dirty="0">
                <a:latin typeface="Arial" panose="020B0604020202020204" pitchFamily="34" charset="0"/>
                <a:cs typeface="Arial" panose="020B0604020202020204" pitchFamily="34" charset="0"/>
              </a:rPr>
              <a:t> (A) </a:t>
            </a:r>
            <a:r>
              <a:rPr lang="en-GB" sz="1100" dirty="0">
                <a:latin typeface="Arial" panose="020B0604020202020204" pitchFamily="34" charset="0"/>
                <a:cs typeface="Arial" panose="020B0604020202020204" pitchFamily="34" charset="0"/>
              </a:rPr>
              <a:t>Particle size range (distribution) is displayed as binned intensity across 10nm to 10000nm range. </a:t>
            </a:r>
            <a:r>
              <a:rPr lang="en-GB" sz="1100" b="1" dirty="0">
                <a:latin typeface="Arial" panose="020B0604020202020204" pitchFamily="34" charset="0"/>
                <a:cs typeface="Arial" panose="020B0604020202020204" pitchFamily="34" charset="0"/>
              </a:rPr>
              <a:t>(B)</a:t>
            </a:r>
            <a:r>
              <a:rPr lang="en-GB" sz="1100" dirty="0">
                <a:latin typeface="Arial" panose="020B0604020202020204" pitchFamily="34" charset="0"/>
                <a:cs typeface="Arial" panose="020B0604020202020204" pitchFamily="34" charset="0"/>
              </a:rPr>
              <a:t> Z-average is displayed with particle size diameter measured in nm (</a:t>
            </a:r>
            <a:r>
              <a:rPr lang="en-GB" sz="1100" dirty="0" err="1">
                <a:latin typeface="Arial" panose="020B0604020202020204" pitchFamily="34" charset="0"/>
                <a:cs typeface="Arial" panose="020B0604020202020204" pitchFamily="34" charset="0"/>
              </a:rPr>
              <a:t>d.nm</a:t>
            </a:r>
            <a:r>
              <a:rPr lang="en-GB" sz="1100" dirty="0">
                <a:latin typeface="Arial" panose="020B0604020202020204" pitchFamily="34" charset="0"/>
                <a:cs typeface="Arial" panose="020B0604020202020204" pitchFamily="34" charset="0"/>
              </a:rPr>
              <a:t>). </a:t>
            </a:r>
            <a:r>
              <a:rPr lang="en-GB" sz="1100" b="1" dirty="0">
                <a:latin typeface="Arial" panose="020B0604020202020204" pitchFamily="34" charset="0"/>
                <a:cs typeface="Arial" panose="020B0604020202020204" pitchFamily="34" charset="0"/>
              </a:rPr>
              <a:t>(C)</a:t>
            </a:r>
            <a:r>
              <a:rPr lang="en-GB" sz="1100" dirty="0">
                <a:latin typeface="Arial" panose="020B0604020202020204" pitchFamily="34" charset="0"/>
                <a:cs typeface="Arial" panose="020B0604020202020204" pitchFamily="34" charset="0"/>
              </a:rPr>
              <a:t> Polydispersity index (</a:t>
            </a:r>
            <a:r>
              <a:rPr lang="en-GB" sz="1100" dirty="0" err="1">
                <a:latin typeface="Arial" panose="020B0604020202020204" pitchFamily="34" charset="0"/>
                <a:cs typeface="Arial" panose="020B0604020202020204" pitchFamily="34" charset="0"/>
              </a:rPr>
              <a:t>PdI</a:t>
            </a:r>
            <a:r>
              <a:rPr lang="en-GB" sz="1100" dirty="0">
                <a:latin typeface="Arial" panose="020B0604020202020204" pitchFamily="34" charset="0"/>
                <a:cs typeface="Arial" panose="020B0604020202020204" pitchFamily="34" charset="0"/>
              </a:rPr>
              <a:t>) is displayed for each particle type. Unpaired t-test with *** p&lt;0.005; **** p&lt;0.001 deemed statistically significant.</a:t>
            </a:r>
          </a:p>
        </p:txBody>
      </p:sp>
      <p:graphicFrame>
        <p:nvGraphicFramePr>
          <p:cNvPr id="4" name="Object 3">
            <a:extLst>
              <a:ext uri="{FF2B5EF4-FFF2-40B4-BE49-F238E27FC236}">
                <a16:creationId xmlns:a16="http://schemas.microsoft.com/office/drawing/2014/main" id="{FB79C4E0-CEBB-8767-3AF1-0E105DBB873A}"/>
              </a:ext>
            </a:extLst>
          </p:cNvPr>
          <p:cNvGraphicFramePr>
            <a:graphicFrameLocks noChangeAspect="1"/>
          </p:cNvGraphicFramePr>
          <p:nvPr>
            <p:extLst>
              <p:ext uri="{D42A27DB-BD31-4B8C-83A1-F6EECF244321}">
                <p14:modId xmlns:p14="http://schemas.microsoft.com/office/powerpoint/2010/main" val="1557623058"/>
              </p:ext>
            </p:extLst>
          </p:nvPr>
        </p:nvGraphicFramePr>
        <p:xfrm>
          <a:off x="4965570" y="6498888"/>
          <a:ext cx="1016220" cy="1370816"/>
        </p:xfrm>
        <a:graphic>
          <a:graphicData uri="http://schemas.openxmlformats.org/presentationml/2006/ole">
            <mc:AlternateContent xmlns:mc="http://schemas.openxmlformats.org/markup-compatibility/2006">
              <mc:Choice xmlns:v="urn:schemas-microsoft-com:vml" Requires="v">
                <p:oleObj name="Prism 9" r:id="rId6" imgW="2312792" imgH="3183402" progId="Prism9.Document">
                  <p:embed/>
                </p:oleObj>
              </mc:Choice>
              <mc:Fallback>
                <p:oleObj name="Prism 9" r:id="rId6" imgW="2312792" imgH="3183402" progId="Prism9.Document">
                  <p:embed/>
                  <p:pic>
                    <p:nvPicPr>
                      <p:cNvPr id="0" name="Object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65570" y="6498888"/>
                        <a:ext cx="1016220" cy="1370816"/>
                      </a:xfrm>
                      <a:prstGeom prst="rect">
                        <a:avLst/>
                      </a:prstGeom>
                      <a:solidFill>
                        <a:srgbClr val="FFFFFF"/>
                      </a:solidFill>
                      <a:ln w="9525">
                        <a:solidFill>
                          <a:srgbClr val="000000"/>
                        </a:solidFill>
                        <a:miter lim="800000"/>
                        <a:headEnd/>
                        <a:tailEnd/>
                      </a:ln>
                      <a:effectLst/>
                    </p:spPr>
                  </p:pic>
                </p:oleObj>
              </mc:Fallback>
            </mc:AlternateContent>
          </a:graphicData>
        </a:graphic>
      </p:graphicFrame>
      <p:graphicFrame>
        <p:nvGraphicFramePr>
          <p:cNvPr id="5" name="Object 4">
            <a:extLst>
              <a:ext uri="{FF2B5EF4-FFF2-40B4-BE49-F238E27FC236}">
                <a16:creationId xmlns:a16="http://schemas.microsoft.com/office/drawing/2014/main" id="{1C545766-7701-F4CF-99CB-7CAF4CBFB637}"/>
              </a:ext>
            </a:extLst>
          </p:cNvPr>
          <p:cNvGraphicFramePr>
            <a:graphicFrameLocks noChangeAspect="1"/>
          </p:cNvGraphicFramePr>
          <p:nvPr>
            <p:extLst>
              <p:ext uri="{D42A27DB-BD31-4B8C-83A1-F6EECF244321}">
                <p14:modId xmlns:p14="http://schemas.microsoft.com/office/powerpoint/2010/main" val="4153442749"/>
              </p:ext>
            </p:extLst>
          </p:nvPr>
        </p:nvGraphicFramePr>
        <p:xfrm>
          <a:off x="3475124" y="6498888"/>
          <a:ext cx="1068112" cy="1370816"/>
        </p:xfrm>
        <a:graphic>
          <a:graphicData uri="http://schemas.openxmlformats.org/presentationml/2006/ole">
            <mc:AlternateContent xmlns:mc="http://schemas.openxmlformats.org/markup-compatibility/2006">
              <mc:Choice xmlns:v="urn:schemas-microsoft-com:vml" Requires="v">
                <p:oleObj name="Prism 9" r:id="rId8" imgW="2349525" imgH="3018811" progId="Prism9.Document">
                  <p:embed/>
                </p:oleObj>
              </mc:Choice>
              <mc:Fallback>
                <p:oleObj name="Prism 9" r:id="rId8" imgW="2349525" imgH="3018811" progId="Prism9.Document">
                  <p:embed/>
                  <p:pic>
                    <p:nvPicPr>
                      <p:cNvPr id="0"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75124" y="6498888"/>
                        <a:ext cx="1068112" cy="1370816"/>
                      </a:xfrm>
                      <a:prstGeom prst="rect">
                        <a:avLst/>
                      </a:prstGeom>
                      <a:solidFill>
                        <a:srgbClr val="FFFFFF"/>
                      </a:solidFill>
                      <a:ln w="9525">
                        <a:solidFill>
                          <a:srgbClr val="000000"/>
                        </a:solidFill>
                        <a:miter lim="800000"/>
                        <a:headEnd/>
                        <a:tailEnd/>
                      </a:ln>
                      <a:effectLst/>
                    </p:spPr>
                  </p:pic>
                </p:oleObj>
              </mc:Fallback>
            </mc:AlternateContent>
          </a:graphicData>
        </a:graphic>
      </p:graphicFrame>
      <p:sp>
        <p:nvSpPr>
          <p:cNvPr id="48" name="TextBox 47">
            <a:extLst>
              <a:ext uri="{FF2B5EF4-FFF2-40B4-BE49-F238E27FC236}">
                <a16:creationId xmlns:a16="http://schemas.microsoft.com/office/drawing/2014/main" id="{2793DA0F-6ACC-5927-61C0-860A1447AF3C}"/>
              </a:ext>
            </a:extLst>
          </p:cNvPr>
          <p:cNvSpPr txBox="1"/>
          <p:nvPr/>
        </p:nvSpPr>
        <p:spPr>
          <a:xfrm>
            <a:off x="600067" y="6220690"/>
            <a:ext cx="338554" cy="276999"/>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A.</a:t>
            </a:r>
          </a:p>
        </p:txBody>
      </p:sp>
      <p:sp>
        <p:nvSpPr>
          <p:cNvPr id="51" name="TextBox 50">
            <a:extLst>
              <a:ext uri="{FF2B5EF4-FFF2-40B4-BE49-F238E27FC236}">
                <a16:creationId xmlns:a16="http://schemas.microsoft.com/office/drawing/2014/main" id="{28689BEF-270D-3AFF-B8AA-41B30C4E88EC}"/>
              </a:ext>
            </a:extLst>
          </p:cNvPr>
          <p:cNvSpPr txBox="1"/>
          <p:nvPr/>
        </p:nvSpPr>
        <p:spPr>
          <a:xfrm>
            <a:off x="3227010" y="6206172"/>
            <a:ext cx="338554" cy="276999"/>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B.</a:t>
            </a:r>
          </a:p>
        </p:txBody>
      </p:sp>
      <p:sp>
        <p:nvSpPr>
          <p:cNvPr id="52" name="TextBox 51">
            <a:extLst>
              <a:ext uri="{FF2B5EF4-FFF2-40B4-BE49-F238E27FC236}">
                <a16:creationId xmlns:a16="http://schemas.microsoft.com/office/drawing/2014/main" id="{8DDBB612-EEB4-FAA4-C090-2DB1B2853F1F}"/>
              </a:ext>
            </a:extLst>
          </p:cNvPr>
          <p:cNvSpPr txBox="1"/>
          <p:nvPr/>
        </p:nvSpPr>
        <p:spPr>
          <a:xfrm>
            <a:off x="4704943" y="6225521"/>
            <a:ext cx="338554" cy="276999"/>
          </a:xfrm>
          <a:prstGeom prst="rect">
            <a:avLst/>
          </a:prstGeom>
          <a:noFill/>
        </p:spPr>
        <p:txBody>
          <a:bodyPr wrap="none" rtlCol="0">
            <a:spAutoFit/>
          </a:bodyPr>
          <a:lstStyle/>
          <a:p>
            <a:r>
              <a:rPr lang="en-GB" sz="1200" b="1" dirty="0">
                <a:latin typeface="Arial" panose="020B0604020202020204" pitchFamily="34" charset="0"/>
                <a:cs typeface="Arial" panose="020B0604020202020204" pitchFamily="34" charset="0"/>
              </a:rPr>
              <a:t>C.</a:t>
            </a:r>
          </a:p>
        </p:txBody>
      </p:sp>
      <p:sp>
        <p:nvSpPr>
          <p:cNvPr id="53" name="TextBox 52">
            <a:extLst>
              <a:ext uri="{FF2B5EF4-FFF2-40B4-BE49-F238E27FC236}">
                <a16:creationId xmlns:a16="http://schemas.microsoft.com/office/drawing/2014/main" id="{22DB873E-4FB4-6751-FAA8-94B42D986408}"/>
              </a:ext>
            </a:extLst>
          </p:cNvPr>
          <p:cNvSpPr txBox="1"/>
          <p:nvPr/>
        </p:nvSpPr>
        <p:spPr>
          <a:xfrm rot="16200000">
            <a:off x="2756652" y="7023127"/>
            <a:ext cx="1581022" cy="215444"/>
          </a:xfrm>
          <a:prstGeom prst="rect">
            <a:avLst/>
          </a:prstGeom>
          <a:noFill/>
        </p:spPr>
        <p:txBody>
          <a:bodyPr wrap="square" rtlCol="0">
            <a:spAutoFit/>
          </a:bodyPr>
          <a:lstStyle/>
          <a:p>
            <a:pPr algn="ctr"/>
            <a:r>
              <a:rPr lang="en-GB" sz="800" dirty="0"/>
              <a:t>Z-Ave (</a:t>
            </a:r>
            <a:r>
              <a:rPr lang="en-GB" sz="800" dirty="0" err="1"/>
              <a:t>d.nm</a:t>
            </a:r>
            <a:r>
              <a:rPr lang="en-GB" sz="800" dirty="0"/>
              <a:t>)</a:t>
            </a:r>
          </a:p>
        </p:txBody>
      </p:sp>
      <p:sp>
        <p:nvSpPr>
          <p:cNvPr id="54" name="TextBox 53">
            <a:extLst>
              <a:ext uri="{FF2B5EF4-FFF2-40B4-BE49-F238E27FC236}">
                <a16:creationId xmlns:a16="http://schemas.microsoft.com/office/drawing/2014/main" id="{7B416F3F-E6D1-A897-B304-DA0FBB80975E}"/>
              </a:ext>
            </a:extLst>
          </p:cNvPr>
          <p:cNvSpPr txBox="1"/>
          <p:nvPr/>
        </p:nvSpPr>
        <p:spPr>
          <a:xfrm rot="16200000">
            <a:off x="4252986" y="7078390"/>
            <a:ext cx="1581022" cy="215444"/>
          </a:xfrm>
          <a:prstGeom prst="rect">
            <a:avLst/>
          </a:prstGeom>
          <a:noFill/>
        </p:spPr>
        <p:txBody>
          <a:bodyPr wrap="square" rtlCol="0">
            <a:spAutoFit/>
          </a:bodyPr>
          <a:lstStyle/>
          <a:p>
            <a:pPr algn="ctr"/>
            <a:r>
              <a:rPr lang="en-GB" sz="800" dirty="0" err="1"/>
              <a:t>PdI</a:t>
            </a:r>
            <a:endParaRPr lang="en-GB" sz="800" dirty="0"/>
          </a:p>
        </p:txBody>
      </p:sp>
    </p:spTree>
    <p:extLst>
      <p:ext uri="{BB962C8B-B14F-4D97-AF65-F5344CB8AC3E}">
        <p14:creationId xmlns:p14="http://schemas.microsoft.com/office/powerpoint/2010/main" val="23621234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24227</TotalTime>
  <Words>1091</Words>
  <Application>Microsoft Office PowerPoint</Application>
  <PresentationFormat>A4 Paper (210x297 mm)</PresentationFormat>
  <Paragraphs>146</Paragraphs>
  <Slides>4</Slides>
  <Notes>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vt:i4>
      </vt:variant>
    </vt:vector>
  </HeadingPairs>
  <TitlesOfParts>
    <vt:vector size="10" baseType="lpstr">
      <vt:lpstr>Arial</vt:lpstr>
      <vt:lpstr>Calibri</vt:lpstr>
      <vt:lpstr>Calibri Light</vt:lpstr>
      <vt:lpstr>Tahoma</vt:lpstr>
      <vt:lpstr>Office Theme</vt:lpstr>
      <vt:lpstr>Prism 9</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Leonard</dc:creator>
  <cp:lastModifiedBy>Martin Leonard</cp:lastModifiedBy>
  <cp:revision>216</cp:revision>
  <dcterms:created xsi:type="dcterms:W3CDTF">2023-03-15T19:01:47Z</dcterms:created>
  <dcterms:modified xsi:type="dcterms:W3CDTF">2024-05-31T08:18:27Z</dcterms:modified>
</cp:coreProperties>
</file>