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40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23A78217-7B25-9C77-5554-7F4DBCE4D3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6CC62A6F-0373-BDF8-9D1D-C27F00AE96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59FBBABB-9FD7-5715-4B20-F494897B1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CF1DD-2775-4DBF-A7E1-DC0D4BC7B75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53D0702E-39CC-9B10-74DA-F40058550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8BBB1A8D-0A90-E76B-D3B3-76141CBDB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729E-DF0A-4582-AE76-DFF0A6273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6438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ED7B145-3845-C23F-C714-AD9C181BD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974D55B8-2FE8-54EC-5DC6-7072949AF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E1FE2E48-6EE4-6FCC-DBA4-18D6A967F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CF1DD-2775-4DBF-A7E1-DC0D4BC7B75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D5AAC8AD-9943-34FB-6C67-3777B2951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4F70F94-0F56-409D-F463-E7D9B1EF5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729E-DF0A-4582-AE76-DFF0A6273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8221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EFE51C1-764C-C9D7-9178-A7B26AE8F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394F614-DA7E-F9DD-81F4-F3366E37A6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BF97D272-BC4D-373C-2C0D-E3A3B90F6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CF1DD-2775-4DBF-A7E1-DC0D4BC7B75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9FF834BE-81D6-2ABA-8EDC-D634F311A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294CAD19-2C99-754E-8347-9885A706F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729E-DF0A-4582-AE76-DFF0A6273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5512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E00B3F8-BC07-802E-CA4B-282F0AE8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9E58E30B-9A0A-D956-B725-01934D355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EFD0B1C5-AACF-FA76-A97B-34338C4DB2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8F82ADA2-1F03-E706-840B-C4D666CFB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CF1DD-2775-4DBF-A7E1-DC0D4BC7B75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161F5ED5-6860-3591-4335-104E7F754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1480E250-2BBB-842C-9191-023A485D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729E-DF0A-4582-AE76-DFF0A6273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6067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BF9F5C9-D4CB-6676-3565-B65FE0F61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E99C0980-2143-0AAB-8BF3-CFE85ACC6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B69D8099-D3A6-1D44-506A-058A55A17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9A598ACD-1D05-9A01-0FB7-20C83E7BD9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44D210E4-A014-F8F2-1CE3-CB546CFB81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F622AA1D-676B-49D9-9960-D48C8E9F0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CF1DD-2775-4DBF-A7E1-DC0D4BC7B75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1A7A3589-90A6-9960-7306-851E1E588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D6F81F6F-2A45-2E75-5656-E9ADFC8F3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729E-DF0A-4582-AE76-DFF0A6273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1491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99CD55F-6C38-D1E5-BFA3-2375364F3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F2542C93-A71D-47D2-FAD6-BA90E207B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CF1DD-2775-4DBF-A7E1-DC0D4BC7B75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0E65330E-1FAF-A6A1-86BF-3D5367BCE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44030457-EA3E-0C66-12FC-66575A3EE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729E-DF0A-4582-AE76-DFF0A6273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456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C4A0DD8A-B6B1-DC19-838C-81769CB80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CF1DD-2775-4DBF-A7E1-DC0D4BC7B75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C64B53C7-5942-3F8E-2154-5561CCC9E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823B25BE-4895-C82B-1443-39281FFE9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729E-DF0A-4582-AE76-DFF0A6273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0857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93EAD3D-0577-2619-AE18-15E9AD6EF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BE46EB53-8F66-50CB-063A-AF3A3D4FA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4301FE31-D47C-001F-0241-67D9D2F5C6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27DE42C9-7A1D-80B3-04F4-610883D25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CF1DD-2775-4DBF-A7E1-DC0D4BC7B75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4F9D9BE4-025B-FE4B-303E-93B5032CE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B1DED5EB-3541-DF06-B877-A843C286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729E-DF0A-4582-AE76-DFF0A6273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5537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69D49CE-7DB6-481D-E469-32A3F666C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1CBE8396-B76F-EDE8-5750-FFF3D4E3A5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A2FA872A-D3B8-E9EA-86E3-12B8F70608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E7D702DF-B4D8-1684-FB7B-5A940EF5E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CF1DD-2775-4DBF-A7E1-DC0D4BC7B75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FCE75575-2897-8C9D-0BAA-12BA16886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9F83C348-5E51-1330-196B-BAE551DFD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729E-DF0A-4582-AE76-DFF0A6273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4612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5B8394A-1691-204B-8110-E42899CF2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F0DA1A0A-D9CE-BB97-0529-0AD31E79BD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39281DE8-6565-1B5C-7225-11CC7DEFA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CF1DD-2775-4DBF-A7E1-DC0D4BC7B75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876D9143-4293-8B10-BA7E-6C271DBFB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D1B2AB69-D019-A3A4-381D-1B41FCF44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729E-DF0A-4582-AE76-DFF0A6273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0879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743E9EB4-C80E-3942-D2F1-B87D652CF9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2B354F94-CA1F-CBBF-4FE8-F94CFBC16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1CF271E3-BDF9-2320-A82C-233E298FD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CF1DD-2775-4DBF-A7E1-DC0D4BC7B75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D1C26F8-9053-7142-821C-C1CFEDB3C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7D7E0B7F-B61F-AEE0-A488-28E49CD32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1729E-DF0A-4582-AE76-DFF0A6273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145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70DD05A6-7E46-1F8E-DF15-077E47B9E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10FBD68A-B6BB-F53C-390F-91584A7BA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BEB41715-048B-A174-89BE-70AE23F52D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CF1DD-2775-4DBF-A7E1-DC0D4BC7B753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097B4AFF-82CF-48D6-6DFC-F1B5C9B4C4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060442B9-1658-3155-FB67-05DF9720AA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1729E-DF0A-4582-AE76-DFF0A62736F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022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C645EDB7-3EB2-B80A-D607-E5974FAEBEBD}"/>
              </a:ext>
            </a:extLst>
          </p:cNvPr>
          <p:cNvSpPr txBox="1"/>
          <p:nvPr/>
        </p:nvSpPr>
        <p:spPr>
          <a:xfrm>
            <a:off x="0" y="52165"/>
            <a:ext cx="16927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A</a:t>
            </a:r>
            <a:r>
              <a:rPr lang="pl-PL" dirty="0" smtClean="0"/>
              <a:t>) Spermatozoa </a:t>
            </a:r>
            <a:r>
              <a:rPr lang="en-US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cryopreserv</a:t>
            </a:r>
            <a:r>
              <a:rPr lang="pl-PL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</a:t>
            </a:r>
            <a:r>
              <a:rPr lang="en-US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 </a:t>
            </a:r>
            <a:r>
              <a:rPr lang="en-US" kern="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MeOH</a:t>
            </a:r>
            <a:r>
              <a:rPr lang="en-US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dirty="0"/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xmlns="" id="{F0AC29C4-F117-D052-2F01-022BFB098ABB}"/>
              </a:ext>
            </a:extLst>
          </p:cNvPr>
          <p:cNvGrpSpPr/>
          <p:nvPr/>
        </p:nvGrpSpPr>
        <p:grpSpPr>
          <a:xfrm>
            <a:off x="1612130" y="376062"/>
            <a:ext cx="8967740" cy="6474026"/>
            <a:chOff x="1164771" y="0"/>
            <a:chExt cx="9762398" cy="7271657"/>
          </a:xfrm>
        </p:grpSpPr>
        <p:pic>
          <p:nvPicPr>
            <p:cNvPr id="6" name="Obraz 5">
              <a:extLst>
                <a:ext uri="{FF2B5EF4-FFF2-40B4-BE49-F238E27FC236}">
                  <a16:creationId xmlns:a16="http://schemas.microsoft.com/office/drawing/2014/main" xmlns="" id="{5D774033-2213-6228-A990-699BBB893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4830" y="0"/>
              <a:ext cx="9662339" cy="7271657"/>
            </a:xfrm>
            <a:prstGeom prst="rect">
              <a:avLst/>
            </a:prstGeom>
          </p:spPr>
        </p:pic>
        <p:sp>
          <p:nvSpPr>
            <p:cNvPr id="7" name="pole tekstowe 6">
              <a:extLst>
                <a:ext uri="{FF2B5EF4-FFF2-40B4-BE49-F238E27FC236}">
                  <a16:creationId xmlns:a16="http://schemas.microsoft.com/office/drawing/2014/main" xmlns="" id="{61677FE8-1603-33C3-02DC-3D2C4776169D}"/>
                </a:ext>
              </a:extLst>
            </p:cNvPr>
            <p:cNvSpPr txBox="1"/>
            <p:nvPr/>
          </p:nvSpPr>
          <p:spPr>
            <a:xfrm>
              <a:off x="2057399" y="348342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pl-PL" sz="1000" dirty="0"/>
            </a:p>
          </p:txBody>
        </p:sp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xmlns="" id="{D5FF474B-C322-D758-8654-A16BF5CFFE26}"/>
                </a:ext>
              </a:extLst>
            </p:cNvPr>
            <p:cNvSpPr txBox="1"/>
            <p:nvPr/>
          </p:nvSpPr>
          <p:spPr>
            <a:xfrm>
              <a:off x="2598190" y="348342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pl-PL" sz="1000" dirty="0"/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xmlns="" id="{04C527BE-41F9-4D9E-CBA6-462D11EBE2C7}"/>
                </a:ext>
              </a:extLst>
            </p:cNvPr>
            <p:cNvSpPr txBox="1"/>
            <p:nvPr/>
          </p:nvSpPr>
          <p:spPr>
            <a:xfrm>
              <a:off x="7005375" y="374183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403</a:t>
              </a:r>
            </a:p>
          </p:txBody>
        </p:sp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xmlns="" id="{9837A0F4-3405-C10E-10F6-F5AB815189E6}"/>
                </a:ext>
              </a:extLst>
            </p:cNvPr>
            <p:cNvSpPr txBox="1"/>
            <p:nvPr/>
          </p:nvSpPr>
          <p:spPr>
            <a:xfrm>
              <a:off x="6762679" y="428299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408</a:t>
              </a:r>
            </a:p>
          </p:txBody>
        </p:sp>
        <p:sp>
          <p:nvSpPr>
            <p:cNvPr id="11" name="pole tekstowe 10">
              <a:extLst>
                <a:ext uri="{FF2B5EF4-FFF2-40B4-BE49-F238E27FC236}">
                  <a16:creationId xmlns:a16="http://schemas.microsoft.com/office/drawing/2014/main" xmlns="" id="{D153E2A1-31A8-886B-F2EB-2170E88B7B21}"/>
                </a:ext>
              </a:extLst>
            </p:cNvPr>
            <p:cNvSpPr txBox="1"/>
            <p:nvPr/>
          </p:nvSpPr>
          <p:spPr>
            <a:xfrm>
              <a:off x="7740579" y="594562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434</a:t>
              </a:r>
            </a:p>
          </p:txBody>
        </p:sp>
        <p:sp>
          <p:nvSpPr>
            <p:cNvPr id="12" name="pole tekstowe 11">
              <a:extLst>
                <a:ext uri="{FF2B5EF4-FFF2-40B4-BE49-F238E27FC236}">
                  <a16:creationId xmlns:a16="http://schemas.microsoft.com/office/drawing/2014/main" xmlns="" id="{00A6CA63-2A29-92C6-0F7B-B053F3E8B6F1}"/>
                </a:ext>
              </a:extLst>
            </p:cNvPr>
            <p:cNvSpPr txBox="1"/>
            <p:nvPr/>
          </p:nvSpPr>
          <p:spPr>
            <a:xfrm>
              <a:off x="6950529" y="696684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440</a:t>
              </a:r>
            </a:p>
          </p:txBody>
        </p:sp>
        <p:sp>
          <p:nvSpPr>
            <p:cNvPr id="13" name="pole tekstowe 12">
              <a:extLst>
                <a:ext uri="{FF2B5EF4-FFF2-40B4-BE49-F238E27FC236}">
                  <a16:creationId xmlns:a16="http://schemas.microsoft.com/office/drawing/2014/main" xmlns="" id="{2902B276-513E-06BA-E6C4-592B537F5A6A}"/>
                </a:ext>
              </a:extLst>
            </p:cNvPr>
            <p:cNvSpPr txBox="1"/>
            <p:nvPr/>
          </p:nvSpPr>
          <p:spPr>
            <a:xfrm>
              <a:off x="2789108" y="942905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pl-PL" sz="1000" dirty="0"/>
            </a:p>
          </p:txBody>
        </p:sp>
        <p:sp>
          <p:nvSpPr>
            <p:cNvPr id="14" name="pole tekstowe 13">
              <a:extLst>
                <a:ext uri="{FF2B5EF4-FFF2-40B4-BE49-F238E27FC236}">
                  <a16:creationId xmlns:a16="http://schemas.microsoft.com/office/drawing/2014/main" xmlns="" id="{A59A1F6F-8D4A-2C81-A44A-7B005A1B0E56}"/>
                </a:ext>
              </a:extLst>
            </p:cNvPr>
            <p:cNvSpPr txBox="1"/>
            <p:nvPr/>
          </p:nvSpPr>
          <p:spPr>
            <a:xfrm>
              <a:off x="3116098" y="942905"/>
              <a:ext cx="184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pl-PL" sz="1000" dirty="0"/>
            </a:p>
          </p:txBody>
        </p:sp>
        <p:sp>
          <p:nvSpPr>
            <p:cNvPr id="15" name="pole tekstowe 14">
              <a:extLst>
                <a:ext uri="{FF2B5EF4-FFF2-40B4-BE49-F238E27FC236}">
                  <a16:creationId xmlns:a16="http://schemas.microsoft.com/office/drawing/2014/main" xmlns="" id="{74E7EE53-BEF7-B861-9A54-EBD38F15F95F}"/>
                </a:ext>
              </a:extLst>
            </p:cNvPr>
            <p:cNvSpPr txBox="1"/>
            <p:nvPr/>
          </p:nvSpPr>
          <p:spPr>
            <a:xfrm>
              <a:off x="7196293" y="1524000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1130</a:t>
              </a:r>
            </a:p>
          </p:txBody>
        </p:sp>
        <p:sp>
          <p:nvSpPr>
            <p:cNvPr id="16" name="pole tekstowe 15">
              <a:extLst>
                <a:ext uri="{FF2B5EF4-FFF2-40B4-BE49-F238E27FC236}">
                  <a16:creationId xmlns:a16="http://schemas.microsoft.com/office/drawing/2014/main" xmlns="" id="{84C76930-B719-5D3D-B813-60320313632C}"/>
                </a:ext>
              </a:extLst>
            </p:cNvPr>
            <p:cNvSpPr txBox="1"/>
            <p:nvPr/>
          </p:nvSpPr>
          <p:spPr>
            <a:xfrm>
              <a:off x="7476957" y="1524000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1138</a:t>
              </a:r>
            </a:p>
          </p:txBody>
        </p:sp>
        <p:sp>
          <p:nvSpPr>
            <p:cNvPr id="17" name="pole tekstowe 16">
              <a:extLst>
                <a:ext uri="{FF2B5EF4-FFF2-40B4-BE49-F238E27FC236}">
                  <a16:creationId xmlns:a16="http://schemas.microsoft.com/office/drawing/2014/main" xmlns="" id="{8A039244-914A-27A8-A79F-20FDDDE0B0DC}"/>
                </a:ext>
              </a:extLst>
            </p:cNvPr>
            <p:cNvSpPr txBox="1"/>
            <p:nvPr/>
          </p:nvSpPr>
          <p:spPr>
            <a:xfrm>
              <a:off x="6889067" y="1524000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1149</a:t>
              </a:r>
            </a:p>
          </p:txBody>
        </p:sp>
        <p:sp>
          <p:nvSpPr>
            <p:cNvPr id="18" name="pole tekstowe 17">
              <a:extLst>
                <a:ext uri="{FF2B5EF4-FFF2-40B4-BE49-F238E27FC236}">
                  <a16:creationId xmlns:a16="http://schemas.microsoft.com/office/drawing/2014/main" xmlns="" id="{4DCAA20D-1CEB-A5A1-2FC9-1F220DE66828}"/>
                </a:ext>
              </a:extLst>
            </p:cNvPr>
            <p:cNvSpPr txBox="1"/>
            <p:nvPr/>
          </p:nvSpPr>
          <p:spPr>
            <a:xfrm>
              <a:off x="7951077" y="1647110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1201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xmlns="" id="{AF48785D-99EA-228C-7071-674646F436F2}"/>
                </a:ext>
              </a:extLst>
            </p:cNvPr>
            <p:cNvSpPr txBox="1"/>
            <p:nvPr/>
          </p:nvSpPr>
          <p:spPr>
            <a:xfrm>
              <a:off x="7812379" y="1926771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1323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xmlns="" id="{3054F469-5645-FF41-4AE4-C466761830BF}"/>
                </a:ext>
              </a:extLst>
            </p:cNvPr>
            <p:cNvSpPr txBox="1"/>
            <p:nvPr/>
          </p:nvSpPr>
          <p:spPr>
            <a:xfrm>
              <a:off x="7256420" y="2105095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1344</a:t>
              </a:r>
            </a:p>
          </p:txBody>
        </p:sp>
        <p:sp>
          <p:nvSpPr>
            <p:cNvPr id="25" name="pole tekstowe 24">
              <a:extLst>
                <a:ext uri="{FF2B5EF4-FFF2-40B4-BE49-F238E27FC236}">
                  <a16:creationId xmlns:a16="http://schemas.microsoft.com/office/drawing/2014/main" xmlns="" id="{9736EE88-151D-4669-CE84-A8BCEE9F7FF5}"/>
                </a:ext>
              </a:extLst>
            </p:cNvPr>
            <p:cNvSpPr txBox="1"/>
            <p:nvPr/>
          </p:nvSpPr>
          <p:spPr>
            <a:xfrm>
              <a:off x="4511506" y="3973286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2442</a:t>
              </a:r>
            </a:p>
          </p:txBody>
        </p:sp>
        <p:sp>
          <p:nvSpPr>
            <p:cNvPr id="26" name="pole tekstowe 25">
              <a:extLst>
                <a:ext uri="{FF2B5EF4-FFF2-40B4-BE49-F238E27FC236}">
                  <a16:creationId xmlns:a16="http://schemas.microsoft.com/office/drawing/2014/main" xmlns="" id="{48C88E46-9971-8924-3A43-8D2B7A10F648}"/>
                </a:ext>
              </a:extLst>
            </p:cNvPr>
            <p:cNvSpPr txBox="1"/>
            <p:nvPr/>
          </p:nvSpPr>
          <p:spPr>
            <a:xfrm>
              <a:off x="4063948" y="3839289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2444</a:t>
              </a:r>
            </a:p>
          </p:txBody>
        </p:sp>
        <p:sp>
          <p:nvSpPr>
            <p:cNvPr id="28" name="pole tekstowe 27">
              <a:extLst>
                <a:ext uri="{FF2B5EF4-FFF2-40B4-BE49-F238E27FC236}">
                  <a16:creationId xmlns:a16="http://schemas.microsoft.com/office/drawing/2014/main" xmlns="" id="{7EBC5D9E-EA72-27B0-CF12-56A8085BDB78}"/>
                </a:ext>
              </a:extLst>
            </p:cNvPr>
            <p:cNvSpPr txBox="1"/>
            <p:nvPr/>
          </p:nvSpPr>
          <p:spPr>
            <a:xfrm>
              <a:off x="3728280" y="3834355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2454</a:t>
              </a:r>
            </a:p>
          </p:txBody>
        </p:sp>
        <p:sp>
          <p:nvSpPr>
            <p:cNvPr id="29" name="pole tekstowe 28">
              <a:extLst>
                <a:ext uri="{FF2B5EF4-FFF2-40B4-BE49-F238E27FC236}">
                  <a16:creationId xmlns:a16="http://schemas.microsoft.com/office/drawing/2014/main" xmlns="" id="{ABEC2587-D637-247B-11AF-EB5ECAE89C92}"/>
                </a:ext>
              </a:extLst>
            </p:cNvPr>
            <p:cNvSpPr txBox="1"/>
            <p:nvPr/>
          </p:nvSpPr>
          <p:spPr>
            <a:xfrm>
              <a:off x="7420072" y="381782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2461</a:t>
              </a:r>
            </a:p>
          </p:txBody>
        </p:sp>
        <p:sp>
          <p:nvSpPr>
            <p:cNvPr id="30" name="pole tekstowe 29">
              <a:extLst>
                <a:ext uri="{FF2B5EF4-FFF2-40B4-BE49-F238E27FC236}">
                  <a16:creationId xmlns:a16="http://schemas.microsoft.com/office/drawing/2014/main" xmlns="" id="{C3C09622-3A48-2669-E127-53F581A25829}"/>
                </a:ext>
              </a:extLst>
            </p:cNvPr>
            <p:cNvSpPr txBox="1"/>
            <p:nvPr/>
          </p:nvSpPr>
          <p:spPr>
            <a:xfrm>
              <a:off x="6664154" y="751505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430</a:t>
              </a:r>
            </a:p>
          </p:txBody>
        </p:sp>
        <p:sp>
          <p:nvSpPr>
            <p:cNvPr id="31" name="pole tekstowe 30">
              <a:extLst>
                <a:ext uri="{FF2B5EF4-FFF2-40B4-BE49-F238E27FC236}">
                  <a16:creationId xmlns:a16="http://schemas.microsoft.com/office/drawing/2014/main" xmlns="" id="{33674C01-93B7-9173-E6D2-D3FBF037FC09}"/>
                </a:ext>
              </a:extLst>
            </p:cNvPr>
            <p:cNvSpPr txBox="1"/>
            <p:nvPr/>
          </p:nvSpPr>
          <p:spPr>
            <a:xfrm>
              <a:off x="2657694" y="1345677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1076</a:t>
              </a:r>
            </a:p>
          </p:txBody>
        </p:sp>
        <p:sp>
          <p:nvSpPr>
            <p:cNvPr id="32" name="pole tekstowe 31">
              <a:extLst>
                <a:ext uri="{FF2B5EF4-FFF2-40B4-BE49-F238E27FC236}">
                  <a16:creationId xmlns:a16="http://schemas.microsoft.com/office/drawing/2014/main" xmlns="" id="{6056EEDF-1C30-CE3D-8287-FC2730743449}"/>
                </a:ext>
              </a:extLst>
            </p:cNvPr>
            <p:cNvSpPr txBox="1"/>
            <p:nvPr/>
          </p:nvSpPr>
          <p:spPr>
            <a:xfrm>
              <a:off x="1164771" y="1524000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1105</a:t>
              </a:r>
            </a:p>
          </p:txBody>
        </p:sp>
        <p:sp>
          <p:nvSpPr>
            <p:cNvPr id="33" name="pole tekstowe 32">
              <a:extLst>
                <a:ext uri="{FF2B5EF4-FFF2-40B4-BE49-F238E27FC236}">
                  <a16:creationId xmlns:a16="http://schemas.microsoft.com/office/drawing/2014/main" xmlns="" id="{73194B37-8932-57C4-FB75-C1952D534F07}"/>
                </a:ext>
              </a:extLst>
            </p:cNvPr>
            <p:cNvSpPr txBox="1"/>
            <p:nvPr/>
          </p:nvSpPr>
          <p:spPr>
            <a:xfrm>
              <a:off x="2831032" y="1803660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1183</a:t>
              </a:r>
            </a:p>
          </p:txBody>
        </p:sp>
        <p:sp>
          <p:nvSpPr>
            <p:cNvPr id="34" name="pole tekstowe 33">
              <a:extLst>
                <a:ext uri="{FF2B5EF4-FFF2-40B4-BE49-F238E27FC236}">
                  <a16:creationId xmlns:a16="http://schemas.microsoft.com/office/drawing/2014/main" xmlns="" id="{3C3FFFF2-1567-C2FB-D82D-DB26FDA1C57C}"/>
                </a:ext>
              </a:extLst>
            </p:cNvPr>
            <p:cNvSpPr txBox="1"/>
            <p:nvPr/>
          </p:nvSpPr>
          <p:spPr>
            <a:xfrm>
              <a:off x="3426386" y="1794067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1190</a:t>
              </a:r>
            </a:p>
          </p:txBody>
        </p:sp>
        <p:sp>
          <p:nvSpPr>
            <p:cNvPr id="35" name="pole tekstowe 34">
              <a:extLst>
                <a:ext uri="{FF2B5EF4-FFF2-40B4-BE49-F238E27FC236}">
                  <a16:creationId xmlns:a16="http://schemas.microsoft.com/office/drawing/2014/main" xmlns="" id="{E1EC93B8-1788-4BA2-20BE-816D1D5C5A17}"/>
                </a:ext>
              </a:extLst>
            </p:cNvPr>
            <p:cNvSpPr txBox="1"/>
            <p:nvPr/>
          </p:nvSpPr>
          <p:spPr>
            <a:xfrm>
              <a:off x="3128709" y="1933759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1197</a:t>
              </a:r>
            </a:p>
          </p:txBody>
        </p:sp>
        <p:sp>
          <p:nvSpPr>
            <p:cNvPr id="36" name="pole tekstowe 35">
              <a:extLst>
                <a:ext uri="{FF2B5EF4-FFF2-40B4-BE49-F238E27FC236}">
                  <a16:creationId xmlns:a16="http://schemas.microsoft.com/office/drawing/2014/main" xmlns="" id="{3F8366E9-297E-2BAE-A3A7-0734D4BE847D}"/>
                </a:ext>
              </a:extLst>
            </p:cNvPr>
            <p:cNvSpPr txBox="1"/>
            <p:nvPr/>
          </p:nvSpPr>
          <p:spPr>
            <a:xfrm>
              <a:off x="8174856" y="1917177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1304</a:t>
              </a:r>
            </a:p>
          </p:txBody>
        </p:sp>
        <p:sp>
          <p:nvSpPr>
            <p:cNvPr id="37" name="pole tekstowe 36">
              <a:extLst>
                <a:ext uri="{FF2B5EF4-FFF2-40B4-BE49-F238E27FC236}">
                  <a16:creationId xmlns:a16="http://schemas.microsoft.com/office/drawing/2014/main" xmlns="" id="{E01493F5-FEFA-DE78-962D-ED08C5BF8050}"/>
                </a:ext>
              </a:extLst>
            </p:cNvPr>
            <p:cNvSpPr txBox="1"/>
            <p:nvPr/>
          </p:nvSpPr>
          <p:spPr>
            <a:xfrm>
              <a:off x="3940869" y="1849005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1309</a:t>
              </a:r>
            </a:p>
          </p:txBody>
        </p:sp>
        <p:sp>
          <p:nvSpPr>
            <p:cNvPr id="38" name="pole tekstowe 37">
              <a:extLst>
                <a:ext uri="{FF2B5EF4-FFF2-40B4-BE49-F238E27FC236}">
                  <a16:creationId xmlns:a16="http://schemas.microsoft.com/office/drawing/2014/main" xmlns="" id="{C2A223D8-3838-6EEE-0348-482289C517A9}"/>
                </a:ext>
              </a:extLst>
            </p:cNvPr>
            <p:cNvSpPr txBox="1"/>
            <p:nvPr/>
          </p:nvSpPr>
          <p:spPr>
            <a:xfrm>
              <a:off x="6351109" y="2228205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1359</a:t>
              </a:r>
            </a:p>
          </p:txBody>
        </p:sp>
        <p:sp>
          <p:nvSpPr>
            <p:cNvPr id="39" name="pole tekstowe 38">
              <a:extLst>
                <a:ext uri="{FF2B5EF4-FFF2-40B4-BE49-F238E27FC236}">
                  <a16:creationId xmlns:a16="http://schemas.microsoft.com/office/drawing/2014/main" xmlns="" id="{5D07D4C1-AB7B-1612-5E74-06629DE40688}"/>
                </a:ext>
              </a:extLst>
            </p:cNvPr>
            <p:cNvSpPr txBox="1"/>
            <p:nvPr/>
          </p:nvSpPr>
          <p:spPr>
            <a:xfrm>
              <a:off x="4287727" y="2431661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1581</a:t>
              </a:r>
            </a:p>
          </p:txBody>
        </p:sp>
        <p:sp>
          <p:nvSpPr>
            <p:cNvPr id="40" name="pole tekstowe 39">
              <a:extLst>
                <a:ext uri="{FF2B5EF4-FFF2-40B4-BE49-F238E27FC236}">
                  <a16:creationId xmlns:a16="http://schemas.microsoft.com/office/drawing/2014/main" xmlns="" id="{0F5AAE08-BE07-98D2-B6A0-67CCFEE20B9E}"/>
                </a:ext>
              </a:extLst>
            </p:cNvPr>
            <p:cNvSpPr txBox="1"/>
            <p:nvPr/>
          </p:nvSpPr>
          <p:spPr>
            <a:xfrm>
              <a:off x="7924515" y="3143894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1764</a:t>
              </a:r>
            </a:p>
          </p:txBody>
        </p:sp>
        <p:sp>
          <p:nvSpPr>
            <p:cNvPr id="41" name="pole tekstowe 40">
              <a:extLst>
                <a:ext uri="{FF2B5EF4-FFF2-40B4-BE49-F238E27FC236}">
                  <a16:creationId xmlns:a16="http://schemas.microsoft.com/office/drawing/2014/main" xmlns="" id="{8B664BAA-92BA-2882-838C-C46F3123A908}"/>
                </a:ext>
              </a:extLst>
            </p:cNvPr>
            <p:cNvSpPr txBox="1"/>
            <p:nvPr/>
          </p:nvSpPr>
          <p:spPr>
            <a:xfrm>
              <a:off x="8372074" y="3143894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1765</a:t>
              </a:r>
            </a:p>
          </p:txBody>
        </p:sp>
        <p:sp>
          <p:nvSpPr>
            <p:cNvPr id="42" name="pole tekstowe 41">
              <a:extLst>
                <a:ext uri="{FF2B5EF4-FFF2-40B4-BE49-F238E27FC236}">
                  <a16:creationId xmlns:a16="http://schemas.microsoft.com/office/drawing/2014/main" xmlns="" id="{11702476-8AB5-2E31-9539-C5C7EEEB67B3}"/>
                </a:ext>
              </a:extLst>
            </p:cNvPr>
            <p:cNvSpPr txBox="1"/>
            <p:nvPr/>
          </p:nvSpPr>
          <p:spPr>
            <a:xfrm>
              <a:off x="7867630" y="3518670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1945</a:t>
              </a:r>
            </a:p>
          </p:txBody>
        </p:sp>
        <p:sp>
          <p:nvSpPr>
            <p:cNvPr id="43" name="pole tekstowe 42">
              <a:extLst>
                <a:ext uri="{FF2B5EF4-FFF2-40B4-BE49-F238E27FC236}">
                  <a16:creationId xmlns:a16="http://schemas.microsoft.com/office/drawing/2014/main" xmlns="" id="{40A6CEAA-7D87-C7A5-491C-1E491466729B}"/>
                </a:ext>
              </a:extLst>
            </p:cNvPr>
            <p:cNvSpPr txBox="1"/>
            <p:nvPr/>
          </p:nvSpPr>
          <p:spPr>
            <a:xfrm>
              <a:off x="8122415" y="3606537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1958</a:t>
              </a:r>
            </a:p>
          </p:txBody>
        </p:sp>
        <p:sp>
          <p:nvSpPr>
            <p:cNvPr id="44" name="pole tekstowe 43">
              <a:extLst>
                <a:ext uri="{FF2B5EF4-FFF2-40B4-BE49-F238E27FC236}">
                  <a16:creationId xmlns:a16="http://schemas.microsoft.com/office/drawing/2014/main" xmlns="" id="{D718CDFB-3228-C977-DFE2-D571E795568A}"/>
                </a:ext>
              </a:extLst>
            </p:cNvPr>
            <p:cNvSpPr txBox="1"/>
            <p:nvPr/>
          </p:nvSpPr>
          <p:spPr>
            <a:xfrm>
              <a:off x="7370043" y="3684147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1968</a:t>
              </a:r>
            </a:p>
          </p:txBody>
        </p:sp>
        <p:sp>
          <p:nvSpPr>
            <p:cNvPr id="45" name="pole tekstowe 44">
              <a:extLst>
                <a:ext uri="{FF2B5EF4-FFF2-40B4-BE49-F238E27FC236}">
                  <a16:creationId xmlns:a16="http://schemas.microsoft.com/office/drawing/2014/main" xmlns="" id="{2D30C703-6A60-18B5-A019-F6D4D691D658}"/>
                </a:ext>
              </a:extLst>
            </p:cNvPr>
            <p:cNvSpPr txBox="1"/>
            <p:nvPr/>
          </p:nvSpPr>
          <p:spPr>
            <a:xfrm>
              <a:off x="7727298" y="3930368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2460</a:t>
              </a:r>
            </a:p>
          </p:txBody>
        </p:sp>
      </p:grpSp>
      <p:sp>
        <p:nvSpPr>
          <p:cNvPr id="5" name="pole tekstowe 25">
            <a:extLst>
              <a:ext uri="{FF2B5EF4-FFF2-40B4-BE49-F238E27FC236}">
                <a16:creationId xmlns:a16="http://schemas.microsoft.com/office/drawing/2014/main" xmlns="" id="{29957DB4-0F5C-941E-EECC-D0EED17632CA}"/>
              </a:ext>
            </a:extLst>
          </p:cNvPr>
          <p:cNvSpPr txBox="1"/>
          <p:nvPr/>
        </p:nvSpPr>
        <p:spPr>
          <a:xfrm>
            <a:off x="1028712" y="2643894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 smtClean="0"/>
              <a:t>Mw</a:t>
            </a:r>
            <a:r>
              <a:rPr lang="pl-PL" dirty="0" smtClean="0"/>
              <a:t> </a:t>
            </a:r>
            <a:endParaRPr lang="pl-PL" dirty="0"/>
          </a:p>
        </p:txBody>
      </p:sp>
      <p:cxnSp>
        <p:nvCxnSpPr>
          <p:cNvPr id="53" name="Łącznik prosty ze strzałką 52">
            <a:extLst>
              <a:ext uri="{FF2B5EF4-FFF2-40B4-BE49-F238E27FC236}">
                <a16:creationId xmlns:a16="http://schemas.microsoft.com/office/drawing/2014/main" xmlns="" id="{6C530882-A37C-361E-B031-814C91D146B3}"/>
              </a:ext>
            </a:extLst>
          </p:cNvPr>
          <p:cNvCxnSpPr>
            <a:cxnSpLocks/>
          </p:cNvCxnSpPr>
          <p:nvPr/>
        </p:nvCxnSpPr>
        <p:spPr>
          <a:xfrm>
            <a:off x="1543449" y="656030"/>
            <a:ext cx="0" cy="57054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Łącznik prosty ze strzałką 53">
            <a:extLst>
              <a:ext uri="{FF2B5EF4-FFF2-40B4-BE49-F238E27FC236}">
                <a16:creationId xmlns:a16="http://schemas.microsoft.com/office/drawing/2014/main" xmlns="" id="{28DE0EBD-2727-83D0-C785-A8B0C7BC3B74}"/>
              </a:ext>
            </a:extLst>
          </p:cNvPr>
          <p:cNvCxnSpPr/>
          <p:nvPr/>
        </p:nvCxnSpPr>
        <p:spPr>
          <a:xfrm>
            <a:off x="1759815" y="296013"/>
            <a:ext cx="83915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pole tekstowe 14">
            <a:extLst>
              <a:ext uri="{FF2B5EF4-FFF2-40B4-BE49-F238E27FC236}">
                <a16:creationId xmlns:a16="http://schemas.microsoft.com/office/drawing/2014/main" xmlns="" id="{1C553F90-6B03-BDB9-4EF5-5C2020F7D876}"/>
              </a:ext>
            </a:extLst>
          </p:cNvPr>
          <p:cNvSpPr txBox="1"/>
          <p:nvPr/>
        </p:nvSpPr>
        <p:spPr>
          <a:xfrm>
            <a:off x="5951925" y="-69835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pI</a:t>
            </a:r>
            <a:r>
              <a:rPr lang="pl-PL" dirty="0"/>
              <a:t> </a:t>
            </a:r>
          </a:p>
        </p:txBody>
      </p:sp>
      <p:sp>
        <p:nvSpPr>
          <p:cNvPr id="56" name="pole tekstowe 15">
            <a:extLst>
              <a:ext uri="{FF2B5EF4-FFF2-40B4-BE49-F238E27FC236}">
                <a16:creationId xmlns:a16="http://schemas.microsoft.com/office/drawing/2014/main" xmlns="" id="{A0738AD5-942E-79EA-EA0D-336C8990033C}"/>
              </a:ext>
            </a:extLst>
          </p:cNvPr>
          <p:cNvSpPr txBox="1"/>
          <p:nvPr/>
        </p:nvSpPr>
        <p:spPr>
          <a:xfrm>
            <a:off x="1692725" y="-7151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3</a:t>
            </a:r>
          </a:p>
        </p:txBody>
      </p:sp>
      <p:sp>
        <p:nvSpPr>
          <p:cNvPr id="57" name="pole tekstowe 16">
            <a:extLst>
              <a:ext uri="{FF2B5EF4-FFF2-40B4-BE49-F238E27FC236}">
                <a16:creationId xmlns:a16="http://schemas.microsoft.com/office/drawing/2014/main" xmlns="" id="{D4D64C1C-5FEE-AEC9-6D71-74340E7B866D}"/>
              </a:ext>
            </a:extLst>
          </p:cNvPr>
          <p:cNvSpPr txBox="1"/>
          <p:nvPr/>
        </p:nvSpPr>
        <p:spPr>
          <a:xfrm>
            <a:off x="9732636" y="-6983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10</a:t>
            </a:r>
          </a:p>
        </p:txBody>
      </p:sp>
      <p:sp>
        <p:nvSpPr>
          <p:cNvPr id="59" name="pole tekstowe 58">
            <a:extLst>
              <a:ext uri="{FF2B5EF4-FFF2-40B4-BE49-F238E27FC236}">
                <a16:creationId xmlns:a16="http://schemas.microsoft.com/office/drawing/2014/main" xmlns="" id="{CD1FD233-4107-2AE1-26D0-E68AE1A51461}"/>
              </a:ext>
            </a:extLst>
          </p:cNvPr>
          <p:cNvSpPr txBox="1"/>
          <p:nvPr/>
        </p:nvSpPr>
        <p:spPr>
          <a:xfrm>
            <a:off x="-87550" y="6489299"/>
            <a:ext cx="122795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S3. Fluorescent two-dimensional difference gel electrophoresis (2D-DIGE) of Siberian sturgeon spermatozoa after cryopreservation with MeOH (A) and DMSO (B) with the selected spots identified as </a:t>
            </a:r>
            <a:r>
              <a:rPr lang="en-US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both 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 and </a:t>
            </a:r>
            <a:r>
              <a:rPr lang="en-US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down-regulated</a:t>
            </a:r>
            <a:r>
              <a:rPr lang="pl-PL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due</a:t>
            </a:r>
            <a:r>
              <a:rPr lang="pl-PL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pl-PL" sz="1400" kern="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cryopreservation</a:t>
            </a:r>
            <a:r>
              <a:rPr lang="en-US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l-PL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results of spot identification are presented in </a:t>
            </a:r>
            <a:r>
              <a:rPr lang="pl-PL" sz="1200" kern="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</a:t>
            </a:r>
            <a:r>
              <a:rPr lang="pl-PL" sz="12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</a:t>
            </a:r>
            <a:r>
              <a:rPr lang="pl-PL" sz="12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S4</a:t>
            </a:r>
            <a:r>
              <a:rPr lang="en-US" sz="12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384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>
            <a:extLst>
              <a:ext uri="{FF2B5EF4-FFF2-40B4-BE49-F238E27FC236}">
                <a16:creationId xmlns:a16="http://schemas.microsoft.com/office/drawing/2014/main" xmlns="" id="{7FEC81A1-0E5F-E037-2BC8-C33AEF4EC330}"/>
              </a:ext>
            </a:extLst>
          </p:cNvPr>
          <p:cNvGrpSpPr/>
          <p:nvPr/>
        </p:nvGrpSpPr>
        <p:grpSpPr>
          <a:xfrm>
            <a:off x="1616835" y="261257"/>
            <a:ext cx="9209050" cy="6313715"/>
            <a:chOff x="1566958" y="185057"/>
            <a:chExt cx="9209050" cy="6313715"/>
          </a:xfrm>
        </p:grpSpPr>
        <p:pic>
          <p:nvPicPr>
            <p:cNvPr id="5" name="Obraz 4">
              <a:extLst>
                <a:ext uri="{FF2B5EF4-FFF2-40B4-BE49-F238E27FC236}">
                  <a16:creationId xmlns:a16="http://schemas.microsoft.com/office/drawing/2014/main" xmlns="" id="{FCF5BC76-9DDE-2EC7-771A-F6E93D95D9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84"/>
            <a:stretch/>
          </p:blipFill>
          <p:spPr>
            <a:xfrm>
              <a:off x="1566958" y="185057"/>
              <a:ext cx="9209050" cy="6313715"/>
            </a:xfrm>
            <a:prstGeom prst="rect">
              <a:avLst/>
            </a:prstGeom>
          </p:spPr>
        </p:pic>
        <p:sp>
          <p:nvSpPr>
            <p:cNvPr id="6" name="pole tekstowe 5">
              <a:extLst>
                <a:ext uri="{FF2B5EF4-FFF2-40B4-BE49-F238E27FC236}">
                  <a16:creationId xmlns:a16="http://schemas.microsoft.com/office/drawing/2014/main" xmlns="" id="{8A8ABCBE-4EA5-563A-6F1E-231265F7B09A}"/>
                </a:ext>
              </a:extLst>
            </p:cNvPr>
            <p:cNvSpPr txBox="1"/>
            <p:nvPr/>
          </p:nvSpPr>
          <p:spPr>
            <a:xfrm>
              <a:off x="2532369" y="506644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378</a:t>
              </a:r>
            </a:p>
          </p:txBody>
        </p:sp>
        <p:sp>
          <p:nvSpPr>
            <p:cNvPr id="7" name="pole tekstowe 6">
              <a:extLst>
                <a:ext uri="{FF2B5EF4-FFF2-40B4-BE49-F238E27FC236}">
                  <a16:creationId xmlns:a16="http://schemas.microsoft.com/office/drawing/2014/main" xmlns="" id="{E9A19481-0B85-1E23-B210-4E72DB39D3EF}"/>
                </a:ext>
              </a:extLst>
            </p:cNvPr>
            <p:cNvSpPr txBox="1"/>
            <p:nvPr/>
          </p:nvSpPr>
          <p:spPr>
            <a:xfrm>
              <a:off x="3044339" y="506644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395</a:t>
              </a:r>
            </a:p>
          </p:txBody>
        </p:sp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xmlns="" id="{96CD344C-346C-06CA-126F-7BE50AE25485}"/>
                </a:ext>
              </a:extLst>
            </p:cNvPr>
            <p:cNvSpPr txBox="1"/>
            <p:nvPr/>
          </p:nvSpPr>
          <p:spPr>
            <a:xfrm>
              <a:off x="7293535" y="506644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403</a:t>
              </a:r>
            </a:p>
          </p:txBody>
        </p:sp>
        <p:sp>
          <p:nvSpPr>
            <p:cNvPr id="9" name="pole tekstowe 8">
              <a:extLst>
                <a:ext uri="{FF2B5EF4-FFF2-40B4-BE49-F238E27FC236}">
                  <a16:creationId xmlns:a16="http://schemas.microsoft.com/office/drawing/2014/main" xmlns="" id="{84A4831E-5A68-C4FB-3699-A9AAB975851F}"/>
                </a:ext>
              </a:extLst>
            </p:cNvPr>
            <p:cNvSpPr txBox="1"/>
            <p:nvPr/>
          </p:nvSpPr>
          <p:spPr>
            <a:xfrm>
              <a:off x="7035896" y="620298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408</a:t>
              </a:r>
            </a:p>
          </p:txBody>
        </p:sp>
        <p:sp>
          <p:nvSpPr>
            <p:cNvPr id="10" name="pole tekstowe 9">
              <a:extLst>
                <a:ext uri="{FF2B5EF4-FFF2-40B4-BE49-F238E27FC236}">
                  <a16:creationId xmlns:a16="http://schemas.microsoft.com/office/drawing/2014/main" xmlns="" id="{6A342848-C2A2-58B0-C4E2-A718BE5FE416}"/>
                </a:ext>
              </a:extLst>
            </p:cNvPr>
            <p:cNvSpPr txBox="1"/>
            <p:nvPr/>
          </p:nvSpPr>
          <p:spPr>
            <a:xfrm>
              <a:off x="7912660" y="733952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434</a:t>
              </a:r>
            </a:p>
          </p:txBody>
        </p:sp>
        <p:sp>
          <p:nvSpPr>
            <p:cNvPr id="11" name="pole tekstowe 10">
              <a:extLst>
                <a:ext uri="{FF2B5EF4-FFF2-40B4-BE49-F238E27FC236}">
                  <a16:creationId xmlns:a16="http://schemas.microsoft.com/office/drawing/2014/main" xmlns="" id="{8F79BAA7-C4D8-445A-7709-52D5A142E488}"/>
                </a:ext>
              </a:extLst>
            </p:cNvPr>
            <p:cNvSpPr txBox="1"/>
            <p:nvPr/>
          </p:nvSpPr>
          <p:spPr>
            <a:xfrm>
              <a:off x="7164716" y="828231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440</a:t>
              </a:r>
            </a:p>
          </p:txBody>
        </p:sp>
        <p:sp>
          <p:nvSpPr>
            <p:cNvPr id="12" name="pole tekstowe 11">
              <a:extLst>
                <a:ext uri="{FF2B5EF4-FFF2-40B4-BE49-F238E27FC236}">
                  <a16:creationId xmlns:a16="http://schemas.microsoft.com/office/drawing/2014/main" xmlns="" id="{D720AF12-628C-25FB-36DE-D92B6179959A}"/>
                </a:ext>
              </a:extLst>
            </p:cNvPr>
            <p:cNvSpPr txBox="1"/>
            <p:nvPr/>
          </p:nvSpPr>
          <p:spPr>
            <a:xfrm>
              <a:off x="3225081" y="1055540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792</a:t>
              </a:r>
            </a:p>
          </p:txBody>
        </p:sp>
        <p:sp>
          <p:nvSpPr>
            <p:cNvPr id="13" name="pole tekstowe 12">
              <a:extLst>
                <a:ext uri="{FF2B5EF4-FFF2-40B4-BE49-F238E27FC236}">
                  <a16:creationId xmlns:a16="http://schemas.microsoft.com/office/drawing/2014/main" xmlns="" id="{7B9C6928-EB15-4B04-0490-2E740B5060AB}"/>
                </a:ext>
              </a:extLst>
            </p:cNvPr>
            <p:cNvSpPr txBox="1"/>
            <p:nvPr/>
          </p:nvSpPr>
          <p:spPr>
            <a:xfrm>
              <a:off x="3534644" y="1055540"/>
              <a:ext cx="3818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793</a:t>
              </a:r>
            </a:p>
          </p:txBody>
        </p:sp>
        <p:sp>
          <p:nvSpPr>
            <p:cNvPr id="14" name="pole tekstowe 13">
              <a:extLst>
                <a:ext uri="{FF2B5EF4-FFF2-40B4-BE49-F238E27FC236}">
                  <a16:creationId xmlns:a16="http://schemas.microsoft.com/office/drawing/2014/main" xmlns="" id="{C63C79EE-72A3-B49E-4DDB-ABC2BFD4FF64}"/>
                </a:ext>
              </a:extLst>
            </p:cNvPr>
            <p:cNvSpPr txBox="1"/>
            <p:nvPr/>
          </p:nvSpPr>
          <p:spPr>
            <a:xfrm>
              <a:off x="7397382" y="159200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1130</a:t>
              </a:r>
            </a:p>
          </p:txBody>
        </p:sp>
        <p:sp>
          <p:nvSpPr>
            <p:cNvPr id="15" name="pole tekstowe 14">
              <a:extLst>
                <a:ext uri="{FF2B5EF4-FFF2-40B4-BE49-F238E27FC236}">
                  <a16:creationId xmlns:a16="http://schemas.microsoft.com/office/drawing/2014/main" xmlns="" id="{B084B72D-64C7-40DC-4297-930D1390DC4B}"/>
                </a:ext>
              </a:extLst>
            </p:cNvPr>
            <p:cNvSpPr txBox="1"/>
            <p:nvPr/>
          </p:nvSpPr>
          <p:spPr>
            <a:xfrm>
              <a:off x="7663088" y="159200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1138</a:t>
              </a:r>
            </a:p>
          </p:txBody>
        </p:sp>
        <p:sp>
          <p:nvSpPr>
            <p:cNvPr id="16" name="pole tekstowe 15">
              <a:extLst>
                <a:ext uri="{FF2B5EF4-FFF2-40B4-BE49-F238E27FC236}">
                  <a16:creationId xmlns:a16="http://schemas.microsoft.com/office/drawing/2014/main" xmlns="" id="{4FDCDF72-1C99-7D99-1774-B51C5C8D33E7}"/>
                </a:ext>
              </a:extLst>
            </p:cNvPr>
            <p:cNvSpPr txBox="1"/>
            <p:nvPr/>
          </p:nvSpPr>
          <p:spPr>
            <a:xfrm>
              <a:off x="7106530" y="159200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1149</a:t>
              </a:r>
            </a:p>
          </p:txBody>
        </p:sp>
        <p:sp>
          <p:nvSpPr>
            <p:cNvPr id="17" name="pole tekstowe 16">
              <a:extLst>
                <a:ext uri="{FF2B5EF4-FFF2-40B4-BE49-F238E27FC236}">
                  <a16:creationId xmlns:a16="http://schemas.microsoft.com/office/drawing/2014/main" xmlns="" id="{DC6F0F6C-B804-9671-94B2-040F4B41E3F6}"/>
                </a:ext>
              </a:extLst>
            </p:cNvPr>
            <p:cNvSpPr txBox="1"/>
            <p:nvPr/>
          </p:nvSpPr>
          <p:spPr>
            <a:xfrm>
              <a:off x="8111939" y="1705657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1201</a:t>
              </a:r>
            </a:p>
          </p:txBody>
        </p:sp>
        <p:sp>
          <p:nvSpPr>
            <p:cNvPr id="18" name="pole tekstowe 17">
              <a:extLst>
                <a:ext uri="{FF2B5EF4-FFF2-40B4-BE49-F238E27FC236}">
                  <a16:creationId xmlns:a16="http://schemas.microsoft.com/office/drawing/2014/main" xmlns="" id="{B337C966-5353-DE8B-944F-74AE77F5EB1A}"/>
                </a:ext>
              </a:extLst>
            </p:cNvPr>
            <p:cNvSpPr txBox="1"/>
            <p:nvPr/>
          </p:nvSpPr>
          <p:spPr>
            <a:xfrm>
              <a:off x="8438564" y="1674786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1210</a:t>
              </a:r>
            </a:p>
          </p:txBody>
        </p:sp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xmlns="" id="{75D44587-15E1-3F26-2DAB-3936D14497C9}"/>
                </a:ext>
              </a:extLst>
            </p:cNvPr>
            <p:cNvSpPr txBox="1"/>
            <p:nvPr/>
          </p:nvSpPr>
          <p:spPr>
            <a:xfrm>
              <a:off x="7980633" y="1963838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1323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xmlns="" id="{289DDB17-9CD0-3396-A464-A3C5B39FC7F5}"/>
                </a:ext>
              </a:extLst>
            </p:cNvPr>
            <p:cNvSpPr txBox="1"/>
            <p:nvPr/>
          </p:nvSpPr>
          <p:spPr>
            <a:xfrm>
              <a:off x="7454304" y="2128466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1344</a:t>
              </a:r>
            </a:p>
          </p:txBody>
        </p:sp>
        <p:sp>
          <p:nvSpPr>
            <p:cNvPr id="21" name="pole tekstowe 20">
              <a:extLst>
                <a:ext uri="{FF2B5EF4-FFF2-40B4-BE49-F238E27FC236}">
                  <a16:creationId xmlns:a16="http://schemas.microsoft.com/office/drawing/2014/main" xmlns="" id="{BFFF6D36-3120-1DD7-679B-93AD97DF34BD}"/>
                </a:ext>
              </a:extLst>
            </p:cNvPr>
            <p:cNvSpPr txBox="1"/>
            <p:nvPr/>
          </p:nvSpPr>
          <p:spPr>
            <a:xfrm>
              <a:off x="5654952" y="3123376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1857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xmlns="" id="{3EAD0A2D-49DE-3ADD-02FA-B7683B2FA202}"/>
                </a:ext>
              </a:extLst>
            </p:cNvPr>
            <p:cNvSpPr txBox="1"/>
            <p:nvPr/>
          </p:nvSpPr>
          <p:spPr>
            <a:xfrm>
              <a:off x="5067535" y="3116434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1860</a:t>
              </a:r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xmlns="" id="{D0629A02-E755-994E-5EDC-E91D4419A7AF}"/>
                </a:ext>
              </a:extLst>
            </p:cNvPr>
            <p:cNvSpPr txBox="1"/>
            <p:nvPr/>
          </p:nvSpPr>
          <p:spPr>
            <a:xfrm>
              <a:off x="5495031" y="340787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1888</a:t>
              </a:r>
            </a:p>
          </p:txBody>
        </p:sp>
        <p:sp>
          <p:nvSpPr>
            <p:cNvPr id="24" name="pole tekstowe 23">
              <a:extLst>
                <a:ext uri="{FF2B5EF4-FFF2-40B4-BE49-F238E27FC236}">
                  <a16:creationId xmlns:a16="http://schemas.microsoft.com/office/drawing/2014/main" xmlns="" id="{B47CE06C-9698-DC97-CBFA-8E6FF3723E1D}"/>
                </a:ext>
              </a:extLst>
            </p:cNvPr>
            <p:cNvSpPr txBox="1"/>
            <p:nvPr/>
          </p:nvSpPr>
          <p:spPr>
            <a:xfrm>
              <a:off x="4855683" y="3853166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2442</a:t>
              </a:r>
            </a:p>
          </p:txBody>
        </p:sp>
        <p:sp>
          <p:nvSpPr>
            <p:cNvPr id="25" name="pole tekstowe 24">
              <a:extLst>
                <a:ext uri="{FF2B5EF4-FFF2-40B4-BE49-F238E27FC236}">
                  <a16:creationId xmlns:a16="http://schemas.microsoft.com/office/drawing/2014/main" xmlns="" id="{56CB18B2-EFA3-9103-A19E-D2DB9DB52935}"/>
                </a:ext>
              </a:extLst>
            </p:cNvPr>
            <p:cNvSpPr txBox="1"/>
            <p:nvPr/>
          </p:nvSpPr>
          <p:spPr>
            <a:xfrm>
              <a:off x="4431978" y="3729461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2444</a:t>
              </a:r>
            </a:p>
          </p:txBody>
        </p:sp>
        <p:sp>
          <p:nvSpPr>
            <p:cNvPr id="26" name="pole tekstowe 25">
              <a:extLst>
                <a:ext uri="{FF2B5EF4-FFF2-40B4-BE49-F238E27FC236}">
                  <a16:creationId xmlns:a16="http://schemas.microsoft.com/office/drawing/2014/main" xmlns="" id="{4CFB49A3-DC1C-87D6-2302-82C380AFFBCF}"/>
                </a:ext>
              </a:extLst>
            </p:cNvPr>
            <p:cNvSpPr txBox="1"/>
            <p:nvPr/>
          </p:nvSpPr>
          <p:spPr>
            <a:xfrm>
              <a:off x="3796420" y="3635183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2453</a:t>
              </a:r>
            </a:p>
          </p:txBody>
        </p:sp>
        <p:sp>
          <p:nvSpPr>
            <p:cNvPr id="27" name="pole tekstowe 26">
              <a:extLst>
                <a:ext uri="{FF2B5EF4-FFF2-40B4-BE49-F238E27FC236}">
                  <a16:creationId xmlns:a16="http://schemas.microsoft.com/office/drawing/2014/main" xmlns="" id="{CEB89F94-837F-9639-0A0D-DA8C47D10878}"/>
                </a:ext>
              </a:extLst>
            </p:cNvPr>
            <p:cNvSpPr txBox="1"/>
            <p:nvPr/>
          </p:nvSpPr>
          <p:spPr>
            <a:xfrm>
              <a:off x="4114199" y="3724906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2454</a:t>
              </a:r>
            </a:p>
          </p:txBody>
        </p:sp>
        <p:sp>
          <p:nvSpPr>
            <p:cNvPr id="28" name="pole tekstowe 27">
              <a:extLst>
                <a:ext uri="{FF2B5EF4-FFF2-40B4-BE49-F238E27FC236}">
                  <a16:creationId xmlns:a16="http://schemas.microsoft.com/office/drawing/2014/main" xmlns="" id="{2CB8CEF2-3A39-4EAD-48AE-17F91889ABE1}"/>
                </a:ext>
              </a:extLst>
            </p:cNvPr>
            <p:cNvSpPr txBox="1"/>
            <p:nvPr/>
          </p:nvSpPr>
          <p:spPr>
            <a:xfrm>
              <a:off x="7609234" y="537515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000" dirty="0"/>
                <a:t>2461</a:t>
              </a:r>
            </a:p>
          </p:txBody>
        </p:sp>
      </p:grpSp>
      <p:sp>
        <p:nvSpPr>
          <p:cNvPr id="30" name="pole tekstowe 25">
            <a:extLst>
              <a:ext uri="{FF2B5EF4-FFF2-40B4-BE49-F238E27FC236}">
                <a16:creationId xmlns:a16="http://schemas.microsoft.com/office/drawing/2014/main" xmlns="" id="{B6AD924F-01FE-190B-BAE4-231DCE235F88}"/>
              </a:ext>
            </a:extLst>
          </p:cNvPr>
          <p:cNvSpPr txBox="1"/>
          <p:nvPr/>
        </p:nvSpPr>
        <p:spPr>
          <a:xfrm>
            <a:off x="1001358" y="2607266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 smtClean="0"/>
              <a:t>Mw</a:t>
            </a:r>
            <a:r>
              <a:rPr lang="pl-PL" dirty="0" smtClean="0"/>
              <a:t> </a:t>
            </a:r>
            <a:endParaRPr lang="pl-PL" dirty="0"/>
          </a:p>
        </p:txBody>
      </p:sp>
      <p:cxnSp>
        <p:nvCxnSpPr>
          <p:cNvPr id="43" name="Łącznik prosty ze strzałką 42">
            <a:extLst>
              <a:ext uri="{FF2B5EF4-FFF2-40B4-BE49-F238E27FC236}">
                <a16:creationId xmlns:a16="http://schemas.microsoft.com/office/drawing/2014/main" xmlns="" id="{D0E23B1B-1B4D-99FF-7504-67FF3AA5449B}"/>
              </a:ext>
            </a:extLst>
          </p:cNvPr>
          <p:cNvCxnSpPr>
            <a:cxnSpLocks/>
          </p:cNvCxnSpPr>
          <p:nvPr/>
        </p:nvCxnSpPr>
        <p:spPr>
          <a:xfrm>
            <a:off x="1481332" y="696498"/>
            <a:ext cx="0" cy="57054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xmlns="" id="{2BFE08C2-F222-89A9-3B53-4FCE3F527F86}"/>
              </a:ext>
            </a:extLst>
          </p:cNvPr>
          <p:cNvCxnSpPr/>
          <p:nvPr/>
        </p:nvCxnSpPr>
        <p:spPr>
          <a:xfrm>
            <a:off x="1903890" y="177235"/>
            <a:ext cx="83915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pole tekstowe 14">
            <a:extLst>
              <a:ext uri="{FF2B5EF4-FFF2-40B4-BE49-F238E27FC236}">
                <a16:creationId xmlns:a16="http://schemas.microsoft.com/office/drawing/2014/main" xmlns="" id="{338E1C41-7B05-A858-331D-9AA0D15EEFF2}"/>
              </a:ext>
            </a:extLst>
          </p:cNvPr>
          <p:cNvSpPr txBox="1"/>
          <p:nvPr/>
        </p:nvSpPr>
        <p:spPr>
          <a:xfrm>
            <a:off x="6096000" y="-188613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pI</a:t>
            </a:r>
            <a:r>
              <a:rPr lang="pl-PL" dirty="0"/>
              <a:t> </a:t>
            </a:r>
          </a:p>
        </p:txBody>
      </p:sp>
      <p:sp>
        <p:nvSpPr>
          <p:cNvPr id="46" name="pole tekstowe 15">
            <a:extLst>
              <a:ext uri="{FF2B5EF4-FFF2-40B4-BE49-F238E27FC236}">
                <a16:creationId xmlns:a16="http://schemas.microsoft.com/office/drawing/2014/main" xmlns="" id="{FE52A76C-DD49-FB42-BF65-1D6CA0A2A54F}"/>
              </a:ext>
            </a:extLst>
          </p:cNvPr>
          <p:cNvSpPr txBox="1"/>
          <p:nvPr/>
        </p:nvSpPr>
        <p:spPr>
          <a:xfrm>
            <a:off x="1836800" y="-1902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3</a:t>
            </a:r>
          </a:p>
        </p:txBody>
      </p:sp>
      <p:sp>
        <p:nvSpPr>
          <p:cNvPr id="47" name="pole tekstowe 16">
            <a:extLst>
              <a:ext uri="{FF2B5EF4-FFF2-40B4-BE49-F238E27FC236}">
                <a16:creationId xmlns:a16="http://schemas.microsoft.com/office/drawing/2014/main" xmlns="" id="{C6940A96-27D8-C0FE-73D5-80B0A9FEADEB}"/>
              </a:ext>
            </a:extLst>
          </p:cNvPr>
          <p:cNvSpPr txBox="1"/>
          <p:nvPr/>
        </p:nvSpPr>
        <p:spPr>
          <a:xfrm>
            <a:off x="9876711" y="-18861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10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xmlns="" id="{CD1FD233-4107-2AE1-26D0-E68AE1A51461}"/>
              </a:ext>
            </a:extLst>
          </p:cNvPr>
          <p:cNvSpPr txBox="1"/>
          <p:nvPr/>
        </p:nvSpPr>
        <p:spPr>
          <a:xfrm>
            <a:off x="-87550" y="6489299"/>
            <a:ext cx="122795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S3. Fluorescent two-dimensional difference gel electrophoresis (2D-DIGE) of Siberian sturgeon spermatozoa after cryopreservation with MeOH (A) and DMSO (B) with the selected spots identified as </a:t>
            </a:r>
            <a:r>
              <a:rPr lang="en-US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both 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up and </a:t>
            </a:r>
            <a:r>
              <a:rPr lang="en-US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down-regulated</a:t>
            </a:r>
            <a:r>
              <a:rPr lang="pl-PL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400" kern="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due</a:t>
            </a:r>
            <a:r>
              <a:rPr lang="pl-PL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pl-PL" sz="1400" kern="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cryopreservation</a:t>
            </a:r>
            <a:r>
              <a:rPr lang="en-US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l-PL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results of spot identification are presented in </a:t>
            </a:r>
            <a:r>
              <a:rPr lang="pl-PL" sz="1200" kern="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</a:t>
            </a:r>
            <a:r>
              <a:rPr lang="pl-PL" sz="12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</a:t>
            </a:r>
            <a:r>
              <a:rPr lang="pl-PL" sz="12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S4</a:t>
            </a:r>
            <a:r>
              <a:rPr lang="en-US" sz="12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xmlns="" id="{C645EDB7-3EB2-B80A-D607-E5974FAEBEBD}"/>
              </a:ext>
            </a:extLst>
          </p:cNvPr>
          <p:cNvSpPr txBox="1"/>
          <p:nvPr/>
        </p:nvSpPr>
        <p:spPr>
          <a:xfrm>
            <a:off x="-26539" y="9932"/>
            <a:ext cx="169272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A</a:t>
            </a:r>
            <a:r>
              <a:rPr lang="pl-PL" dirty="0" smtClean="0"/>
              <a:t>) </a:t>
            </a:r>
            <a:r>
              <a:rPr lang="pl-PL" sz="1400" dirty="0" smtClean="0"/>
              <a:t>Spermatozoa </a:t>
            </a:r>
            <a:r>
              <a:rPr lang="en-US" sz="1400" kern="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cryopreserv</a:t>
            </a:r>
            <a:r>
              <a:rPr lang="pl-PL" sz="1400" kern="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ed</a:t>
            </a:r>
            <a:r>
              <a:rPr lang="en-US" sz="1400" kern="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0" dirty="0">
                <a:ea typeface="Calibri" panose="020F0502020204030204" pitchFamily="34" charset="0"/>
                <a:cs typeface="Times New Roman" panose="02020603050405020304" pitchFamily="18" charset="0"/>
              </a:rPr>
              <a:t>with </a:t>
            </a:r>
            <a:r>
              <a:rPr lang="pl-PL" sz="1400" kern="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DMSO</a:t>
            </a:r>
            <a:r>
              <a:rPr lang="en-US" sz="1400" kern="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173822286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183</Words>
  <Application>Microsoft Office PowerPoint</Application>
  <PresentationFormat>Panoramiczny</PresentationFormat>
  <Paragraphs>65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Kodzik</dc:creator>
  <cp:lastModifiedBy>Mariola</cp:lastModifiedBy>
  <cp:revision>7</cp:revision>
  <dcterms:created xsi:type="dcterms:W3CDTF">2024-04-29T11:41:44Z</dcterms:created>
  <dcterms:modified xsi:type="dcterms:W3CDTF">2024-05-09T08:00:12Z</dcterms:modified>
</cp:coreProperties>
</file>