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2" r:id="rId6"/>
    <p:sldId id="258" r:id="rId7"/>
    <p:sldId id="263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7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5400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747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3547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62652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8817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9744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014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74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2770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12814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182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F59B4-D6F6-4788-B8BE-090C2ED30334}" type="datetimeFigureOut">
              <a:rPr lang="pl-PL" smtClean="0"/>
              <a:t>10.05.2024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4675C-AE90-4D43-97D7-894F4BA0235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7593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/>
          <p:cNvPicPr>
            <a:picLocks noChangeAspect="1"/>
          </p:cNvPicPr>
          <p:nvPr/>
        </p:nvPicPr>
        <p:blipFill>
          <a:blip r:embed="rId2">
            <a:lum bright="-2000"/>
          </a:blip>
          <a:stretch>
            <a:fillRect/>
          </a:stretch>
        </p:blipFill>
        <p:spPr>
          <a:xfrm>
            <a:off x="417680" y="404629"/>
            <a:ext cx="3324180" cy="220370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80" y="471111"/>
            <a:ext cx="3078486" cy="213360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80" y="3203269"/>
            <a:ext cx="2703582" cy="2286005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6267" y="436059"/>
            <a:ext cx="2993142" cy="2203708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6267" y="3203270"/>
            <a:ext cx="2635970" cy="2286005"/>
          </a:xfrm>
          <a:prstGeom prst="rect">
            <a:avLst/>
          </a:prstGeom>
        </p:spPr>
      </p:pic>
      <p:sp>
        <p:nvSpPr>
          <p:cNvPr id="12" name="pole tekstowe 11"/>
          <p:cNvSpPr txBox="1"/>
          <p:nvPr/>
        </p:nvSpPr>
        <p:spPr>
          <a:xfrm flipH="1">
            <a:off x="0" y="5806976"/>
            <a:ext cx="120105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S7.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/>
              <a:t>L-</a:t>
            </a:r>
            <a:r>
              <a:rPr lang="pl-PL" sz="1400" dirty="0" err="1"/>
              <a:t>lactate</a:t>
            </a:r>
            <a:r>
              <a:rPr lang="pl-PL" sz="1400" dirty="0"/>
              <a:t> </a:t>
            </a:r>
            <a:r>
              <a:rPr lang="pl-PL" sz="1400" dirty="0" err="1"/>
              <a:t>dehydrogenase</a:t>
            </a:r>
            <a:r>
              <a:rPr lang="pl-PL" sz="1400" dirty="0"/>
              <a:t> (</a:t>
            </a:r>
            <a:r>
              <a:rPr lang="pl-PL" sz="1400" b="1" dirty="0"/>
              <a:t>LDH)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Fig</a:t>
            </a:r>
            <a:r>
              <a:rPr lang="pl-PL" sz="1400" dirty="0"/>
              <a:t> 12.</a:t>
            </a:r>
          </a:p>
        </p:txBody>
      </p:sp>
      <p:sp>
        <p:nvSpPr>
          <p:cNvPr id="13" name="Prostokąt 12"/>
          <p:cNvSpPr/>
          <p:nvPr/>
        </p:nvSpPr>
        <p:spPr>
          <a:xfrm>
            <a:off x="682624" y="1682750"/>
            <a:ext cx="701675" cy="1486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5" name="Obraz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680" y="3203269"/>
            <a:ext cx="2866244" cy="2322830"/>
          </a:xfrm>
          <a:prstGeom prst="rect">
            <a:avLst/>
          </a:prstGeom>
        </p:spPr>
      </p:pic>
      <p:sp>
        <p:nvSpPr>
          <p:cNvPr id="18" name="pole tekstowe 17"/>
          <p:cNvSpPr txBox="1"/>
          <p:nvPr/>
        </p:nvSpPr>
        <p:spPr>
          <a:xfrm rot="10800000">
            <a:off x="751215" y="-159552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9" name="pole tekstowe 18"/>
          <p:cNvSpPr txBox="1"/>
          <p:nvPr/>
        </p:nvSpPr>
        <p:spPr>
          <a:xfrm rot="10800000">
            <a:off x="1089768" y="2816187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20" name="pole tekstowe 19"/>
          <p:cNvSpPr txBox="1"/>
          <p:nvPr/>
        </p:nvSpPr>
        <p:spPr>
          <a:xfrm>
            <a:off x="-51783" y="-5779"/>
            <a:ext cx="8417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A) LDHA</a:t>
            </a:r>
          </a:p>
        </p:txBody>
      </p:sp>
      <p:sp>
        <p:nvSpPr>
          <p:cNvPr id="23" name="pole tekstowe 22"/>
          <p:cNvSpPr txBox="1"/>
          <p:nvPr/>
        </p:nvSpPr>
        <p:spPr>
          <a:xfrm rot="10800000">
            <a:off x="4829802" y="-159553"/>
            <a:ext cx="2239074" cy="56418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600" dirty="0"/>
              <a:t>Fresh_2 </a:t>
            </a:r>
          </a:p>
          <a:p>
            <a:r>
              <a:rPr lang="pl-PL" sz="600" dirty="0"/>
              <a:t>    </a:t>
            </a:r>
          </a:p>
          <a:p>
            <a:r>
              <a:rPr lang="pl-PL" sz="600" dirty="0"/>
              <a:t>DMSO_2</a:t>
            </a:r>
          </a:p>
          <a:p>
            <a:endParaRPr lang="pl-PL" sz="600" dirty="0"/>
          </a:p>
          <a:p>
            <a:r>
              <a:rPr lang="pl-PL" sz="600" dirty="0"/>
              <a:t>MeOH_2</a:t>
            </a:r>
          </a:p>
          <a:p>
            <a:endParaRPr lang="pl-PL" sz="600" dirty="0"/>
          </a:p>
          <a:p>
            <a:r>
              <a:rPr lang="pl-PL" sz="600" dirty="0"/>
              <a:t>Fresh_3 </a:t>
            </a:r>
          </a:p>
          <a:p>
            <a:r>
              <a:rPr lang="pl-PL" sz="600" dirty="0"/>
              <a:t>    </a:t>
            </a:r>
          </a:p>
          <a:p>
            <a:r>
              <a:rPr lang="pl-PL" sz="600" dirty="0"/>
              <a:t>DMSO_3</a:t>
            </a:r>
          </a:p>
          <a:p>
            <a:endParaRPr lang="pl-PL" sz="600" dirty="0"/>
          </a:p>
          <a:p>
            <a:r>
              <a:rPr lang="pl-PL" sz="600" dirty="0"/>
              <a:t>MeOH_3</a:t>
            </a:r>
          </a:p>
          <a:p>
            <a:endParaRPr lang="pl-PL" sz="600" dirty="0"/>
          </a:p>
          <a:p>
            <a:r>
              <a:rPr lang="pl-PL" sz="600" dirty="0"/>
              <a:t>Fresh_4</a:t>
            </a:r>
          </a:p>
          <a:p>
            <a:r>
              <a:rPr lang="pl-PL" sz="600" dirty="0"/>
              <a:t>     </a:t>
            </a:r>
          </a:p>
          <a:p>
            <a:r>
              <a:rPr lang="pl-PL" sz="600" dirty="0"/>
              <a:t>DMSO_4</a:t>
            </a:r>
          </a:p>
          <a:p>
            <a:endParaRPr lang="pl-PL" sz="600" dirty="0"/>
          </a:p>
          <a:p>
            <a:r>
              <a:rPr lang="pl-PL" sz="600" dirty="0"/>
              <a:t>MeOH_4</a:t>
            </a:r>
          </a:p>
          <a:p>
            <a:endParaRPr lang="pl-PL" sz="600" dirty="0"/>
          </a:p>
          <a:p>
            <a:r>
              <a:rPr lang="pl-PL" sz="600" dirty="0"/>
              <a:t>Fresh_5</a:t>
            </a:r>
          </a:p>
          <a:p>
            <a:r>
              <a:rPr lang="pl-PL" sz="600" dirty="0"/>
              <a:t>     </a:t>
            </a:r>
          </a:p>
          <a:p>
            <a:r>
              <a:rPr lang="pl-PL" sz="600" dirty="0"/>
              <a:t>DMSO_5</a:t>
            </a:r>
          </a:p>
          <a:p>
            <a:endParaRPr lang="pl-PL" sz="600" dirty="0"/>
          </a:p>
          <a:p>
            <a:r>
              <a:rPr lang="pl-PL" sz="600" dirty="0"/>
              <a:t>MeOH_5</a:t>
            </a:r>
          </a:p>
          <a:p>
            <a:endParaRPr lang="pl-PL" sz="750" dirty="0"/>
          </a:p>
        </p:txBody>
      </p:sp>
      <p:sp>
        <p:nvSpPr>
          <p:cNvPr id="24" name="pole tekstowe 23"/>
          <p:cNvSpPr txBox="1"/>
          <p:nvPr/>
        </p:nvSpPr>
        <p:spPr>
          <a:xfrm rot="10800000">
            <a:off x="8377474" y="-110257"/>
            <a:ext cx="2239074" cy="56418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600" dirty="0"/>
              <a:t>Fresh_2 </a:t>
            </a:r>
          </a:p>
          <a:p>
            <a:r>
              <a:rPr lang="pl-PL" sz="600" dirty="0"/>
              <a:t>    </a:t>
            </a:r>
          </a:p>
          <a:p>
            <a:r>
              <a:rPr lang="pl-PL" sz="600" dirty="0"/>
              <a:t>DMSO_2</a:t>
            </a:r>
          </a:p>
          <a:p>
            <a:endParaRPr lang="pl-PL" sz="600" dirty="0"/>
          </a:p>
          <a:p>
            <a:r>
              <a:rPr lang="pl-PL" sz="600" dirty="0"/>
              <a:t>MeOH_2</a:t>
            </a:r>
          </a:p>
          <a:p>
            <a:endParaRPr lang="pl-PL" sz="600" dirty="0"/>
          </a:p>
          <a:p>
            <a:r>
              <a:rPr lang="pl-PL" sz="600" dirty="0"/>
              <a:t>Fresh_3 </a:t>
            </a:r>
          </a:p>
          <a:p>
            <a:r>
              <a:rPr lang="pl-PL" sz="600" dirty="0"/>
              <a:t>    </a:t>
            </a:r>
          </a:p>
          <a:p>
            <a:r>
              <a:rPr lang="pl-PL" sz="600" dirty="0"/>
              <a:t>DMSO_3</a:t>
            </a:r>
          </a:p>
          <a:p>
            <a:endParaRPr lang="pl-PL" sz="600" dirty="0"/>
          </a:p>
          <a:p>
            <a:r>
              <a:rPr lang="pl-PL" sz="600" dirty="0"/>
              <a:t>MeOH_3</a:t>
            </a:r>
          </a:p>
          <a:p>
            <a:endParaRPr lang="pl-PL" sz="600" dirty="0"/>
          </a:p>
          <a:p>
            <a:r>
              <a:rPr lang="pl-PL" sz="600" dirty="0"/>
              <a:t>Fresh_4</a:t>
            </a:r>
          </a:p>
          <a:p>
            <a:r>
              <a:rPr lang="pl-PL" sz="600" dirty="0"/>
              <a:t>     </a:t>
            </a:r>
          </a:p>
          <a:p>
            <a:r>
              <a:rPr lang="pl-PL" sz="600" dirty="0"/>
              <a:t>DMSO_4</a:t>
            </a:r>
          </a:p>
          <a:p>
            <a:endParaRPr lang="pl-PL" sz="600" dirty="0"/>
          </a:p>
          <a:p>
            <a:r>
              <a:rPr lang="pl-PL" sz="600" dirty="0"/>
              <a:t>MeOH_4</a:t>
            </a:r>
          </a:p>
          <a:p>
            <a:endParaRPr lang="pl-PL" sz="600" dirty="0"/>
          </a:p>
          <a:p>
            <a:r>
              <a:rPr lang="pl-PL" sz="600" dirty="0"/>
              <a:t>Fresh_5</a:t>
            </a:r>
          </a:p>
          <a:p>
            <a:r>
              <a:rPr lang="pl-PL" sz="600" dirty="0"/>
              <a:t>     </a:t>
            </a:r>
          </a:p>
          <a:p>
            <a:r>
              <a:rPr lang="pl-PL" sz="600" dirty="0"/>
              <a:t>DMSO_5</a:t>
            </a:r>
          </a:p>
          <a:p>
            <a:endParaRPr lang="pl-PL" sz="600" dirty="0"/>
          </a:p>
          <a:p>
            <a:r>
              <a:rPr lang="pl-PL" sz="600" dirty="0"/>
              <a:t>MeOH_5</a:t>
            </a:r>
          </a:p>
          <a:p>
            <a:endParaRPr lang="pl-PL" sz="750" dirty="0"/>
          </a:p>
        </p:txBody>
      </p:sp>
      <p:sp>
        <p:nvSpPr>
          <p:cNvPr id="25" name="pole tekstowe 24"/>
          <p:cNvSpPr txBox="1"/>
          <p:nvPr/>
        </p:nvSpPr>
        <p:spPr>
          <a:xfrm rot="10800000">
            <a:off x="4678616" y="2862675"/>
            <a:ext cx="1831271" cy="327013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700" dirty="0"/>
              <a:t>Fresh_6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DMSO_6</a:t>
            </a:r>
          </a:p>
          <a:p>
            <a:endParaRPr lang="pl-PL" sz="700" dirty="0"/>
          </a:p>
          <a:p>
            <a:r>
              <a:rPr lang="pl-PL" sz="700" dirty="0"/>
              <a:t>MeOH_6</a:t>
            </a:r>
          </a:p>
          <a:p>
            <a:endParaRPr lang="pl-PL" sz="700" dirty="0"/>
          </a:p>
          <a:p>
            <a:r>
              <a:rPr lang="pl-PL" sz="700" dirty="0"/>
              <a:t>Fresh_7 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DMSO_7</a:t>
            </a:r>
          </a:p>
          <a:p>
            <a:endParaRPr lang="pl-PL" sz="700" dirty="0"/>
          </a:p>
          <a:p>
            <a:r>
              <a:rPr lang="pl-PL" sz="700" dirty="0"/>
              <a:t>MeOH_7</a:t>
            </a:r>
          </a:p>
          <a:p>
            <a:endParaRPr lang="pl-PL" sz="700" dirty="0"/>
          </a:p>
          <a:p>
            <a:r>
              <a:rPr lang="pl-PL" sz="700" dirty="0"/>
              <a:t>Fresh_8</a:t>
            </a:r>
          </a:p>
          <a:p>
            <a:r>
              <a:rPr lang="pl-PL" sz="700" dirty="0"/>
              <a:t>     </a:t>
            </a:r>
          </a:p>
          <a:p>
            <a:r>
              <a:rPr lang="pl-PL" sz="700" dirty="0"/>
              <a:t>DMSO_8</a:t>
            </a:r>
          </a:p>
          <a:p>
            <a:endParaRPr lang="pl-PL" sz="700" dirty="0"/>
          </a:p>
          <a:p>
            <a:r>
              <a:rPr lang="pl-PL" sz="700" dirty="0"/>
              <a:t>MeOH_8</a:t>
            </a:r>
          </a:p>
        </p:txBody>
      </p:sp>
      <p:sp>
        <p:nvSpPr>
          <p:cNvPr id="26" name="pole tekstowe 25"/>
          <p:cNvSpPr txBox="1"/>
          <p:nvPr/>
        </p:nvSpPr>
        <p:spPr>
          <a:xfrm rot="10800000">
            <a:off x="8408204" y="2876256"/>
            <a:ext cx="1831271" cy="327013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700" dirty="0"/>
              <a:t>Fresh_6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DMSO_6</a:t>
            </a:r>
          </a:p>
          <a:p>
            <a:endParaRPr lang="pl-PL" sz="700" dirty="0"/>
          </a:p>
          <a:p>
            <a:r>
              <a:rPr lang="pl-PL" sz="700" dirty="0"/>
              <a:t>MeOH_6</a:t>
            </a:r>
          </a:p>
          <a:p>
            <a:endParaRPr lang="pl-PL" sz="700" dirty="0"/>
          </a:p>
          <a:p>
            <a:r>
              <a:rPr lang="pl-PL" sz="700" dirty="0"/>
              <a:t>Fresh_7 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DMSO_7</a:t>
            </a:r>
          </a:p>
          <a:p>
            <a:endParaRPr lang="pl-PL" sz="700" dirty="0"/>
          </a:p>
          <a:p>
            <a:r>
              <a:rPr lang="pl-PL" sz="700" dirty="0"/>
              <a:t>MeOH_7</a:t>
            </a:r>
          </a:p>
          <a:p>
            <a:endParaRPr lang="pl-PL" sz="700" dirty="0"/>
          </a:p>
          <a:p>
            <a:r>
              <a:rPr lang="pl-PL" sz="700" dirty="0"/>
              <a:t>Fresh_8</a:t>
            </a:r>
          </a:p>
          <a:p>
            <a:r>
              <a:rPr lang="pl-PL" sz="700" dirty="0"/>
              <a:t>     </a:t>
            </a:r>
          </a:p>
          <a:p>
            <a:r>
              <a:rPr lang="pl-PL" sz="700" dirty="0"/>
              <a:t>DMSO_8</a:t>
            </a:r>
          </a:p>
          <a:p>
            <a:endParaRPr lang="pl-PL" sz="700" dirty="0"/>
          </a:p>
          <a:p>
            <a:r>
              <a:rPr lang="pl-PL" sz="700" dirty="0"/>
              <a:t>MeOH_8</a:t>
            </a:r>
          </a:p>
        </p:txBody>
      </p:sp>
    </p:spTree>
    <p:extLst>
      <p:ext uri="{BB962C8B-B14F-4D97-AF65-F5344CB8AC3E}">
        <p14:creationId xmlns:p14="http://schemas.microsoft.com/office/powerpoint/2010/main" val="3299292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02" y="489901"/>
            <a:ext cx="3353816" cy="226582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6465" y="450642"/>
            <a:ext cx="3171160" cy="230876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4073" y="3383659"/>
            <a:ext cx="2649747" cy="2322830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 flipH="1">
            <a:off x="-28485" y="50800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B) CKB</a:t>
            </a:r>
          </a:p>
        </p:txBody>
      </p:sp>
      <p:sp>
        <p:nvSpPr>
          <p:cNvPr id="9" name="Prostokąt 8"/>
          <p:cNvSpPr/>
          <p:nvPr/>
        </p:nvSpPr>
        <p:spPr>
          <a:xfrm>
            <a:off x="1257300" y="1581547"/>
            <a:ext cx="655338" cy="1793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50" y="3409768"/>
            <a:ext cx="2866244" cy="2322830"/>
          </a:xfrm>
          <a:prstGeom prst="rect">
            <a:avLst/>
          </a:prstGeom>
        </p:spPr>
      </p:pic>
      <p:sp>
        <p:nvSpPr>
          <p:cNvPr id="11" name="Prostokąt 10"/>
          <p:cNvSpPr/>
          <p:nvPr/>
        </p:nvSpPr>
        <p:spPr>
          <a:xfrm>
            <a:off x="1146857" y="4571183"/>
            <a:ext cx="2261737" cy="2659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 rot="10800000">
            <a:off x="1228313" y="-89700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3" name="pole tekstowe 12"/>
          <p:cNvSpPr txBox="1"/>
          <p:nvPr/>
        </p:nvSpPr>
        <p:spPr>
          <a:xfrm rot="10800000">
            <a:off x="1228314" y="3010158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0411" y="450642"/>
            <a:ext cx="3470243" cy="2360313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0411" y="3377812"/>
            <a:ext cx="2474981" cy="2328677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234462" y="5896241"/>
            <a:ext cx="11793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S7.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 err="1"/>
              <a:t>creatine</a:t>
            </a:r>
            <a:r>
              <a:rPr lang="pl-PL" sz="1400" dirty="0"/>
              <a:t> </a:t>
            </a:r>
            <a:r>
              <a:rPr lang="pl-PL" sz="1400" dirty="0" err="1"/>
              <a:t>kinase</a:t>
            </a:r>
            <a:r>
              <a:rPr lang="pl-PL" sz="1400" dirty="0"/>
              <a:t> </a:t>
            </a:r>
            <a:r>
              <a:rPr lang="pl-PL" sz="1400" dirty="0" err="1"/>
              <a:t>type</a:t>
            </a:r>
            <a:r>
              <a:rPr lang="pl-PL" sz="1400" dirty="0"/>
              <a:t> B (</a:t>
            </a:r>
            <a:r>
              <a:rPr lang="pl-PL" sz="1400" b="1" dirty="0"/>
              <a:t>CKB)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</a:t>
            </a:r>
            <a:r>
              <a:rPr lang="pl-PL" sz="1400" dirty="0"/>
              <a:t>Fig. 12.</a:t>
            </a:r>
          </a:p>
        </p:txBody>
      </p:sp>
      <p:sp>
        <p:nvSpPr>
          <p:cNvPr id="15" name="pole tekstowe 14"/>
          <p:cNvSpPr txBox="1"/>
          <p:nvPr/>
        </p:nvSpPr>
        <p:spPr>
          <a:xfrm rot="10800000">
            <a:off x="4984948" y="-109063"/>
            <a:ext cx="2400657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650" dirty="0"/>
              <a:t>Fresh_2 </a:t>
            </a:r>
          </a:p>
          <a:p>
            <a:r>
              <a:rPr lang="pl-PL" sz="650" dirty="0"/>
              <a:t>    </a:t>
            </a:r>
          </a:p>
          <a:p>
            <a:r>
              <a:rPr lang="pl-PL" sz="650" dirty="0"/>
              <a:t>DMSO_2</a:t>
            </a:r>
          </a:p>
          <a:p>
            <a:endParaRPr lang="pl-PL" sz="650" dirty="0"/>
          </a:p>
          <a:p>
            <a:r>
              <a:rPr lang="pl-PL" sz="650" dirty="0"/>
              <a:t>MeOH_2</a:t>
            </a:r>
          </a:p>
          <a:p>
            <a:endParaRPr lang="pl-PL" sz="650" dirty="0"/>
          </a:p>
          <a:p>
            <a:r>
              <a:rPr lang="pl-PL" sz="650" dirty="0"/>
              <a:t>Fresh_3 </a:t>
            </a:r>
          </a:p>
          <a:p>
            <a:r>
              <a:rPr lang="pl-PL" sz="650" dirty="0"/>
              <a:t>    </a:t>
            </a:r>
          </a:p>
          <a:p>
            <a:r>
              <a:rPr lang="pl-PL" sz="650" dirty="0"/>
              <a:t>DMSO_3</a:t>
            </a:r>
          </a:p>
          <a:p>
            <a:endParaRPr lang="pl-PL" sz="650" dirty="0"/>
          </a:p>
          <a:p>
            <a:r>
              <a:rPr lang="pl-PL" sz="650" dirty="0"/>
              <a:t>MeOH_3</a:t>
            </a:r>
          </a:p>
          <a:p>
            <a:endParaRPr lang="pl-PL" sz="650" dirty="0"/>
          </a:p>
          <a:p>
            <a:r>
              <a:rPr lang="pl-PL" sz="650" dirty="0"/>
              <a:t>Fresh_4</a:t>
            </a:r>
          </a:p>
          <a:p>
            <a:r>
              <a:rPr lang="pl-PL" sz="650" dirty="0"/>
              <a:t>     </a:t>
            </a:r>
          </a:p>
          <a:p>
            <a:r>
              <a:rPr lang="pl-PL" sz="650" dirty="0"/>
              <a:t>DMSO_4</a:t>
            </a:r>
          </a:p>
          <a:p>
            <a:endParaRPr lang="pl-PL" sz="650" dirty="0"/>
          </a:p>
          <a:p>
            <a:r>
              <a:rPr lang="pl-PL" sz="650" dirty="0"/>
              <a:t>MeOH_4</a:t>
            </a:r>
          </a:p>
          <a:p>
            <a:endParaRPr lang="pl-PL" sz="650" dirty="0"/>
          </a:p>
          <a:p>
            <a:r>
              <a:rPr lang="pl-PL" sz="650" dirty="0"/>
              <a:t>Fresh_5</a:t>
            </a:r>
          </a:p>
          <a:p>
            <a:r>
              <a:rPr lang="pl-PL" sz="650" dirty="0"/>
              <a:t>     </a:t>
            </a:r>
          </a:p>
          <a:p>
            <a:r>
              <a:rPr lang="pl-PL" sz="650" dirty="0"/>
              <a:t>DMSO_5</a:t>
            </a:r>
          </a:p>
          <a:p>
            <a:endParaRPr lang="pl-PL" sz="650" dirty="0"/>
          </a:p>
          <a:p>
            <a:r>
              <a:rPr lang="pl-PL" sz="650" dirty="0"/>
              <a:t>MeOH_5</a:t>
            </a:r>
          </a:p>
          <a:p>
            <a:endParaRPr lang="pl-PL" sz="650" dirty="0"/>
          </a:p>
        </p:txBody>
      </p:sp>
      <p:sp>
        <p:nvSpPr>
          <p:cNvPr id="17" name="pole tekstowe 16"/>
          <p:cNvSpPr txBox="1"/>
          <p:nvPr/>
        </p:nvSpPr>
        <p:spPr>
          <a:xfrm rot="10800000">
            <a:off x="8690884" y="-116756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8" name="pole tekstowe 17"/>
          <p:cNvSpPr txBox="1"/>
          <p:nvPr/>
        </p:nvSpPr>
        <p:spPr>
          <a:xfrm rot="10800000">
            <a:off x="8533316" y="3021090"/>
            <a:ext cx="1962076" cy="349455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750" dirty="0"/>
              <a:t>Fresh_6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DMSO_6</a:t>
            </a:r>
          </a:p>
          <a:p>
            <a:endParaRPr lang="pl-PL" sz="750" dirty="0"/>
          </a:p>
          <a:p>
            <a:r>
              <a:rPr lang="pl-PL" sz="750" dirty="0"/>
              <a:t>MeOH_6</a:t>
            </a:r>
          </a:p>
          <a:p>
            <a:endParaRPr lang="pl-PL" sz="750" dirty="0"/>
          </a:p>
          <a:p>
            <a:r>
              <a:rPr lang="pl-PL" sz="750" dirty="0"/>
              <a:t>Fresh_7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DMSO_7</a:t>
            </a:r>
          </a:p>
          <a:p>
            <a:endParaRPr lang="pl-PL" sz="750" dirty="0"/>
          </a:p>
          <a:p>
            <a:r>
              <a:rPr lang="pl-PL" sz="750" dirty="0"/>
              <a:t>MeOH_7</a:t>
            </a:r>
          </a:p>
          <a:p>
            <a:endParaRPr lang="pl-PL" sz="750" dirty="0"/>
          </a:p>
          <a:p>
            <a:r>
              <a:rPr lang="pl-PL" sz="750" dirty="0"/>
              <a:t>Fresh_8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DMSO_8</a:t>
            </a:r>
          </a:p>
          <a:p>
            <a:endParaRPr lang="pl-PL" sz="750" dirty="0"/>
          </a:p>
          <a:p>
            <a:r>
              <a:rPr lang="pl-PL" sz="750" dirty="0"/>
              <a:t>MeOH_8</a:t>
            </a:r>
          </a:p>
        </p:txBody>
      </p:sp>
      <p:sp>
        <p:nvSpPr>
          <p:cNvPr id="19" name="pole tekstowe 18"/>
          <p:cNvSpPr txBox="1"/>
          <p:nvPr/>
        </p:nvSpPr>
        <p:spPr>
          <a:xfrm rot="10800000">
            <a:off x="4961007" y="3022166"/>
            <a:ext cx="1962076" cy="349455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750" dirty="0"/>
              <a:t>Fresh_6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DMSO_6</a:t>
            </a:r>
          </a:p>
          <a:p>
            <a:endParaRPr lang="pl-PL" sz="750" dirty="0"/>
          </a:p>
          <a:p>
            <a:r>
              <a:rPr lang="pl-PL" sz="750" dirty="0"/>
              <a:t>MeOH_6</a:t>
            </a:r>
          </a:p>
          <a:p>
            <a:endParaRPr lang="pl-PL" sz="750" dirty="0"/>
          </a:p>
          <a:p>
            <a:r>
              <a:rPr lang="pl-PL" sz="750" dirty="0"/>
              <a:t>Fresh_7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DMSO_7</a:t>
            </a:r>
          </a:p>
          <a:p>
            <a:endParaRPr lang="pl-PL" sz="750" dirty="0"/>
          </a:p>
          <a:p>
            <a:r>
              <a:rPr lang="pl-PL" sz="750" dirty="0"/>
              <a:t>MeOH_7</a:t>
            </a:r>
          </a:p>
          <a:p>
            <a:endParaRPr lang="pl-PL" sz="750" dirty="0"/>
          </a:p>
          <a:p>
            <a:r>
              <a:rPr lang="pl-PL" sz="750" dirty="0"/>
              <a:t>Fresh_8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DMSO_8</a:t>
            </a:r>
          </a:p>
          <a:p>
            <a:endParaRPr lang="pl-PL" sz="750" dirty="0"/>
          </a:p>
          <a:p>
            <a:r>
              <a:rPr lang="pl-PL" sz="750" dirty="0"/>
              <a:t>MeOH_8</a:t>
            </a:r>
          </a:p>
        </p:txBody>
      </p:sp>
    </p:spTree>
    <p:extLst>
      <p:ext uri="{BB962C8B-B14F-4D97-AF65-F5344CB8AC3E}">
        <p14:creationId xmlns:p14="http://schemas.microsoft.com/office/powerpoint/2010/main" val="767118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 flipH="1">
            <a:off x="0" y="-25683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C) ENO3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255" y="3620741"/>
            <a:ext cx="2728937" cy="2537912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 rotWithShape="1">
          <a:blip r:embed="rId3"/>
          <a:srcRect t="9208"/>
          <a:stretch/>
        </p:blipFill>
        <p:spPr>
          <a:xfrm>
            <a:off x="5256720" y="3560563"/>
            <a:ext cx="2924236" cy="252521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4"/>
          <a:srcRect t="8181"/>
          <a:stretch/>
        </p:blipFill>
        <p:spPr>
          <a:xfrm>
            <a:off x="4934286" y="488769"/>
            <a:ext cx="3419970" cy="248398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3254" y="482975"/>
            <a:ext cx="3282897" cy="2489782"/>
          </a:xfrm>
          <a:prstGeom prst="rect">
            <a:avLst/>
          </a:prstGeom>
        </p:spPr>
      </p:pic>
      <p:sp>
        <p:nvSpPr>
          <p:cNvPr id="10" name="Prostokąt 9"/>
          <p:cNvSpPr/>
          <p:nvPr/>
        </p:nvSpPr>
        <p:spPr>
          <a:xfrm>
            <a:off x="1445121" y="1627282"/>
            <a:ext cx="672604" cy="15389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rostokąt 10"/>
          <p:cNvSpPr/>
          <p:nvPr/>
        </p:nvSpPr>
        <p:spPr>
          <a:xfrm>
            <a:off x="1490455" y="4690055"/>
            <a:ext cx="2261737" cy="2659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ole tekstowe 11"/>
          <p:cNvSpPr txBox="1"/>
          <p:nvPr/>
        </p:nvSpPr>
        <p:spPr>
          <a:xfrm rot="10800000">
            <a:off x="1659311" y="3247241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3" name="pole tekstowe 12"/>
          <p:cNvSpPr txBox="1"/>
          <p:nvPr/>
        </p:nvSpPr>
        <p:spPr>
          <a:xfrm rot="10800000">
            <a:off x="1509772" y="-65710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4" name="Prostokąt 13"/>
          <p:cNvSpPr/>
          <p:nvPr/>
        </p:nvSpPr>
        <p:spPr>
          <a:xfrm>
            <a:off x="229052" y="6211669"/>
            <a:ext cx="11793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S7.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 err="1"/>
              <a:t>enolase</a:t>
            </a:r>
            <a:r>
              <a:rPr lang="pl-PL" sz="1200" dirty="0"/>
              <a:t> 3 (</a:t>
            </a:r>
            <a:r>
              <a:rPr lang="pl-PL" sz="1200" b="1" dirty="0"/>
              <a:t>ENO3)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/>
              <a:t>spermatozoa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en-US" sz="1200" dirty="0">
                <a:solidFill>
                  <a:srgbClr val="FF0000"/>
                </a:solidFill>
              </a:rPr>
              <a:t>Fig </a:t>
            </a:r>
            <a:endParaRPr lang="pl-PL" sz="1200" dirty="0">
              <a:solidFill>
                <a:srgbClr val="FF0000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6"/>
          <a:srcRect t="1187" b="4732"/>
          <a:stretch/>
        </p:blipFill>
        <p:spPr>
          <a:xfrm>
            <a:off x="8724608" y="3589429"/>
            <a:ext cx="2957662" cy="2467245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5682284" y="-60355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7" name="pole tekstowe 16"/>
          <p:cNvSpPr txBox="1"/>
          <p:nvPr/>
        </p:nvSpPr>
        <p:spPr>
          <a:xfrm rot="10800000">
            <a:off x="5932688" y="3187063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8" name="pole tekstowe 17"/>
          <p:cNvSpPr txBox="1"/>
          <p:nvPr/>
        </p:nvSpPr>
        <p:spPr>
          <a:xfrm rot="10800000">
            <a:off x="9455924" y="3202410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5865" y="471160"/>
            <a:ext cx="3600619" cy="2490459"/>
          </a:xfrm>
          <a:prstGeom prst="rect">
            <a:avLst/>
          </a:prstGeom>
        </p:spPr>
      </p:pic>
      <p:sp>
        <p:nvSpPr>
          <p:cNvPr id="19" name="pole tekstowe 18"/>
          <p:cNvSpPr txBox="1"/>
          <p:nvPr/>
        </p:nvSpPr>
        <p:spPr>
          <a:xfrm rot="10800000">
            <a:off x="9252479" y="-75941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</p:spTree>
    <p:extLst>
      <p:ext uri="{BB962C8B-B14F-4D97-AF65-F5344CB8AC3E}">
        <p14:creationId xmlns:p14="http://schemas.microsoft.com/office/powerpoint/2010/main" val="1880650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/>
          <p:cNvSpPr txBox="1"/>
          <p:nvPr/>
        </p:nvSpPr>
        <p:spPr>
          <a:xfrm flipH="1">
            <a:off x="44963" y="0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D) ALDOA</a:t>
            </a: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07" y="435790"/>
            <a:ext cx="3158722" cy="2377532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0652" y="3544242"/>
            <a:ext cx="2645377" cy="2377532"/>
          </a:xfrm>
          <a:prstGeom prst="rect">
            <a:avLst/>
          </a:prstGeom>
        </p:spPr>
      </p:pic>
      <p:sp>
        <p:nvSpPr>
          <p:cNvPr id="5" name="pole tekstowe 4"/>
          <p:cNvSpPr txBox="1"/>
          <p:nvPr/>
        </p:nvSpPr>
        <p:spPr>
          <a:xfrm rot="10800000">
            <a:off x="1733148" y="3170742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6" name="pole tekstowe 5"/>
          <p:cNvSpPr txBox="1"/>
          <p:nvPr/>
        </p:nvSpPr>
        <p:spPr>
          <a:xfrm rot="10800000">
            <a:off x="1120206" y="-125976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8" name="Prostokąt 7"/>
          <p:cNvSpPr/>
          <p:nvPr/>
        </p:nvSpPr>
        <p:spPr>
          <a:xfrm>
            <a:off x="229052" y="6211669"/>
            <a:ext cx="11793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200" b="1" dirty="0" err="1"/>
              <a:t>Supplemntary</a:t>
            </a:r>
            <a:r>
              <a:rPr lang="pl-PL" sz="1200" b="1" dirty="0"/>
              <a:t> Fig S7. </a:t>
            </a:r>
            <a:r>
              <a:rPr lang="pl-PL" sz="1200" dirty="0"/>
              <a:t>I</a:t>
            </a:r>
            <a:r>
              <a:rPr lang="en-US" sz="1200" dirty="0" err="1"/>
              <a:t>mmunoblotting</a:t>
            </a:r>
            <a:r>
              <a:rPr lang="en-US" sz="1200" dirty="0"/>
              <a:t> validation of </a:t>
            </a:r>
            <a:r>
              <a:rPr lang="pl-PL" sz="1200" dirty="0" err="1"/>
              <a:t>aldolase</a:t>
            </a:r>
            <a:r>
              <a:rPr lang="pl-PL" sz="1200" dirty="0"/>
              <a:t> A (</a:t>
            </a:r>
            <a:r>
              <a:rPr lang="pl-PL" sz="1200" b="1" dirty="0"/>
              <a:t>ALDOA)</a:t>
            </a:r>
            <a:r>
              <a:rPr lang="pl-PL" sz="1200" dirty="0"/>
              <a:t> </a:t>
            </a:r>
            <a:r>
              <a:rPr lang="en-US" sz="1200" dirty="0"/>
              <a:t>of </a:t>
            </a:r>
            <a:r>
              <a:rPr lang="pl-PL" sz="1200" dirty="0" err="1"/>
              <a:t>fresh</a:t>
            </a:r>
            <a:r>
              <a:rPr lang="pl-PL" sz="1200" dirty="0"/>
              <a:t> and </a:t>
            </a:r>
            <a:r>
              <a:rPr lang="pl-PL" sz="1200" dirty="0" err="1"/>
              <a:t>cryopreserved</a:t>
            </a:r>
            <a:r>
              <a:rPr lang="pl-PL" sz="1200" dirty="0"/>
              <a:t> </a:t>
            </a:r>
            <a:r>
              <a:rPr lang="pl-PL" sz="1200" b="1" dirty="0"/>
              <a:t>spermatozoa</a:t>
            </a:r>
            <a:r>
              <a:rPr lang="pl-PL" sz="1200" dirty="0"/>
              <a:t> with DMSO and </a:t>
            </a:r>
            <a:r>
              <a:rPr lang="pl-PL" sz="1200" dirty="0" err="1"/>
              <a:t>MeOH</a:t>
            </a:r>
            <a:r>
              <a:rPr lang="pl-PL" sz="1200" dirty="0"/>
              <a:t> </a:t>
            </a:r>
            <a:r>
              <a:rPr lang="en-US" sz="1200" dirty="0"/>
              <a:t>(</a:t>
            </a:r>
            <a:r>
              <a:rPr lang="pl-PL" sz="1200" dirty="0" err="1"/>
              <a:t>left</a:t>
            </a:r>
            <a:r>
              <a:rPr lang="pl-PL" sz="1200" dirty="0"/>
              <a:t> panel</a:t>
            </a:r>
            <a:r>
              <a:rPr lang="en-US" sz="1200" dirty="0"/>
              <a:t>). The images of the gels after SDS-PAGE electrophoresis (</a:t>
            </a:r>
            <a:r>
              <a:rPr lang="pl-PL" sz="1200" dirty="0" err="1"/>
              <a:t>middle</a:t>
            </a:r>
            <a:r>
              <a:rPr lang="pl-PL" sz="1200" dirty="0"/>
              <a:t> panel</a:t>
            </a:r>
            <a:r>
              <a:rPr lang="en-US" sz="1200" dirty="0"/>
              <a:t>) and membranes after transfer and before incubation with primary antibodies (</a:t>
            </a:r>
            <a:r>
              <a:rPr lang="pl-PL" sz="1200" dirty="0" err="1"/>
              <a:t>right</a:t>
            </a:r>
            <a:r>
              <a:rPr lang="pl-PL" sz="1200" dirty="0"/>
              <a:t> panel</a:t>
            </a:r>
            <a:r>
              <a:rPr lang="en-US" sz="1200" dirty="0"/>
              <a:t>) are provided to check the quality of the </a:t>
            </a:r>
            <a:r>
              <a:rPr lang="pl-PL" sz="1200" dirty="0"/>
              <a:t>spermatozoa </a:t>
            </a:r>
            <a:r>
              <a:rPr lang="en-US" sz="1200" dirty="0"/>
              <a:t>samples separations and as a control for equal protein loading among samples. B</a:t>
            </a:r>
            <a:r>
              <a:rPr lang="pl-PL" sz="1200" dirty="0" err="1"/>
              <a:t>lue</a:t>
            </a:r>
            <a:r>
              <a:rPr lang="en-US" sz="1200" dirty="0"/>
              <a:t> frames indicate which parts of the blots were presented as </a:t>
            </a:r>
            <a:r>
              <a:rPr lang="pl-PL" sz="1200" dirty="0"/>
              <a:t>Fig. 12.</a:t>
            </a:r>
            <a:endParaRPr lang="pl-PL" sz="1200" dirty="0">
              <a:solidFill>
                <a:srgbClr val="FF0000"/>
              </a:solidFill>
            </a:endParaRPr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703" y="435790"/>
            <a:ext cx="3407291" cy="2377532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 rot="10800000">
            <a:off x="4901272" y="-123382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5"/>
          <a:srcRect t="7845"/>
          <a:stretch/>
        </p:blipFill>
        <p:spPr>
          <a:xfrm>
            <a:off x="4372703" y="3553738"/>
            <a:ext cx="2941190" cy="2358540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 rot="10800000">
            <a:off x="5125549" y="3180238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0159" y="430543"/>
            <a:ext cx="3072352" cy="2382779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8570595" y="-119862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6" name="Obraz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0159" y="3544242"/>
            <a:ext cx="2697962" cy="2356955"/>
          </a:xfrm>
          <a:prstGeom prst="rect">
            <a:avLst/>
          </a:prstGeom>
        </p:spPr>
      </p:pic>
      <p:sp>
        <p:nvSpPr>
          <p:cNvPr id="17" name="pole tekstowe 16"/>
          <p:cNvSpPr txBox="1"/>
          <p:nvPr/>
        </p:nvSpPr>
        <p:spPr>
          <a:xfrm rot="10800000">
            <a:off x="8765240" y="3153736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9" name="Prostokąt 18"/>
          <p:cNvSpPr/>
          <p:nvPr/>
        </p:nvSpPr>
        <p:spPr>
          <a:xfrm>
            <a:off x="1004854" y="1561715"/>
            <a:ext cx="684246" cy="1739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631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/>
          <p:cNvSpPr txBox="1"/>
          <p:nvPr/>
        </p:nvSpPr>
        <p:spPr>
          <a:xfrm flipH="1">
            <a:off x="33086" y="20508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E) H2A.Z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878" y="3579994"/>
            <a:ext cx="3007495" cy="2360899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 rotWithShape="1">
          <a:blip r:embed="rId3"/>
          <a:srcRect t="11801"/>
          <a:stretch/>
        </p:blipFill>
        <p:spPr>
          <a:xfrm>
            <a:off x="4680183" y="560852"/>
            <a:ext cx="3437934" cy="239877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163" y="560852"/>
            <a:ext cx="3297024" cy="2398774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8599" y="3579993"/>
            <a:ext cx="2888090" cy="2360899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721" y="560852"/>
            <a:ext cx="3243171" cy="2398774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1721" y="3579995"/>
            <a:ext cx="3303042" cy="2360899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 rot="10800000">
            <a:off x="1404903" y="20510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1" name="pole tekstowe 10"/>
          <p:cNvSpPr txBox="1"/>
          <p:nvPr/>
        </p:nvSpPr>
        <p:spPr>
          <a:xfrm rot="10800000">
            <a:off x="1463103" y="3206493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4" name="Prostokąt 3"/>
          <p:cNvSpPr/>
          <p:nvPr/>
        </p:nvSpPr>
        <p:spPr>
          <a:xfrm>
            <a:off x="174943" y="5940892"/>
            <a:ext cx="118655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S7.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 err="1"/>
              <a:t>histone</a:t>
            </a:r>
            <a:r>
              <a:rPr lang="pl-PL" sz="1400" dirty="0"/>
              <a:t> 2A.Z (</a:t>
            </a:r>
            <a:r>
              <a:rPr lang="pl-PL" sz="1400" b="1" dirty="0"/>
              <a:t>H2A.Z)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</a:t>
            </a:r>
            <a:r>
              <a:rPr lang="pl-PL" sz="1400" dirty="0"/>
              <a:t>Fig. 12.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pl-PL" sz="1400" dirty="0">
              <a:solidFill>
                <a:srgbClr val="FF0000"/>
              </a:solidFill>
            </a:endParaRPr>
          </a:p>
        </p:txBody>
      </p:sp>
      <p:sp>
        <p:nvSpPr>
          <p:cNvPr id="13" name="pole tekstowe 12"/>
          <p:cNvSpPr txBox="1"/>
          <p:nvPr/>
        </p:nvSpPr>
        <p:spPr>
          <a:xfrm rot="10800000">
            <a:off x="5326484" y="4277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4" name="pole tekstowe 13"/>
          <p:cNvSpPr txBox="1"/>
          <p:nvPr/>
        </p:nvSpPr>
        <p:spPr>
          <a:xfrm rot="10800000">
            <a:off x="8992198" y="4278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5" name="pole tekstowe 14"/>
          <p:cNvSpPr txBox="1"/>
          <p:nvPr/>
        </p:nvSpPr>
        <p:spPr>
          <a:xfrm rot="10800000">
            <a:off x="5224657" y="3182984"/>
            <a:ext cx="2015936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600" dirty="0"/>
          </a:p>
          <a:p>
            <a:r>
              <a:rPr lang="pl-PL" sz="800" dirty="0"/>
              <a:t>MeOH_6</a:t>
            </a:r>
          </a:p>
          <a:p>
            <a:endParaRPr lang="pl-PL" sz="700" dirty="0"/>
          </a:p>
          <a:p>
            <a:r>
              <a:rPr lang="pl-PL" sz="800" dirty="0"/>
              <a:t>Fresh_7 </a:t>
            </a:r>
          </a:p>
          <a:p>
            <a:r>
              <a:rPr lang="pl-PL" sz="6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6" name="pole tekstowe 15"/>
          <p:cNvSpPr txBox="1"/>
          <p:nvPr/>
        </p:nvSpPr>
        <p:spPr>
          <a:xfrm rot="10800000">
            <a:off x="9024676" y="3201058"/>
            <a:ext cx="2015936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600" dirty="0"/>
          </a:p>
          <a:p>
            <a:r>
              <a:rPr lang="pl-PL" sz="800" dirty="0"/>
              <a:t>MeOH_6</a:t>
            </a:r>
          </a:p>
          <a:p>
            <a:endParaRPr lang="pl-PL" sz="700" dirty="0"/>
          </a:p>
          <a:p>
            <a:r>
              <a:rPr lang="pl-PL" sz="800" dirty="0"/>
              <a:t>Fresh_7 </a:t>
            </a:r>
          </a:p>
          <a:p>
            <a:r>
              <a:rPr lang="pl-PL" sz="6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8" name="Prostokąt 17"/>
          <p:cNvSpPr/>
          <p:nvPr/>
        </p:nvSpPr>
        <p:spPr>
          <a:xfrm>
            <a:off x="2823633" y="1942424"/>
            <a:ext cx="668867" cy="726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4396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17" y="381034"/>
            <a:ext cx="3241785" cy="2382967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256" y="3276708"/>
            <a:ext cx="2798346" cy="243830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1257" y="3203905"/>
            <a:ext cx="2798346" cy="2477814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6761" y="381035"/>
            <a:ext cx="3057187" cy="2390284"/>
          </a:xfrm>
          <a:prstGeom prst="rect">
            <a:avLst/>
          </a:prstGeom>
        </p:spPr>
      </p:pic>
      <p:sp>
        <p:nvSpPr>
          <p:cNvPr id="8" name="pole tekstowe 7"/>
          <p:cNvSpPr txBox="1"/>
          <p:nvPr/>
        </p:nvSpPr>
        <p:spPr>
          <a:xfrm flipH="1">
            <a:off x="0" y="11702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F) FH</a:t>
            </a:r>
          </a:p>
        </p:txBody>
      </p:sp>
      <p:sp>
        <p:nvSpPr>
          <p:cNvPr id="10" name="Prostokąt 9"/>
          <p:cNvSpPr/>
          <p:nvPr/>
        </p:nvSpPr>
        <p:spPr>
          <a:xfrm>
            <a:off x="2633133" y="1421158"/>
            <a:ext cx="649817" cy="1388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pole tekstowe 10"/>
          <p:cNvSpPr txBox="1"/>
          <p:nvPr/>
        </p:nvSpPr>
        <p:spPr>
          <a:xfrm rot="10800000">
            <a:off x="1228313" y="-154632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12" name="pole tekstowe 11"/>
          <p:cNvSpPr txBox="1"/>
          <p:nvPr/>
        </p:nvSpPr>
        <p:spPr>
          <a:xfrm rot="10800000">
            <a:off x="1315069" y="2870346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3" name="Obraz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6351" y="381034"/>
            <a:ext cx="3302354" cy="2382967"/>
          </a:xfrm>
          <a:prstGeom prst="rect">
            <a:avLst/>
          </a:prstGeo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31237" y="3233216"/>
            <a:ext cx="2799321" cy="2481796"/>
          </a:xfrm>
          <a:prstGeom prst="rect">
            <a:avLst/>
          </a:prstGeom>
        </p:spPr>
      </p:pic>
      <p:sp>
        <p:nvSpPr>
          <p:cNvPr id="14" name="Prostokąt 13"/>
          <p:cNvSpPr/>
          <p:nvPr/>
        </p:nvSpPr>
        <p:spPr>
          <a:xfrm>
            <a:off x="234462" y="5896241"/>
            <a:ext cx="11793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S7.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 err="1"/>
              <a:t>fumarate</a:t>
            </a:r>
            <a:r>
              <a:rPr lang="pl-PL" sz="1400" dirty="0"/>
              <a:t> </a:t>
            </a:r>
            <a:r>
              <a:rPr lang="pl-PL" sz="1400" dirty="0" err="1"/>
              <a:t>hydratase</a:t>
            </a:r>
            <a:r>
              <a:rPr lang="pl-PL" sz="1400" dirty="0"/>
              <a:t> (</a:t>
            </a:r>
            <a:r>
              <a:rPr lang="pl-PL" sz="1400" b="1" dirty="0"/>
              <a:t>FH)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</a:t>
            </a:r>
            <a:r>
              <a:rPr lang="pl-PL" sz="1400" dirty="0"/>
              <a:t>Fig. 12.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endParaRPr lang="pl-PL" sz="1400" dirty="0">
              <a:solidFill>
                <a:srgbClr val="FF0000"/>
              </a:solidFill>
            </a:endParaRPr>
          </a:p>
        </p:txBody>
      </p:sp>
      <p:sp>
        <p:nvSpPr>
          <p:cNvPr id="15" name="pole tekstowe 14"/>
          <p:cNvSpPr txBox="1"/>
          <p:nvPr/>
        </p:nvSpPr>
        <p:spPr>
          <a:xfrm rot="10800000">
            <a:off x="5108625" y="-159308"/>
            <a:ext cx="2585323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00" dirty="0"/>
              <a:t>Fresh_2 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DMSO_2</a:t>
            </a:r>
          </a:p>
          <a:p>
            <a:endParaRPr lang="pl-PL" sz="700" dirty="0"/>
          </a:p>
          <a:p>
            <a:r>
              <a:rPr lang="pl-PL" sz="700" dirty="0"/>
              <a:t>MeOH_2</a:t>
            </a:r>
          </a:p>
          <a:p>
            <a:endParaRPr lang="pl-PL" sz="700" dirty="0"/>
          </a:p>
          <a:p>
            <a:r>
              <a:rPr lang="pl-PL" sz="700" dirty="0"/>
              <a:t>Fresh_3 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DMSO_3</a:t>
            </a:r>
          </a:p>
          <a:p>
            <a:endParaRPr lang="pl-PL" sz="700" dirty="0"/>
          </a:p>
          <a:p>
            <a:r>
              <a:rPr lang="pl-PL" sz="700" dirty="0"/>
              <a:t>MeOH_3</a:t>
            </a:r>
          </a:p>
          <a:p>
            <a:endParaRPr lang="pl-PL" sz="700" dirty="0"/>
          </a:p>
          <a:p>
            <a:r>
              <a:rPr lang="pl-PL" sz="700" dirty="0"/>
              <a:t>Fresh_4</a:t>
            </a:r>
          </a:p>
          <a:p>
            <a:r>
              <a:rPr lang="pl-PL" sz="700" dirty="0"/>
              <a:t>     </a:t>
            </a:r>
          </a:p>
          <a:p>
            <a:r>
              <a:rPr lang="pl-PL" sz="700" dirty="0"/>
              <a:t>DMSO_4</a:t>
            </a:r>
          </a:p>
          <a:p>
            <a:endParaRPr lang="pl-PL" sz="700" dirty="0"/>
          </a:p>
          <a:p>
            <a:r>
              <a:rPr lang="pl-PL" sz="700" dirty="0"/>
              <a:t>MeOH_4</a:t>
            </a:r>
          </a:p>
          <a:p>
            <a:endParaRPr lang="pl-PL" sz="700" dirty="0"/>
          </a:p>
          <a:p>
            <a:r>
              <a:rPr lang="pl-PL" sz="700" dirty="0"/>
              <a:t>Fresh_5</a:t>
            </a:r>
          </a:p>
          <a:p>
            <a:r>
              <a:rPr lang="pl-PL" sz="700" dirty="0"/>
              <a:t>     </a:t>
            </a:r>
          </a:p>
          <a:p>
            <a:r>
              <a:rPr lang="pl-PL" sz="700" dirty="0"/>
              <a:t>DMSO_5</a:t>
            </a:r>
          </a:p>
          <a:p>
            <a:endParaRPr lang="pl-PL" sz="700" dirty="0"/>
          </a:p>
          <a:p>
            <a:r>
              <a:rPr lang="pl-PL" sz="700" dirty="0"/>
              <a:t>MeOH_5</a:t>
            </a:r>
          </a:p>
          <a:p>
            <a:endParaRPr lang="pl-PL" sz="700" dirty="0"/>
          </a:p>
        </p:txBody>
      </p:sp>
      <p:sp>
        <p:nvSpPr>
          <p:cNvPr id="16" name="pole tekstowe 15"/>
          <p:cNvSpPr txBox="1"/>
          <p:nvPr/>
        </p:nvSpPr>
        <p:spPr>
          <a:xfrm rot="10800000">
            <a:off x="8804271" y="-155848"/>
            <a:ext cx="2585323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00" dirty="0"/>
              <a:t>Fresh_2 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DMSO_2</a:t>
            </a:r>
          </a:p>
          <a:p>
            <a:endParaRPr lang="pl-PL" sz="700" dirty="0"/>
          </a:p>
          <a:p>
            <a:r>
              <a:rPr lang="pl-PL" sz="700" dirty="0"/>
              <a:t>MeOH_2</a:t>
            </a:r>
          </a:p>
          <a:p>
            <a:endParaRPr lang="pl-PL" sz="700" dirty="0"/>
          </a:p>
          <a:p>
            <a:r>
              <a:rPr lang="pl-PL" sz="700" dirty="0"/>
              <a:t>Fresh_3 </a:t>
            </a:r>
          </a:p>
          <a:p>
            <a:r>
              <a:rPr lang="pl-PL" sz="700" dirty="0"/>
              <a:t>    </a:t>
            </a:r>
          </a:p>
          <a:p>
            <a:r>
              <a:rPr lang="pl-PL" sz="700" dirty="0"/>
              <a:t>DMSO_3</a:t>
            </a:r>
          </a:p>
          <a:p>
            <a:endParaRPr lang="pl-PL" sz="700" dirty="0"/>
          </a:p>
          <a:p>
            <a:r>
              <a:rPr lang="pl-PL" sz="700" dirty="0"/>
              <a:t>MeOH_3</a:t>
            </a:r>
          </a:p>
          <a:p>
            <a:endParaRPr lang="pl-PL" sz="700" dirty="0"/>
          </a:p>
          <a:p>
            <a:r>
              <a:rPr lang="pl-PL" sz="700" dirty="0"/>
              <a:t>Fresh_4</a:t>
            </a:r>
          </a:p>
          <a:p>
            <a:r>
              <a:rPr lang="pl-PL" sz="700" dirty="0"/>
              <a:t>     </a:t>
            </a:r>
          </a:p>
          <a:p>
            <a:r>
              <a:rPr lang="pl-PL" sz="700" dirty="0"/>
              <a:t>DMSO_4</a:t>
            </a:r>
          </a:p>
          <a:p>
            <a:endParaRPr lang="pl-PL" sz="700" dirty="0"/>
          </a:p>
          <a:p>
            <a:r>
              <a:rPr lang="pl-PL" sz="700" dirty="0"/>
              <a:t>MeOH_4</a:t>
            </a:r>
          </a:p>
          <a:p>
            <a:endParaRPr lang="pl-PL" sz="700" dirty="0"/>
          </a:p>
          <a:p>
            <a:r>
              <a:rPr lang="pl-PL" sz="700" dirty="0"/>
              <a:t>Fresh_5</a:t>
            </a:r>
          </a:p>
          <a:p>
            <a:r>
              <a:rPr lang="pl-PL" sz="700" dirty="0"/>
              <a:t>     </a:t>
            </a:r>
          </a:p>
          <a:p>
            <a:r>
              <a:rPr lang="pl-PL" sz="700" dirty="0"/>
              <a:t>DMSO_5</a:t>
            </a:r>
          </a:p>
          <a:p>
            <a:endParaRPr lang="pl-PL" sz="700" dirty="0"/>
          </a:p>
          <a:p>
            <a:r>
              <a:rPr lang="pl-PL" sz="700" dirty="0"/>
              <a:t>MeOH_5</a:t>
            </a:r>
          </a:p>
          <a:p>
            <a:endParaRPr lang="pl-PL" sz="700" dirty="0"/>
          </a:p>
        </p:txBody>
      </p:sp>
      <p:sp>
        <p:nvSpPr>
          <p:cNvPr id="17" name="pole tekstowe 16"/>
          <p:cNvSpPr txBox="1"/>
          <p:nvPr/>
        </p:nvSpPr>
        <p:spPr>
          <a:xfrm rot="10800000">
            <a:off x="5271156" y="2835454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8" name="pole tekstowe 17"/>
          <p:cNvSpPr txBox="1"/>
          <p:nvPr/>
        </p:nvSpPr>
        <p:spPr>
          <a:xfrm rot="10800000">
            <a:off x="8652910" y="2846275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</p:spTree>
    <p:extLst>
      <p:ext uri="{BB962C8B-B14F-4D97-AF65-F5344CB8AC3E}">
        <p14:creationId xmlns:p14="http://schemas.microsoft.com/office/powerpoint/2010/main" val="10154268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 rotWithShape="1">
          <a:blip r:embed="rId2"/>
          <a:srcRect t="7179"/>
          <a:stretch/>
        </p:blipFill>
        <p:spPr>
          <a:xfrm>
            <a:off x="694946" y="385711"/>
            <a:ext cx="3206134" cy="2044141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85" y="3560297"/>
            <a:ext cx="2820524" cy="2239828"/>
          </a:xfrm>
          <a:prstGeom prst="rect">
            <a:avLst/>
          </a:prstGeom>
        </p:spPr>
      </p:pic>
      <p:sp>
        <p:nvSpPr>
          <p:cNvPr id="6" name="pole tekstowe 5"/>
          <p:cNvSpPr txBox="1"/>
          <p:nvPr/>
        </p:nvSpPr>
        <p:spPr>
          <a:xfrm rot="10800000">
            <a:off x="1228313" y="-154632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sp>
        <p:nvSpPr>
          <p:cNvPr id="7" name="pole tekstowe 6"/>
          <p:cNvSpPr txBox="1"/>
          <p:nvPr/>
        </p:nvSpPr>
        <p:spPr>
          <a:xfrm rot="10800000">
            <a:off x="1375347" y="3186797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 rotWithShape="1">
          <a:blip r:embed="rId4"/>
          <a:srcRect t="5218"/>
          <a:stretch/>
        </p:blipFill>
        <p:spPr>
          <a:xfrm>
            <a:off x="4146683" y="385710"/>
            <a:ext cx="3298845" cy="2044141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 rot="10800000">
            <a:off x="4749017" y="-154633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0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683" y="3560296"/>
            <a:ext cx="2735665" cy="2229321"/>
          </a:xfrm>
          <a:prstGeom prst="rect">
            <a:avLst/>
          </a:prstGeom>
        </p:spPr>
      </p:pic>
      <p:sp>
        <p:nvSpPr>
          <p:cNvPr id="11" name="pole tekstowe 10"/>
          <p:cNvSpPr txBox="1"/>
          <p:nvPr/>
        </p:nvSpPr>
        <p:spPr>
          <a:xfrm rot="10800000">
            <a:off x="4749017" y="3186797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 rotWithShape="1">
          <a:blip r:embed="rId6"/>
          <a:srcRect t="4095"/>
          <a:stretch/>
        </p:blipFill>
        <p:spPr>
          <a:xfrm>
            <a:off x="7691131" y="385709"/>
            <a:ext cx="3260026" cy="2117759"/>
          </a:xfrm>
          <a:prstGeom prst="rect">
            <a:avLst/>
          </a:prstGeom>
        </p:spPr>
      </p:pic>
      <p:sp>
        <p:nvSpPr>
          <p:cNvPr id="13" name="pole tekstowe 12"/>
          <p:cNvSpPr txBox="1"/>
          <p:nvPr/>
        </p:nvSpPr>
        <p:spPr>
          <a:xfrm rot="10800000">
            <a:off x="8245406" y="-154634"/>
            <a:ext cx="2769989" cy="540342"/>
          </a:xfrm>
          <a:prstGeom prst="rect">
            <a:avLst/>
          </a:prstGeom>
          <a:noFill/>
        </p:spPr>
        <p:txBody>
          <a:bodyPr vert="vert" wrap="square" lIns="0" tIns="0" rIns="0" bIns="0" rtlCol="0">
            <a:spAutoFit/>
          </a:bodyPr>
          <a:lstStyle/>
          <a:p>
            <a:r>
              <a:rPr lang="pl-PL" sz="750" dirty="0"/>
              <a:t>Fresh_2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DMSO_2</a:t>
            </a:r>
          </a:p>
          <a:p>
            <a:endParaRPr lang="pl-PL" sz="750" dirty="0"/>
          </a:p>
          <a:p>
            <a:r>
              <a:rPr lang="pl-PL" sz="750" dirty="0"/>
              <a:t>MeOH_2</a:t>
            </a:r>
          </a:p>
          <a:p>
            <a:endParaRPr lang="pl-PL" sz="750" dirty="0"/>
          </a:p>
          <a:p>
            <a:r>
              <a:rPr lang="pl-PL" sz="750" dirty="0"/>
              <a:t>Fresh_3 </a:t>
            </a:r>
          </a:p>
          <a:p>
            <a:r>
              <a:rPr lang="pl-PL" sz="750" dirty="0"/>
              <a:t>    </a:t>
            </a:r>
          </a:p>
          <a:p>
            <a:r>
              <a:rPr lang="pl-PL" sz="750" dirty="0"/>
              <a:t>DMSO_3</a:t>
            </a:r>
          </a:p>
          <a:p>
            <a:endParaRPr lang="pl-PL" sz="750" dirty="0"/>
          </a:p>
          <a:p>
            <a:r>
              <a:rPr lang="pl-PL" sz="750" dirty="0"/>
              <a:t>MeOH_3</a:t>
            </a:r>
          </a:p>
          <a:p>
            <a:endParaRPr lang="pl-PL" sz="750" dirty="0"/>
          </a:p>
          <a:p>
            <a:r>
              <a:rPr lang="pl-PL" sz="750" dirty="0"/>
              <a:t>Fresh_4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DMSO_4</a:t>
            </a:r>
          </a:p>
          <a:p>
            <a:endParaRPr lang="pl-PL" sz="750" dirty="0"/>
          </a:p>
          <a:p>
            <a:r>
              <a:rPr lang="pl-PL" sz="750" dirty="0"/>
              <a:t>MeOH_4</a:t>
            </a:r>
          </a:p>
          <a:p>
            <a:endParaRPr lang="pl-PL" sz="750" dirty="0"/>
          </a:p>
          <a:p>
            <a:r>
              <a:rPr lang="pl-PL" sz="750" dirty="0"/>
              <a:t>Fresh_5</a:t>
            </a:r>
          </a:p>
          <a:p>
            <a:r>
              <a:rPr lang="pl-PL" sz="750" dirty="0"/>
              <a:t>     </a:t>
            </a:r>
          </a:p>
          <a:p>
            <a:r>
              <a:rPr lang="pl-PL" sz="750" dirty="0"/>
              <a:t>DMSO_5</a:t>
            </a:r>
          </a:p>
          <a:p>
            <a:endParaRPr lang="pl-PL" sz="750" dirty="0"/>
          </a:p>
          <a:p>
            <a:r>
              <a:rPr lang="pl-PL" sz="750" dirty="0"/>
              <a:t>MeOH_5</a:t>
            </a:r>
          </a:p>
          <a:p>
            <a:endParaRPr lang="pl-PL" sz="750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 rotWithShape="1">
          <a:blip r:embed="rId7"/>
          <a:srcRect t="1420"/>
          <a:stretch/>
        </p:blipFill>
        <p:spPr>
          <a:xfrm>
            <a:off x="7691131" y="3554795"/>
            <a:ext cx="2556901" cy="2248811"/>
          </a:xfrm>
          <a:prstGeom prst="rect">
            <a:avLst/>
          </a:prstGeom>
        </p:spPr>
      </p:pic>
      <p:sp>
        <p:nvSpPr>
          <p:cNvPr id="15" name="pole tekstowe 14"/>
          <p:cNvSpPr txBox="1"/>
          <p:nvPr/>
        </p:nvSpPr>
        <p:spPr>
          <a:xfrm rot="10800000">
            <a:off x="8155151" y="3186795"/>
            <a:ext cx="2092881" cy="373500"/>
          </a:xfrm>
          <a:prstGeom prst="rect">
            <a:avLst/>
          </a:prstGeom>
          <a:noFill/>
        </p:spPr>
        <p:txBody>
          <a:bodyPr vert="vert" wrap="none" lIns="0" tIns="0" rIns="0" bIns="0" rtlCol="0">
            <a:spAutoFit/>
          </a:bodyPr>
          <a:lstStyle/>
          <a:p>
            <a:r>
              <a:rPr lang="pl-PL" sz="800" dirty="0"/>
              <a:t>Fresh_6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DMSO_6</a:t>
            </a:r>
          </a:p>
          <a:p>
            <a:endParaRPr lang="pl-PL" sz="800" dirty="0"/>
          </a:p>
          <a:p>
            <a:r>
              <a:rPr lang="pl-PL" sz="800" dirty="0"/>
              <a:t>MeOH_6</a:t>
            </a:r>
          </a:p>
          <a:p>
            <a:endParaRPr lang="pl-PL" sz="800" dirty="0"/>
          </a:p>
          <a:p>
            <a:r>
              <a:rPr lang="pl-PL" sz="800" dirty="0"/>
              <a:t>Fresh_7 </a:t>
            </a:r>
          </a:p>
          <a:p>
            <a:r>
              <a:rPr lang="pl-PL" sz="800" dirty="0"/>
              <a:t>    </a:t>
            </a:r>
          </a:p>
          <a:p>
            <a:r>
              <a:rPr lang="pl-PL" sz="800" dirty="0"/>
              <a:t>DMSO_7</a:t>
            </a:r>
          </a:p>
          <a:p>
            <a:endParaRPr lang="pl-PL" sz="800" dirty="0"/>
          </a:p>
          <a:p>
            <a:r>
              <a:rPr lang="pl-PL" sz="800" dirty="0"/>
              <a:t>MeOH_7</a:t>
            </a:r>
          </a:p>
          <a:p>
            <a:endParaRPr lang="pl-PL" sz="800" dirty="0"/>
          </a:p>
          <a:p>
            <a:r>
              <a:rPr lang="pl-PL" sz="800" dirty="0"/>
              <a:t>Fresh_8</a:t>
            </a:r>
          </a:p>
          <a:p>
            <a:r>
              <a:rPr lang="pl-PL" sz="800" dirty="0"/>
              <a:t>     </a:t>
            </a:r>
          </a:p>
          <a:p>
            <a:r>
              <a:rPr lang="pl-PL" sz="800" dirty="0"/>
              <a:t>DMSO_8</a:t>
            </a:r>
          </a:p>
          <a:p>
            <a:endParaRPr lang="pl-PL" sz="800" dirty="0"/>
          </a:p>
          <a:p>
            <a:r>
              <a:rPr lang="pl-PL" sz="800" dirty="0"/>
              <a:t>MeOH_8</a:t>
            </a:r>
          </a:p>
        </p:txBody>
      </p:sp>
      <p:sp>
        <p:nvSpPr>
          <p:cNvPr id="16" name="pole tekstowe 15"/>
          <p:cNvSpPr txBox="1"/>
          <p:nvPr/>
        </p:nvSpPr>
        <p:spPr>
          <a:xfrm flipH="1">
            <a:off x="0" y="11702"/>
            <a:ext cx="1797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H) ACR</a:t>
            </a:r>
          </a:p>
        </p:txBody>
      </p:sp>
      <p:sp>
        <p:nvSpPr>
          <p:cNvPr id="17" name="Prostokąt 16"/>
          <p:cNvSpPr/>
          <p:nvPr/>
        </p:nvSpPr>
        <p:spPr>
          <a:xfrm>
            <a:off x="234462" y="5896241"/>
            <a:ext cx="117934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b="1" dirty="0" err="1"/>
              <a:t>Supplemntary</a:t>
            </a:r>
            <a:r>
              <a:rPr lang="pl-PL" sz="1400" b="1" dirty="0"/>
              <a:t> Fig S7. </a:t>
            </a:r>
            <a:r>
              <a:rPr lang="pl-PL" sz="1400" dirty="0"/>
              <a:t>I</a:t>
            </a:r>
            <a:r>
              <a:rPr lang="en-US" sz="1400" dirty="0" err="1"/>
              <a:t>mmunoblotting</a:t>
            </a:r>
            <a:r>
              <a:rPr lang="en-US" sz="1400" dirty="0"/>
              <a:t> validation of </a:t>
            </a:r>
            <a:r>
              <a:rPr lang="pl-PL" sz="1400" dirty="0" err="1"/>
              <a:t>acrosin</a:t>
            </a:r>
            <a:r>
              <a:rPr lang="pl-PL" sz="1400" dirty="0"/>
              <a:t> (</a:t>
            </a:r>
            <a:r>
              <a:rPr lang="pl-PL" sz="1400" b="1" dirty="0"/>
              <a:t>ACR)</a:t>
            </a:r>
            <a:r>
              <a:rPr lang="pl-PL" sz="1400" dirty="0"/>
              <a:t> </a:t>
            </a:r>
            <a:r>
              <a:rPr lang="en-US" sz="1400" dirty="0"/>
              <a:t>of </a:t>
            </a:r>
            <a:r>
              <a:rPr lang="pl-PL" sz="1400" dirty="0" err="1"/>
              <a:t>fresh</a:t>
            </a:r>
            <a:r>
              <a:rPr lang="pl-PL" sz="1400" dirty="0"/>
              <a:t> and </a:t>
            </a:r>
            <a:r>
              <a:rPr lang="pl-PL" sz="1400" dirty="0" err="1"/>
              <a:t>cryopreserved</a:t>
            </a:r>
            <a:r>
              <a:rPr lang="pl-PL" sz="1400" dirty="0"/>
              <a:t> </a:t>
            </a:r>
            <a:r>
              <a:rPr lang="pl-PL" sz="1400" b="1" dirty="0"/>
              <a:t>spermatozoa</a:t>
            </a:r>
            <a:r>
              <a:rPr lang="pl-PL" sz="1400" dirty="0"/>
              <a:t> with DMSO and </a:t>
            </a:r>
            <a:r>
              <a:rPr lang="pl-PL" sz="1400" dirty="0" err="1"/>
              <a:t>MeOH</a:t>
            </a:r>
            <a:r>
              <a:rPr lang="pl-PL" sz="1400" dirty="0"/>
              <a:t> </a:t>
            </a:r>
            <a:r>
              <a:rPr lang="en-US" sz="1400" dirty="0"/>
              <a:t>(</a:t>
            </a:r>
            <a:r>
              <a:rPr lang="pl-PL" sz="1400" dirty="0" err="1"/>
              <a:t>left</a:t>
            </a:r>
            <a:r>
              <a:rPr lang="pl-PL" sz="1400" dirty="0"/>
              <a:t> panel</a:t>
            </a:r>
            <a:r>
              <a:rPr lang="en-US" sz="1400" dirty="0"/>
              <a:t>). The images of the gels after SDS-PAGE electrophoresis (</a:t>
            </a:r>
            <a:r>
              <a:rPr lang="pl-PL" sz="1400" dirty="0" err="1"/>
              <a:t>middle</a:t>
            </a:r>
            <a:r>
              <a:rPr lang="pl-PL" sz="1400" dirty="0"/>
              <a:t> panel</a:t>
            </a:r>
            <a:r>
              <a:rPr lang="en-US" sz="1400" dirty="0"/>
              <a:t>) and membranes after transfer and before incubation with primary antibodies (</a:t>
            </a:r>
            <a:r>
              <a:rPr lang="pl-PL" sz="1400" dirty="0" err="1"/>
              <a:t>right</a:t>
            </a:r>
            <a:r>
              <a:rPr lang="pl-PL" sz="1400" dirty="0"/>
              <a:t> panel</a:t>
            </a:r>
            <a:r>
              <a:rPr lang="en-US" sz="1400" dirty="0"/>
              <a:t>) are provided to check the quality of the </a:t>
            </a:r>
            <a:r>
              <a:rPr lang="pl-PL" sz="1400" dirty="0"/>
              <a:t>spermatozoa </a:t>
            </a:r>
            <a:r>
              <a:rPr lang="en-US" sz="1400" dirty="0"/>
              <a:t>samples separations and as a control for equal protein loading among samples. B</a:t>
            </a:r>
            <a:r>
              <a:rPr lang="pl-PL" sz="1400" dirty="0" err="1"/>
              <a:t>lue</a:t>
            </a:r>
            <a:r>
              <a:rPr lang="en-US" sz="1400" dirty="0"/>
              <a:t> frames indicate which parts of the blots were presented as </a:t>
            </a:r>
            <a:r>
              <a:rPr lang="pl-PL" sz="1400" dirty="0"/>
              <a:t>Fig. </a:t>
            </a:r>
            <a:r>
              <a:rPr lang="pl-PL" sz="1400"/>
              <a:t>12.</a:t>
            </a:r>
            <a:endParaRPr lang="pl-PL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833320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2124</Words>
  <Application>Microsoft Office PowerPoint</Application>
  <PresentationFormat>Panoramiczny</PresentationFormat>
  <Paragraphs>854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Mariola</dc:creator>
  <cp:lastModifiedBy>Natalia Kodzik</cp:lastModifiedBy>
  <cp:revision>38</cp:revision>
  <dcterms:created xsi:type="dcterms:W3CDTF">2024-05-06T16:14:37Z</dcterms:created>
  <dcterms:modified xsi:type="dcterms:W3CDTF">2024-05-10T14:45:40Z</dcterms:modified>
</cp:coreProperties>
</file>