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3" r:id="rId4"/>
    <p:sldId id="266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540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747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354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2652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8817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9744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01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749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2770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281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182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7593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47" y="411212"/>
            <a:ext cx="3157249" cy="231034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048" y="3417275"/>
            <a:ext cx="2601696" cy="236211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 rot="10800000">
            <a:off x="1406867" y="-165466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7" name="pole tekstowe 6"/>
          <p:cNvSpPr txBox="1"/>
          <p:nvPr/>
        </p:nvSpPr>
        <p:spPr>
          <a:xfrm rot="10800000">
            <a:off x="1458230" y="3043775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-51783" y="-5779"/>
            <a:ext cx="841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A) LDHA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642" y="411211"/>
            <a:ext cx="3227838" cy="2310347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 rot="10800000">
            <a:off x="4895491" y="-129131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642" y="3415480"/>
            <a:ext cx="2726060" cy="2422580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 rot="10800000">
            <a:off x="5005120" y="3043775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6332" y="411210"/>
            <a:ext cx="3103600" cy="2310347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 rot="10800000">
            <a:off x="8737955" y="-142939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6332" y="3415480"/>
            <a:ext cx="2833130" cy="2422580"/>
          </a:xfrm>
          <a:prstGeom prst="rect">
            <a:avLst/>
          </a:prstGeom>
        </p:spPr>
      </p:pic>
      <p:sp>
        <p:nvSpPr>
          <p:cNvPr id="17" name="pole tekstowe 16"/>
          <p:cNvSpPr txBox="1"/>
          <p:nvPr/>
        </p:nvSpPr>
        <p:spPr>
          <a:xfrm rot="10800000">
            <a:off x="9029576" y="3043774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267824" y="5929206"/>
            <a:ext cx="11065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 err="1"/>
              <a:t>Supplemntary</a:t>
            </a:r>
            <a:r>
              <a:rPr lang="pl-PL" sz="1200" b="1" dirty="0"/>
              <a:t> Fig S8. </a:t>
            </a:r>
            <a:r>
              <a:rPr lang="pl-PL" sz="1200" dirty="0"/>
              <a:t>I</a:t>
            </a:r>
            <a:r>
              <a:rPr lang="en-US" sz="1200" dirty="0" err="1"/>
              <a:t>mmunoblotting</a:t>
            </a:r>
            <a:r>
              <a:rPr lang="en-US" sz="1200" dirty="0"/>
              <a:t> validation of </a:t>
            </a:r>
            <a:r>
              <a:rPr lang="pl-PL" sz="1200" dirty="0"/>
              <a:t>L-</a:t>
            </a:r>
            <a:r>
              <a:rPr lang="pl-PL" sz="1200" dirty="0" err="1"/>
              <a:t>lactate</a:t>
            </a:r>
            <a:r>
              <a:rPr lang="pl-PL" sz="1200" dirty="0"/>
              <a:t> </a:t>
            </a:r>
            <a:r>
              <a:rPr lang="pl-PL" sz="1200" dirty="0" err="1"/>
              <a:t>dehydrogenase</a:t>
            </a:r>
            <a:r>
              <a:rPr lang="pl-PL" sz="1200" dirty="0"/>
              <a:t> (</a:t>
            </a:r>
            <a:r>
              <a:rPr lang="pl-PL" sz="1200" b="1" dirty="0"/>
              <a:t>LDH)</a:t>
            </a:r>
            <a:r>
              <a:rPr lang="pl-PL" sz="1200" dirty="0"/>
              <a:t> </a:t>
            </a:r>
            <a:r>
              <a:rPr lang="en-US" sz="1200" dirty="0"/>
              <a:t>of </a:t>
            </a:r>
            <a:r>
              <a:rPr lang="pl-PL" sz="1200" dirty="0" err="1"/>
              <a:t>fresh</a:t>
            </a:r>
            <a:r>
              <a:rPr lang="pl-PL" sz="1200" dirty="0"/>
              <a:t> and </a:t>
            </a:r>
            <a:r>
              <a:rPr lang="pl-PL" sz="1200" dirty="0" err="1"/>
              <a:t>cryopreserved</a:t>
            </a:r>
            <a:r>
              <a:rPr lang="pl-PL" sz="1200" dirty="0"/>
              <a:t> </a:t>
            </a:r>
            <a:r>
              <a:rPr lang="pl-PL" sz="1200" b="1" dirty="0" err="1"/>
              <a:t>extracellular</a:t>
            </a:r>
            <a:r>
              <a:rPr lang="pl-PL" sz="1200" b="1" dirty="0"/>
              <a:t> medium</a:t>
            </a:r>
            <a:r>
              <a:rPr lang="pl-PL" sz="1200" dirty="0"/>
              <a:t> with DMSO and </a:t>
            </a:r>
            <a:r>
              <a:rPr lang="pl-PL" sz="1200" dirty="0" err="1"/>
              <a:t>MeOH</a:t>
            </a:r>
            <a:r>
              <a:rPr lang="pl-PL" sz="1200" dirty="0"/>
              <a:t> </a:t>
            </a:r>
            <a:r>
              <a:rPr lang="en-US" sz="1200" dirty="0"/>
              <a:t>(</a:t>
            </a:r>
            <a:r>
              <a:rPr lang="pl-PL" sz="1200" dirty="0" err="1"/>
              <a:t>left</a:t>
            </a:r>
            <a:r>
              <a:rPr lang="pl-PL" sz="1200" dirty="0"/>
              <a:t> panel</a:t>
            </a:r>
            <a:r>
              <a:rPr lang="en-US" sz="1200" dirty="0"/>
              <a:t>). The images of the gels after SDS-PAGE electrophoresis (</a:t>
            </a:r>
            <a:r>
              <a:rPr lang="pl-PL" sz="1200" dirty="0" err="1"/>
              <a:t>middle</a:t>
            </a:r>
            <a:r>
              <a:rPr lang="pl-PL" sz="1200" dirty="0"/>
              <a:t> panel</a:t>
            </a:r>
            <a:r>
              <a:rPr lang="en-US" sz="1200" dirty="0"/>
              <a:t>) and membranes after transfer and before incubation with primary antibodies (</a:t>
            </a:r>
            <a:r>
              <a:rPr lang="pl-PL" sz="1200" dirty="0" err="1"/>
              <a:t>right</a:t>
            </a:r>
            <a:r>
              <a:rPr lang="pl-PL" sz="1200" dirty="0"/>
              <a:t> panel</a:t>
            </a:r>
            <a:r>
              <a:rPr lang="en-US" sz="1200" dirty="0"/>
              <a:t>) are provided to check the quality of the </a:t>
            </a:r>
            <a:r>
              <a:rPr lang="pl-PL" sz="1200" dirty="0"/>
              <a:t>spermatozoa </a:t>
            </a:r>
            <a:r>
              <a:rPr lang="en-US" sz="1200" dirty="0"/>
              <a:t>samples separations and as a control for equal protein loading among samples. B</a:t>
            </a:r>
            <a:r>
              <a:rPr lang="pl-PL" sz="1200" dirty="0" err="1"/>
              <a:t>lue</a:t>
            </a:r>
            <a:r>
              <a:rPr lang="en-US" sz="1200" dirty="0"/>
              <a:t> frames indicate which parts of the blots were presented as </a:t>
            </a:r>
            <a:r>
              <a:rPr lang="pl-PL" sz="1200" dirty="0"/>
              <a:t>Fig. 12.</a:t>
            </a:r>
            <a:endParaRPr lang="pl-PL" sz="1200" dirty="0">
              <a:solidFill>
                <a:srgbClr val="FF0000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3403299" y="1654061"/>
            <a:ext cx="679997" cy="1963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4749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 flipH="1">
            <a:off x="-28485" y="50800"/>
            <a:ext cx="1797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/>
              <a:t>B) </a:t>
            </a:r>
            <a:r>
              <a:rPr lang="pl-PL" b="1" dirty="0"/>
              <a:t>CKB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149" y="3409225"/>
            <a:ext cx="2545228" cy="206963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06" y="434778"/>
            <a:ext cx="3183138" cy="2194797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 rot="10800000">
            <a:off x="1260183" y="-128503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3532" y="434778"/>
            <a:ext cx="3165693" cy="2189146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 rot="10800000">
            <a:off x="8522178" y="-90918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5"/>
          <a:srcRect b="7544"/>
          <a:stretch/>
        </p:blipFill>
        <p:spPr>
          <a:xfrm>
            <a:off x="8023532" y="3409225"/>
            <a:ext cx="2630040" cy="2117777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 rot="10800000">
            <a:off x="1313029" y="3035724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0" name="pole tekstowe 9"/>
          <p:cNvSpPr txBox="1"/>
          <p:nvPr/>
        </p:nvSpPr>
        <p:spPr>
          <a:xfrm rot="10800000">
            <a:off x="8522178" y="3035725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9624" y="449426"/>
            <a:ext cx="3209432" cy="2193346"/>
          </a:xfrm>
          <a:prstGeom prst="rect">
            <a:avLst/>
          </a:prstGeom>
        </p:spPr>
      </p:pic>
      <p:sp>
        <p:nvSpPr>
          <p:cNvPr id="12" name="pole tekstowe 11"/>
          <p:cNvSpPr txBox="1"/>
          <p:nvPr/>
        </p:nvSpPr>
        <p:spPr>
          <a:xfrm rot="10800000">
            <a:off x="4844917" y="-90917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9624" y="3409224"/>
            <a:ext cx="2717990" cy="2103551"/>
          </a:xfrm>
          <a:prstGeom prst="rect">
            <a:avLst/>
          </a:prstGeom>
        </p:spPr>
      </p:pic>
      <p:sp>
        <p:nvSpPr>
          <p:cNvPr id="14" name="pole tekstowe 13"/>
          <p:cNvSpPr txBox="1"/>
          <p:nvPr/>
        </p:nvSpPr>
        <p:spPr>
          <a:xfrm rot="10800000">
            <a:off x="4910474" y="3035724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267824" y="5929206"/>
            <a:ext cx="11065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 err="1"/>
              <a:t>Supplemntary</a:t>
            </a:r>
            <a:r>
              <a:rPr lang="pl-PL" sz="1200" b="1" dirty="0"/>
              <a:t> Fig S8. </a:t>
            </a:r>
            <a:r>
              <a:rPr lang="pl-PL" sz="1200" dirty="0"/>
              <a:t>I</a:t>
            </a:r>
            <a:r>
              <a:rPr lang="en-US" sz="1200" dirty="0" err="1"/>
              <a:t>mmunoblotting</a:t>
            </a:r>
            <a:r>
              <a:rPr lang="en-US" sz="1200" dirty="0"/>
              <a:t> validation of </a:t>
            </a:r>
            <a:r>
              <a:rPr lang="pl-PL" sz="1200" dirty="0" err="1"/>
              <a:t>creatine</a:t>
            </a:r>
            <a:r>
              <a:rPr lang="pl-PL" sz="1200" dirty="0"/>
              <a:t> </a:t>
            </a:r>
            <a:r>
              <a:rPr lang="pl-PL" sz="1200" dirty="0" err="1"/>
              <a:t>kinase</a:t>
            </a:r>
            <a:r>
              <a:rPr lang="pl-PL" sz="1200" dirty="0"/>
              <a:t> </a:t>
            </a:r>
            <a:r>
              <a:rPr lang="pl-PL" sz="1200" dirty="0" err="1"/>
              <a:t>type</a:t>
            </a:r>
            <a:r>
              <a:rPr lang="pl-PL" sz="1200" dirty="0"/>
              <a:t> B (</a:t>
            </a:r>
            <a:r>
              <a:rPr lang="pl-PL" sz="1200" b="1" dirty="0"/>
              <a:t>CKB)</a:t>
            </a:r>
            <a:r>
              <a:rPr lang="pl-PL" sz="1200" dirty="0"/>
              <a:t> </a:t>
            </a:r>
            <a:r>
              <a:rPr lang="en-US" sz="1200" dirty="0"/>
              <a:t>of </a:t>
            </a:r>
            <a:r>
              <a:rPr lang="pl-PL" sz="1200" dirty="0" err="1"/>
              <a:t>fresh</a:t>
            </a:r>
            <a:r>
              <a:rPr lang="pl-PL" sz="1200" dirty="0"/>
              <a:t> and </a:t>
            </a:r>
            <a:r>
              <a:rPr lang="pl-PL" sz="1200" dirty="0" err="1"/>
              <a:t>cryopreserved</a:t>
            </a:r>
            <a:r>
              <a:rPr lang="pl-PL" sz="1200" dirty="0"/>
              <a:t> </a:t>
            </a:r>
            <a:r>
              <a:rPr lang="pl-PL" sz="1200" b="1" dirty="0" err="1"/>
              <a:t>extracellular</a:t>
            </a:r>
            <a:r>
              <a:rPr lang="pl-PL" sz="1200" b="1" dirty="0"/>
              <a:t> medium</a:t>
            </a:r>
            <a:r>
              <a:rPr lang="pl-PL" sz="1200" dirty="0"/>
              <a:t> with DMSO and </a:t>
            </a:r>
            <a:r>
              <a:rPr lang="pl-PL" sz="1200" dirty="0" err="1"/>
              <a:t>MeOH</a:t>
            </a:r>
            <a:r>
              <a:rPr lang="pl-PL" sz="1200" dirty="0"/>
              <a:t> </a:t>
            </a:r>
            <a:r>
              <a:rPr lang="en-US" sz="1200" dirty="0"/>
              <a:t>(</a:t>
            </a:r>
            <a:r>
              <a:rPr lang="pl-PL" sz="1200" dirty="0" err="1"/>
              <a:t>left</a:t>
            </a:r>
            <a:r>
              <a:rPr lang="pl-PL" sz="1200" dirty="0"/>
              <a:t> panel</a:t>
            </a:r>
            <a:r>
              <a:rPr lang="en-US" sz="1200" dirty="0"/>
              <a:t>). The images of the gels after SDS-PAGE electrophoresis (</a:t>
            </a:r>
            <a:r>
              <a:rPr lang="pl-PL" sz="1200" dirty="0" err="1"/>
              <a:t>middle</a:t>
            </a:r>
            <a:r>
              <a:rPr lang="pl-PL" sz="1200" dirty="0"/>
              <a:t> panel</a:t>
            </a:r>
            <a:r>
              <a:rPr lang="en-US" sz="1200" dirty="0"/>
              <a:t>) and membranes after transfer and before incubation with primary antibodies (</a:t>
            </a:r>
            <a:r>
              <a:rPr lang="pl-PL" sz="1200" dirty="0" err="1"/>
              <a:t>right</a:t>
            </a:r>
            <a:r>
              <a:rPr lang="pl-PL" sz="1200" dirty="0"/>
              <a:t> panel</a:t>
            </a:r>
            <a:r>
              <a:rPr lang="en-US" sz="1200" dirty="0"/>
              <a:t>) are provided to check the quality of the </a:t>
            </a:r>
            <a:r>
              <a:rPr lang="pl-PL" sz="1200" dirty="0"/>
              <a:t>spermatozoa </a:t>
            </a:r>
            <a:r>
              <a:rPr lang="en-US" sz="1200" dirty="0"/>
              <a:t>samples separations and as a control for equal protein loading among samples. B</a:t>
            </a:r>
            <a:r>
              <a:rPr lang="pl-PL" sz="1200" dirty="0" err="1"/>
              <a:t>lue</a:t>
            </a:r>
            <a:r>
              <a:rPr lang="en-US" sz="1200" dirty="0"/>
              <a:t> frames indicate which parts of the blots were presented as </a:t>
            </a:r>
            <a:r>
              <a:rPr lang="pl-PL" sz="1200" dirty="0"/>
              <a:t>Fig. 12.</a:t>
            </a:r>
            <a:endParaRPr lang="pl-PL" sz="1200" dirty="0">
              <a:solidFill>
                <a:srgbClr val="FF0000"/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2564649" y="1439233"/>
            <a:ext cx="725027" cy="2164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6619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968" y="412213"/>
            <a:ext cx="3127162" cy="225560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407" y="411839"/>
            <a:ext cx="3151914" cy="232011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158" y="411839"/>
            <a:ext cx="3387513" cy="2255977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 rot="10800000">
            <a:off x="1260183" y="-128503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63848" y="42508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/>
              <a:t>C) </a:t>
            </a:r>
            <a:r>
              <a:rPr lang="pl-PL" b="1" dirty="0"/>
              <a:t>ENO3</a:t>
            </a:r>
          </a:p>
        </p:txBody>
      </p:sp>
      <p:sp>
        <p:nvSpPr>
          <p:cNvPr id="9" name="pole tekstowe 8"/>
          <p:cNvSpPr txBox="1"/>
          <p:nvPr/>
        </p:nvSpPr>
        <p:spPr>
          <a:xfrm rot="10800000">
            <a:off x="5034191" y="-128503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10" name="pole tekstowe 9"/>
          <p:cNvSpPr txBox="1"/>
          <p:nvPr/>
        </p:nvSpPr>
        <p:spPr>
          <a:xfrm rot="10800000">
            <a:off x="9017332" y="-144735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968" y="3436385"/>
            <a:ext cx="2701990" cy="2275009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5407" y="3355852"/>
            <a:ext cx="2820809" cy="2314077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4158" y="3409224"/>
            <a:ext cx="2759851" cy="2302170"/>
          </a:xfrm>
          <a:prstGeom prst="rect">
            <a:avLst/>
          </a:prstGeom>
        </p:spPr>
      </p:pic>
      <p:sp>
        <p:nvSpPr>
          <p:cNvPr id="14" name="pole tekstowe 13"/>
          <p:cNvSpPr txBox="1"/>
          <p:nvPr/>
        </p:nvSpPr>
        <p:spPr>
          <a:xfrm rot="10800000">
            <a:off x="1313029" y="3035724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5" name="pole tekstowe 14"/>
          <p:cNvSpPr txBox="1"/>
          <p:nvPr/>
        </p:nvSpPr>
        <p:spPr>
          <a:xfrm rot="10800000">
            <a:off x="5034191" y="3025396"/>
            <a:ext cx="2062103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6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6" name="pole tekstowe 15"/>
          <p:cNvSpPr txBox="1"/>
          <p:nvPr/>
        </p:nvSpPr>
        <p:spPr>
          <a:xfrm rot="10800000">
            <a:off x="9277043" y="2982352"/>
            <a:ext cx="2062103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6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1194633" y="1559011"/>
            <a:ext cx="726147" cy="1669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853968" y="5940027"/>
            <a:ext cx="11065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 err="1"/>
              <a:t>Supplemntary</a:t>
            </a:r>
            <a:r>
              <a:rPr lang="pl-PL" sz="1200" b="1" dirty="0"/>
              <a:t> Fig S8. </a:t>
            </a:r>
            <a:r>
              <a:rPr lang="pl-PL" sz="1200" dirty="0"/>
              <a:t>I</a:t>
            </a:r>
            <a:r>
              <a:rPr lang="en-US" sz="1200" dirty="0" err="1"/>
              <a:t>mmunoblotting</a:t>
            </a:r>
            <a:r>
              <a:rPr lang="en-US" sz="1200" dirty="0"/>
              <a:t> validation of </a:t>
            </a:r>
            <a:r>
              <a:rPr lang="pl-PL" sz="1200" dirty="0" err="1"/>
              <a:t>enolase</a:t>
            </a:r>
            <a:r>
              <a:rPr lang="pl-PL" sz="1200" dirty="0"/>
              <a:t> 3 (</a:t>
            </a:r>
            <a:r>
              <a:rPr lang="pl-PL" sz="1200" b="1" dirty="0"/>
              <a:t>ENO3)</a:t>
            </a:r>
            <a:r>
              <a:rPr lang="pl-PL" sz="1200" dirty="0"/>
              <a:t> </a:t>
            </a:r>
            <a:r>
              <a:rPr lang="en-US" sz="1200" dirty="0"/>
              <a:t>of </a:t>
            </a:r>
            <a:r>
              <a:rPr lang="pl-PL" sz="1200" dirty="0" err="1"/>
              <a:t>fresh</a:t>
            </a:r>
            <a:r>
              <a:rPr lang="pl-PL" sz="1200" dirty="0"/>
              <a:t> and </a:t>
            </a:r>
            <a:r>
              <a:rPr lang="pl-PL" sz="1200" dirty="0" err="1"/>
              <a:t>cryopreserved</a:t>
            </a:r>
            <a:r>
              <a:rPr lang="pl-PL" sz="1200" dirty="0"/>
              <a:t> </a:t>
            </a:r>
            <a:r>
              <a:rPr lang="pl-PL" sz="1200" b="1" dirty="0" err="1"/>
              <a:t>extracellular</a:t>
            </a:r>
            <a:r>
              <a:rPr lang="pl-PL" sz="1200" b="1" dirty="0"/>
              <a:t> medium</a:t>
            </a:r>
            <a:r>
              <a:rPr lang="pl-PL" sz="1200" dirty="0"/>
              <a:t> with DMSO and </a:t>
            </a:r>
            <a:r>
              <a:rPr lang="pl-PL" sz="1200" dirty="0" err="1"/>
              <a:t>MeOH</a:t>
            </a:r>
            <a:r>
              <a:rPr lang="pl-PL" sz="1200" dirty="0"/>
              <a:t> </a:t>
            </a:r>
            <a:r>
              <a:rPr lang="en-US" sz="1200" dirty="0"/>
              <a:t>(</a:t>
            </a:r>
            <a:r>
              <a:rPr lang="pl-PL" sz="1200" dirty="0" err="1"/>
              <a:t>left</a:t>
            </a:r>
            <a:r>
              <a:rPr lang="pl-PL" sz="1200" dirty="0"/>
              <a:t> panel</a:t>
            </a:r>
            <a:r>
              <a:rPr lang="en-US" sz="1200" dirty="0"/>
              <a:t>). The images of the gels after SDS-PAGE electrophoresis (</a:t>
            </a:r>
            <a:r>
              <a:rPr lang="pl-PL" sz="1200" dirty="0" err="1"/>
              <a:t>middle</a:t>
            </a:r>
            <a:r>
              <a:rPr lang="pl-PL" sz="1200" dirty="0"/>
              <a:t> panel</a:t>
            </a:r>
            <a:r>
              <a:rPr lang="en-US" sz="1200" dirty="0"/>
              <a:t>) and membranes after transfer and before incubation with primary antibodies (</a:t>
            </a:r>
            <a:r>
              <a:rPr lang="pl-PL" sz="1200" dirty="0" err="1"/>
              <a:t>right</a:t>
            </a:r>
            <a:r>
              <a:rPr lang="pl-PL" sz="1200" dirty="0"/>
              <a:t> panel</a:t>
            </a:r>
            <a:r>
              <a:rPr lang="en-US" sz="1200" dirty="0"/>
              <a:t>) are provided to check the quality of the </a:t>
            </a:r>
            <a:r>
              <a:rPr lang="pl-PL" sz="1200" dirty="0"/>
              <a:t>spermatozoa </a:t>
            </a:r>
            <a:r>
              <a:rPr lang="en-US" sz="1200" dirty="0"/>
              <a:t>samples separations and as a control for equal protein loading among samples. B</a:t>
            </a:r>
            <a:r>
              <a:rPr lang="pl-PL" sz="1200" dirty="0" err="1"/>
              <a:t>lue</a:t>
            </a:r>
            <a:r>
              <a:rPr lang="en-US" sz="1200" dirty="0"/>
              <a:t> frames indicate which parts of the blots were presented as </a:t>
            </a:r>
            <a:r>
              <a:rPr lang="pl-PL" sz="1200" dirty="0"/>
              <a:t>Fig. 12.</a:t>
            </a:r>
            <a:endParaRPr lang="pl-PL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532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52" y="3323744"/>
            <a:ext cx="2571645" cy="229792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52" y="450690"/>
            <a:ext cx="3121488" cy="220594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 rot="10800000">
            <a:off x="1206074" y="-122928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8" name="pole tekstowe 7"/>
          <p:cNvSpPr txBox="1"/>
          <p:nvPr/>
        </p:nvSpPr>
        <p:spPr>
          <a:xfrm rot="10800000">
            <a:off x="1206074" y="2950244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63848" y="42508"/>
            <a:ext cx="1130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/>
              <a:t>D) </a:t>
            </a:r>
            <a:r>
              <a:rPr lang="pl-PL" b="1" dirty="0"/>
              <a:t>ALDOA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3882" y="450690"/>
            <a:ext cx="3296557" cy="2205940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 rot="10800000">
            <a:off x="5237911" y="-100293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5"/>
          <a:srcRect t="6093"/>
          <a:stretch/>
        </p:blipFill>
        <p:spPr>
          <a:xfrm>
            <a:off x="4623881" y="3323744"/>
            <a:ext cx="2975415" cy="2282423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 rot="10800000">
            <a:off x="5393450" y="2950244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6838" y="450690"/>
            <a:ext cx="3050167" cy="2227257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 rot="10800000">
            <a:off x="9010036" y="-100294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7"/>
          <a:srcRect t="5346"/>
          <a:stretch/>
        </p:blipFill>
        <p:spPr>
          <a:xfrm>
            <a:off x="8636838" y="3323744"/>
            <a:ext cx="2588501" cy="2255968"/>
          </a:xfrm>
          <a:prstGeom prst="rect">
            <a:avLst/>
          </a:prstGeom>
        </p:spPr>
      </p:pic>
      <p:sp>
        <p:nvSpPr>
          <p:cNvPr id="17" name="pole tekstowe 16"/>
          <p:cNvSpPr txBox="1"/>
          <p:nvPr/>
        </p:nvSpPr>
        <p:spPr>
          <a:xfrm rot="10800000">
            <a:off x="9115480" y="2928599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159643" y="5995166"/>
            <a:ext cx="11065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 err="1"/>
              <a:t>Supplemntary</a:t>
            </a:r>
            <a:r>
              <a:rPr lang="pl-PL" sz="1200" b="1" dirty="0"/>
              <a:t> Fig S8. </a:t>
            </a:r>
            <a:r>
              <a:rPr lang="pl-PL" sz="1200" dirty="0"/>
              <a:t>I</a:t>
            </a:r>
            <a:r>
              <a:rPr lang="en-US" sz="1200" dirty="0" err="1"/>
              <a:t>mmunoblotting</a:t>
            </a:r>
            <a:r>
              <a:rPr lang="en-US" sz="1200" dirty="0"/>
              <a:t> validation of </a:t>
            </a:r>
            <a:r>
              <a:rPr lang="pl-PL" sz="1200" dirty="0" err="1"/>
              <a:t>aldolase</a:t>
            </a:r>
            <a:r>
              <a:rPr lang="pl-PL" sz="1200" dirty="0"/>
              <a:t> A (</a:t>
            </a:r>
            <a:r>
              <a:rPr lang="pl-PL" sz="1200" b="1" dirty="0"/>
              <a:t>ALDOA)</a:t>
            </a:r>
            <a:r>
              <a:rPr lang="pl-PL" sz="1200" dirty="0"/>
              <a:t> </a:t>
            </a:r>
            <a:r>
              <a:rPr lang="en-US" sz="1200" dirty="0"/>
              <a:t>of </a:t>
            </a:r>
            <a:r>
              <a:rPr lang="pl-PL" sz="1200" dirty="0" err="1"/>
              <a:t>fresh</a:t>
            </a:r>
            <a:r>
              <a:rPr lang="pl-PL" sz="1200" dirty="0"/>
              <a:t> and </a:t>
            </a:r>
            <a:r>
              <a:rPr lang="pl-PL" sz="1200" dirty="0" err="1"/>
              <a:t>cryopreserved</a:t>
            </a:r>
            <a:r>
              <a:rPr lang="pl-PL" sz="1200" dirty="0"/>
              <a:t> </a:t>
            </a:r>
            <a:r>
              <a:rPr lang="pl-PL" sz="1200" b="1" dirty="0" err="1"/>
              <a:t>extracellular</a:t>
            </a:r>
            <a:r>
              <a:rPr lang="pl-PL" sz="1200" b="1" dirty="0"/>
              <a:t> medium</a:t>
            </a:r>
            <a:r>
              <a:rPr lang="pl-PL" sz="1200" dirty="0"/>
              <a:t> with DMSO and </a:t>
            </a:r>
            <a:r>
              <a:rPr lang="pl-PL" sz="1200" dirty="0" err="1"/>
              <a:t>MeOH</a:t>
            </a:r>
            <a:r>
              <a:rPr lang="pl-PL" sz="1200" dirty="0"/>
              <a:t> </a:t>
            </a:r>
            <a:r>
              <a:rPr lang="en-US" sz="1200" dirty="0"/>
              <a:t>(</a:t>
            </a:r>
            <a:r>
              <a:rPr lang="pl-PL" sz="1200" dirty="0" err="1"/>
              <a:t>left</a:t>
            </a:r>
            <a:r>
              <a:rPr lang="pl-PL" sz="1200" dirty="0"/>
              <a:t> panel</a:t>
            </a:r>
            <a:r>
              <a:rPr lang="en-US" sz="1200" dirty="0"/>
              <a:t>). The images of the gels after SDS-PAGE electrophoresis (</a:t>
            </a:r>
            <a:r>
              <a:rPr lang="pl-PL" sz="1200" dirty="0" err="1"/>
              <a:t>middle</a:t>
            </a:r>
            <a:r>
              <a:rPr lang="pl-PL" sz="1200" dirty="0"/>
              <a:t> panel</a:t>
            </a:r>
            <a:r>
              <a:rPr lang="en-US" sz="1200" dirty="0"/>
              <a:t>) and membranes after transfer and before incubation with primary antibodies (</a:t>
            </a:r>
            <a:r>
              <a:rPr lang="pl-PL" sz="1200" dirty="0" err="1"/>
              <a:t>right</a:t>
            </a:r>
            <a:r>
              <a:rPr lang="pl-PL" sz="1200" dirty="0"/>
              <a:t> panel</a:t>
            </a:r>
            <a:r>
              <a:rPr lang="en-US" sz="1200" dirty="0"/>
              <a:t>) are provided to check the quality of the </a:t>
            </a:r>
            <a:r>
              <a:rPr lang="pl-PL" sz="1200" dirty="0"/>
              <a:t>spermatozoa </a:t>
            </a:r>
            <a:r>
              <a:rPr lang="en-US" sz="1200" dirty="0"/>
              <a:t>samples separations and as a control for equal protein loading among samples. B</a:t>
            </a:r>
            <a:r>
              <a:rPr lang="pl-PL" sz="1200" dirty="0" err="1"/>
              <a:t>lue</a:t>
            </a:r>
            <a:r>
              <a:rPr lang="en-US" sz="1200" dirty="0"/>
              <a:t> frames indicate which parts of the blots were presented as </a:t>
            </a:r>
            <a:r>
              <a:rPr lang="pl-PL" sz="1200" dirty="0"/>
              <a:t>Fig. 12.</a:t>
            </a:r>
            <a:endParaRPr lang="pl-PL" sz="1200" dirty="0">
              <a:solidFill>
                <a:srgbClr val="FF0000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3176462" y="1678045"/>
            <a:ext cx="726147" cy="1669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4427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583" y="479206"/>
            <a:ext cx="3263399" cy="2226116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 rot="10800000">
            <a:off x="1833713" y="-90471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583" y="3476707"/>
            <a:ext cx="2839395" cy="2283642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 rot="10800000">
            <a:off x="1936512" y="3103207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63848" y="42508"/>
            <a:ext cx="997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E) H2A.Z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120" y="479206"/>
            <a:ext cx="3211672" cy="2226116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 rot="10800000">
            <a:off x="5973762" y="-78752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3120" y="3476707"/>
            <a:ext cx="2873465" cy="2284494"/>
          </a:xfrm>
          <a:prstGeom prst="rect">
            <a:avLst/>
          </a:prstGeom>
        </p:spPr>
      </p:pic>
      <p:sp>
        <p:nvSpPr>
          <p:cNvPr id="12" name="pole tekstowe 11"/>
          <p:cNvSpPr txBox="1"/>
          <p:nvPr/>
        </p:nvSpPr>
        <p:spPr>
          <a:xfrm rot="10800000">
            <a:off x="6109026" y="3103207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 rotWithShape="1">
          <a:blip r:embed="rId6"/>
          <a:srcRect t="5635" b="5119"/>
          <a:stretch/>
        </p:blipFill>
        <p:spPr>
          <a:xfrm>
            <a:off x="8835509" y="504431"/>
            <a:ext cx="3218110" cy="2175666"/>
          </a:xfrm>
          <a:prstGeom prst="rect">
            <a:avLst/>
          </a:prstGeom>
        </p:spPr>
      </p:pic>
      <p:sp>
        <p:nvSpPr>
          <p:cNvPr id="14" name="pole tekstowe 13"/>
          <p:cNvSpPr txBox="1"/>
          <p:nvPr/>
        </p:nvSpPr>
        <p:spPr>
          <a:xfrm rot="10800000">
            <a:off x="9323856" y="-53969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2803" y="3476706"/>
            <a:ext cx="2505796" cy="2302623"/>
          </a:xfrm>
          <a:prstGeom prst="rect">
            <a:avLst/>
          </a:prstGeom>
        </p:spPr>
      </p:pic>
      <p:sp>
        <p:nvSpPr>
          <p:cNvPr id="16" name="pole tekstowe 15"/>
          <p:cNvSpPr txBox="1"/>
          <p:nvPr/>
        </p:nvSpPr>
        <p:spPr>
          <a:xfrm rot="10800000">
            <a:off x="9301310" y="3103206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312903" y="6030403"/>
            <a:ext cx="11065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 err="1"/>
              <a:t>Supplemntary</a:t>
            </a:r>
            <a:r>
              <a:rPr lang="pl-PL" sz="1200" b="1" dirty="0"/>
              <a:t> Fig S8. </a:t>
            </a:r>
            <a:r>
              <a:rPr lang="pl-PL" sz="1200" dirty="0"/>
              <a:t>I</a:t>
            </a:r>
            <a:r>
              <a:rPr lang="en-US" sz="1200" dirty="0" err="1"/>
              <a:t>mmunoblotting</a:t>
            </a:r>
            <a:r>
              <a:rPr lang="en-US" sz="1200" dirty="0"/>
              <a:t> validation of </a:t>
            </a:r>
            <a:r>
              <a:rPr lang="pl-PL" sz="1200" dirty="0" err="1"/>
              <a:t>histone</a:t>
            </a:r>
            <a:r>
              <a:rPr lang="pl-PL" sz="1200" dirty="0"/>
              <a:t> 2A.Z (</a:t>
            </a:r>
            <a:r>
              <a:rPr lang="pl-PL" sz="1200" b="1" dirty="0"/>
              <a:t>H2A.Z)</a:t>
            </a:r>
            <a:r>
              <a:rPr lang="pl-PL" sz="1200" dirty="0"/>
              <a:t> </a:t>
            </a:r>
            <a:r>
              <a:rPr lang="en-US" sz="1200" dirty="0"/>
              <a:t>of </a:t>
            </a:r>
            <a:r>
              <a:rPr lang="pl-PL" sz="1200" dirty="0" err="1"/>
              <a:t>fresh</a:t>
            </a:r>
            <a:r>
              <a:rPr lang="pl-PL" sz="1200" dirty="0"/>
              <a:t> and </a:t>
            </a:r>
            <a:r>
              <a:rPr lang="pl-PL" sz="1200" dirty="0" err="1"/>
              <a:t>cryopreserved</a:t>
            </a:r>
            <a:r>
              <a:rPr lang="pl-PL" sz="1200" dirty="0"/>
              <a:t> </a:t>
            </a:r>
            <a:r>
              <a:rPr lang="pl-PL" sz="1200" b="1" dirty="0" err="1"/>
              <a:t>extracellular</a:t>
            </a:r>
            <a:r>
              <a:rPr lang="pl-PL" sz="1200" b="1" dirty="0"/>
              <a:t> medium</a:t>
            </a:r>
            <a:r>
              <a:rPr lang="pl-PL" sz="1200" dirty="0"/>
              <a:t> with DMSO and </a:t>
            </a:r>
            <a:r>
              <a:rPr lang="pl-PL" sz="1200" dirty="0" err="1"/>
              <a:t>MeOH</a:t>
            </a:r>
            <a:r>
              <a:rPr lang="pl-PL" sz="1200" dirty="0"/>
              <a:t> </a:t>
            </a:r>
            <a:r>
              <a:rPr lang="en-US" sz="1200" dirty="0"/>
              <a:t>(</a:t>
            </a:r>
            <a:r>
              <a:rPr lang="pl-PL" sz="1200" dirty="0" err="1"/>
              <a:t>left</a:t>
            </a:r>
            <a:r>
              <a:rPr lang="pl-PL" sz="1200" dirty="0"/>
              <a:t> panel</a:t>
            </a:r>
            <a:r>
              <a:rPr lang="en-US" sz="1200" dirty="0"/>
              <a:t>). The images of the gels after SDS-PAGE electrophoresis (</a:t>
            </a:r>
            <a:r>
              <a:rPr lang="pl-PL" sz="1200" dirty="0" err="1"/>
              <a:t>middle</a:t>
            </a:r>
            <a:r>
              <a:rPr lang="pl-PL" sz="1200" dirty="0"/>
              <a:t> panel</a:t>
            </a:r>
            <a:r>
              <a:rPr lang="en-US" sz="1200" dirty="0"/>
              <a:t>) and membranes after transfer and before incubation with primary antibodies (</a:t>
            </a:r>
            <a:r>
              <a:rPr lang="pl-PL" sz="1200" dirty="0" err="1"/>
              <a:t>right</a:t>
            </a:r>
            <a:r>
              <a:rPr lang="pl-PL" sz="1200" dirty="0"/>
              <a:t> panel</a:t>
            </a:r>
            <a:r>
              <a:rPr lang="en-US" sz="1200" dirty="0"/>
              <a:t>) are provided to check the quality of the </a:t>
            </a:r>
            <a:r>
              <a:rPr lang="pl-PL" sz="1200" dirty="0"/>
              <a:t>spermatozoa </a:t>
            </a:r>
            <a:r>
              <a:rPr lang="en-US" sz="1200" dirty="0"/>
              <a:t>samples separations and as a control for equal protein loading among samples. B</a:t>
            </a:r>
            <a:r>
              <a:rPr lang="pl-PL" sz="1200" dirty="0" err="1"/>
              <a:t>lue</a:t>
            </a:r>
            <a:r>
              <a:rPr lang="en-US" sz="1200" dirty="0"/>
              <a:t> frames indicate which parts of the blots were presented as </a:t>
            </a:r>
            <a:r>
              <a:rPr lang="pl-PL" sz="1200" dirty="0"/>
              <a:t>Fig. 12.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endParaRPr lang="pl-PL" sz="1200" dirty="0">
              <a:solidFill>
                <a:srgbClr val="FF0000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175000" y="1619250"/>
            <a:ext cx="657225" cy="539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2305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008" y="412911"/>
            <a:ext cx="3059924" cy="2182398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 rot="10800000">
            <a:off x="1406269" y="-144583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08" y="3475338"/>
            <a:ext cx="2456393" cy="2192859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 rot="10800000">
            <a:off x="1369443" y="3101838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4"/>
          <a:srcRect t="13062"/>
          <a:stretch/>
        </p:blipFill>
        <p:spPr>
          <a:xfrm>
            <a:off x="4469869" y="391133"/>
            <a:ext cx="3393907" cy="2204176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 rot="10800000">
            <a:off x="5135110" y="-144583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9869" y="3476618"/>
            <a:ext cx="2666946" cy="2191579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 rot="10800000">
            <a:off x="5043934" y="3101838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7386" y="387255"/>
            <a:ext cx="3118409" cy="2215191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 rot="10800000">
            <a:off x="8570340" y="-153087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7386" y="3475338"/>
            <a:ext cx="2625720" cy="2159221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 rot="10800000">
            <a:off x="8670149" y="3101837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63848" y="42508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/>
              <a:t>F) </a:t>
            </a:r>
            <a:r>
              <a:rPr lang="pl-PL" b="1" dirty="0"/>
              <a:t>FH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234462" y="5896241"/>
            <a:ext cx="11793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err="1"/>
              <a:t>Supplemntary</a:t>
            </a:r>
            <a:r>
              <a:rPr lang="pl-PL" sz="1400" b="1" dirty="0"/>
              <a:t> Fig S8. </a:t>
            </a:r>
            <a:r>
              <a:rPr lang="pl-PL" sz="1400" dirty="0"/>
              <a:t>I</a:t>
            </a:r>
            <a:r>
              <a:rPr lang="en-US" sz="1400" dirty="0" err="1"/>
              <a:t>mmunoblotting</a:t>
            </a:r>
            <a:r>
              <a:rPr lang="en-US" sz="1400" dirty="0"/>
              <a:t> validation of </a:t>
            </a:r>
            <a:r>
              <a:rPr lang="pl-PL" sz="1400" dirty="0" err="1"/>
              <a:t>fumarate</a:t>
            </a:r>
            <a:r>
              <a:rPr lang="pl-PL" sz="1400" dirty="0"/>
              <a:t> </a:t>
            </a:r>
            <a:r>
              <a:rPr lang="pl-PL" sz="1400" dirty="0" err="1"/>
              <a:t>hydratase</a:t>
            </a:r>
            <a:r>
              <a:rPr lang="pl-PL" sz="1400" dirty="0"/>
              <a:t> (</a:t>
            </a:r>
            <a:r>
              <a:rPr lang="pl-PL" sz="1400" b="1" dirty="0"/>
              <a:t>FH)</a:t>
            </a:r>
            <a:r>
              <a:rPr lang="pl-PL" sz="1400" dirty="0"/>
              <a:t> </a:t>
            </a:r>
            <a:r>
              <a:rPr lang="en-US" sz="1400" dirty="0"/>
              <a:t>of </a:t>
            </a:r>
            <a:r>
              <a:rPr lang="pl-PL" sz="1400" dirty="0" err="1"/>
              <a:t>fresh</a:t>
            </a:r>
            <a:r>
              <a:rPr lang="pl-PL" sz="1400" dirty="0"/>
              <a:t> and </a:t>
            </a:r>
            <a:r>
              <a:rPr lang="pl-PL" sz="1400" dirty="0" err="1"/>
              <a:t>cryopreserved</a:t>
            </a:r>
            <a:r>
              <a:rPr lang="pl-PL" sz="1400" dirty="0"/>
              <a:t> </a:t>
            </a:r>
            <a:r>
              <a:rPr lang="pl-PL" sz="1400" b="1" dirty="0"/>
              <a:t>spermatozoa</a:t>
            </a:r>
            <a:r>
              <a:rPr lang="pl-PL" sz="1400" dirty="0"/>
              <a:t> with DMSO and </a:t>
            </a:r>
            <a:r>
              <a:rPr lang="pl-PL" sz="1400" dirty="0" err="1"/>
              <a:t>MeOH</a:t>
            </a:r>
            <a:r>
              <a:rPr lang="pl-PL" sz="1400" dirty="0"/>
              <a:t> </a:t>
            </a:r>
            <a:r>
              <a:rPr lang="en-US" sz="1400" dirty="0"/>
              <a:t>(</a:t>
            </a:r>
            <a:r>
              <a:rPr lang="pl-PL" sz="1400" dirty="0" err="1"/>
              <a:t>left</a:t>
            </a:r>
            <a:r>
              <a:rPr lang="pl-PL" sz="1400" dirty="0"/>
              <a:t> panel</a:t>
            </a:r>
            <a:r>
              <a:rPr lang="en-US" sz="1400" dirty="0"/>
              <a:t>). The images of the gels after SDS-PAGE electrophoresis (</a:t>
            </a:r>
            <a:r>
              <a:rPr lang="pl-PL" sz="1400" dirty="0" err="1"/>
              <a:t>middle</a:t>
            </a:r>
            <a:r>
              <a:rPr lang="pl-PL" sz="1400" dirty="0"/>
              <a:t> panel</a:t>
            </a:r>
            <a:r>
              <a:rPr lang="en-US" sz="1400" dirty="0"/>
              <a:t>) and membranes after transfer and before incubation with primary antibodies (</a:t>
            </a:r>
            <a:r>
              <a:rPr lang="pl-PL" sz="1400" dirty="0" err="1"/>
              <a:t>right</a:t>
            </a:r>
            <a:r>
              <a:rPr lang="pl-PL" sz="1400" dirty="0"/>
              <a:t> panel</a:t>
            </a:r>
            <a:r>
              <a:rPr lang="en-US" sz="1400" dirty="0"/>
              <a:t>) are provided to check the quality of the </a:t>
            </a:r>
            <a:r>
              <a:rPr lang="pl-PL" sz="1400" dirty="0"/>
              <a:t>spermatozoa </a:t>
            </a:r>
            <a:r>
              <a:rPr lang="en-US" sz="1400" dirty="0"/>
              <a:t>samples separations and as a control for equal protein loading among samples. B</a:t>
            </a:r>
            <a:r>
              <a:rPr lang="pl-PL" sz="1400" dirty="0" err="1"/>
              <a:t>lue</a:t>
            </a:r>
            <a:r>
              <a:rPr lang="en-US" sz="1400" dirty="0"/>
              <a:t> frames indicate which parts of the blots were presented as </a:t>
            </a:r>
            <a:r>
              <a:rPr lang="pl-PL" sz="1400" dirty="0"/>
              <a:t>Fig. 12.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endParaRPr lang="pl-PL" sz="1400" dirty="0">
              <a:solidFill>
                <a:srgbClr val="FF0000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2748280" y="1356360"/>
            <a:ext cx="679121" cy="1368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616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/>
          <a:srcRect b="3752"/>
          <a:stretch/>
        </p:blipFill>
        <p:spPr>
          <a:xfrm>
            <a:off x="1131120" y="685347"/>
            <a:ext cx="3240519" cy="2149834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 rot="10800000">
            <a:off x="1601650" y="145005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/>
          <a:srcRect t="3008" b="4060"/>
          <a:stretch/>
        </p:blipFill>
        <p:spPr>
          <a:xfrm>
            <a:off x="1185227" y="3466144"/>
            <a:ext cx="2702991" cy="222919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 rot="10800000">
            <a:off x="1717941" y="3074606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cxnSp>
        <p:nvCxnSpPr>
          <p:cNvPr id="8" name="Łącznik prosty ze strzałką 7"/>
          <p:cNvCxnSpPr/>
          <p:nvPr/>
        </p:nvCxnSpPr>
        <p:spPr>
          <a:xfrm flipH="1">
            <a:off x="3886316" y="4263363"/>
            <a:ext cx="232658" cy="5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 flipH="1">
            <a:off x="3905166" y="4678282"/>
            <a:ext cx="232658" cy="5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/>
          <p:cNvCxnSpPr/>
          <p:nvPr/>
        </p:nvCxnSpPr>
        <p:spPr>
          <a:xfrm flipH="1">
            <a:off x="3899755" y="4773339"/>
            <a:ext cx="232658" cy="5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 flipH="1">
            <a:off x="3921480" y="4975591"/>
            <a:ext cx="232658" cy="5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az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1384" y="685347"/>
            <a:ext cx="3406374" cy="2149834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 rot="10800000">
            <a:off x="5607769" y="145005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5491" y="3448107"/>
            <a:ext cx="2966041" cy="2230462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 rot="10800000">
            <a:off x="5755189" y="3074606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0905" y="651795"/>
            <a:ext cx="3196634" cy="2183386"/>
          </a:xfrm>
          <a:prstGeom prst="rect">
            <a:avLst/>
          </a:prstGeom>
        </p:spPr>
      </p:pic>
      <p:sp>
        <p:nvSpPr>
          <p:cNvPr id="17" name="pole tekstowe 16"/>
          <p:cNvSpPr txBox="1"/>
          <p:nvPr/>
        </p:nvSpPr>
        <p:spPr>
          <a:xfrm rot="10800000">
            <a:off x="9287913" y="111453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7"/>
          <a:srcRect t="3477"/>
          <a:stretch/>
        </p:blipFill>
        <p:spPr>
          <a:xfrm>
            <a:off x="8985159" y="3405724"/>
            <a:ext cx="2703838" cy="2273078"/>
          </a:xfrm>
          <a:prstGeom prst="rect">
            <a:avLst/>
          </a:prstGeom>
        </p:spPr>
      </p:pic>
      <p:sp>
        <p:nvSpPr>
          <p:cNvPr id="19" name="pole tekstowe 18"/>
          <p:cNvSpPr txBox="1"/>
          <p:nvPr/>
        </p:nvSpPr>
        <p:spPr>
          <a:xfrm rot="10800000">
            <a:off x="9596116" y="3015983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63848" y="42508"/>
            <a:ext cx="8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G) ACR</a:t>
            </a:r>
          </a:p>
        </p:txBody>
      </p:sp>
      <p:sp>
        <p:nvSpPr>
          <p:cNvPr id="2" name="Prostokąt 1"/>
          <p:cNvSpPr/>
          <p:nvPr/>
        </p:nvSpPr>
        <p:spPr>
          <a:xfrm>
            <a:off x="171338" y="5876136"/>
            <a:ext cx="117862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err="1"/>
              <a:t>Supplemntary</a:t>
            </a:r>
            <a:r>
              <a:rPr lang="pl-PL" sz="1400" b="1" dirty="0"/>
              <a:t> Fig S8. </a:t>
            </a:r>
            <a:r>
              <a:rPr lang="pl-PL" sz="1400" dirty="0"/>
              <a:t>I</a:t>
            </a:r>
            <a:r>
              <a:rPr lang="en-US" sz="1400" dirty="0" err="1"/>
              <a:t>mmunoblotting</a:t>
            </a:r>
            <a:r>
              <a:rPr lang="en-US" sz="1400" dirty="0"/>
              <a:t> validation of </a:t>
            </a:r>
            <a:r>
              <a:rPr lang="pl-PL" sz="1400" dirty="0" err="1"/>
              <a:t>acrosin</a:t>
            </a:r>
            <a:r>
              <a:rPr lang="pl-PL" sz="1400" dirty="0"/>
              <a:t> (</a:t>
            </a:r>
            <a:r>
              <a:rPr lang="pl-PL" sz="1400" b="1" dirty="0"/>
              <a:t>ACR)</a:t>
            </a:r>
            <a:r>
              <a:rPr lang="pl-PL" sz="1400" dirty="0"/>
              <a:t> </a:t>
            </a:r>
            <a:r>
              <a:rPr lang="en-US" sz="1400" dirty="0"/>
              <a:t>of </a:t>
            </a:r>
            <a:r>
              <a:rPr lang="pl-PL" sz="1400" dirty="0" err="1"/>
              <a:t>fresh</a:t>
            </a:r>
            <a:r>
              <a:rPr lang="pl-PL" sz="1400" dirty="0"/>
              <a:t> and </a:t>
            </a:r>
            <a:r>
              <a:rPr lang="pl-PL" sz="1400" dirty="0" err="1"/>
              <a:t>cryopreserved</a:t>
            </a:r>
            <a:r>
              <a:rPr lang="pl-PL" sz="1400" dirty="0"/>
              <a:t> </a:t>
            </a:r>
            <a:r>
              <a:rPr lang="pl-PL" sz="1400" b="1" dirty="0"/>
              <a:t>spermatozoa</a:t>
            </a:r>
            <a:r>
              <a:rPr lang="pl-PL" sz="1400" dirty="0"/>
              <a:t> with DMSO and </a:t>
            </a:r>
            <a:r>
              <a:rPr lang="pl-PL" sz="1400" dirty="0" err="1"/>
              <a:t>MeOH</a:t>
            </a:r>
            <a:r>
              <a:rPr lang="pl-PL" sz="1400" dirty="0"/>
              <a:t> </a:t>
            </a:r>
            <a:r>
              <a:rPr lang="en-US" sz="1400" dirty="0"/>
              <a:t>(</a:t>
            </a:r>
            <a:r>
              <a:rPr lang="pl-PL" sz="1400" dirty="0" err="1"/>
              <a:t>left</a:t>
            </a:r>
            <a:r>
              <a:rPr lang="pl-PL" sz="1400" dirty="0"/>
              <a:t> panel</a:t>
            </a:r>
            <a:r>
              <a:rPr lang="en-US" sz="1400" dirty="0"/>
              <a:t>). The images of the gels after SDS-PAGE electrophoresis (</a:t>
            </a:r>
            <a:r>
              <a:rPr lang="pl-PL" sz="1400" dirty="0" err="1"/>
              <a:t>middle</a:t>
            </a:r>
            <a:r>
              <a:rPr lang="pl-PL" sz="1400" dirty="0"/>
              <a:t> panel</a:t>
            </a:r>
            <a:r>
              <a:rPr lang="en-US" sz="1400" dirty="0"/>
              <a:t>) and membranes after transfer and before incubation with primary antibodies (</a:t>
            </a:r>
            <a:r>
              <a:rPr lang="pl-PL" sz="1400" dirty="0" err="1"/>
              <a:t>right</a:t>
            </a:r>
            <a:r>
              <a:rPr lang="pl-PL" sz="1400" dirty="0"/>
              <a:t> panel</a:t>
            </a:r>
            <a:r>
              <a:rPr lang="en-US" sz="1400" dirty="0"/>
              <a:t>) are provided to check the quality of the </a:t>
            </a:r>
            <a:r>
              <a:rPr lang="pl-PL" sz="1400" dirty="0"/>
              <a:t>spermatozoa </a:t>
            </a:r>
            <a:r>
              <a:rPr lang="en-US" sz="1400" dirty="0"/>
              <a:t>samples separations and as a control for equal protein loading among samples. B</a:t>
            </a:r>
            <a:r>
              <a:rPr lang="pl-PL" sz="1400" dirty="0" err="1"/>
              <a:t>lue</a:t>
            </a:r>
            <a:r>
              <a:rPr lang="en-US" sz="1400" dirty="0"/>
              <a:t> frames indicate which parts of the blots were presented as </a:t>
            </a:r>
            <a:r>
              <a:rPr lang="pl-PL" sz="1400" dirty="0"/>
              <a:t>Fig. </a:t>
            </a:r>
            <a:r>
              <a:rPr lang="pl-PL" sz="1400"/>
              <a:t>12.</a:t>
            </a:r>
            <a:r>
              <a:rPr lang="en-US" sz="1400">
                <a:solidFill>
                  <a:srgbClr val="FF0000"/>
                </a:solidFill>
              </a:rPr>
              <a:t> </a:t>
            </a:r>
            <a:endParaRPr lang="pl-PL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9982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2133</Words>
  <Application>Microsoft Office PowerPoint</Application>
  <PresentationFormat>Panoramiczny</PresentationFormat>
  <Paragraphs>854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Mariola</dc:creator>
  <cp:lastModifiedBy>Natalia Kodzik</cp:lastModifiedBy>
  <cp:revision>36</cp:revision>
  <dcterms:created xsi:type="dcterms:W3CDTF">2024-05-06T16:14:37Z</dcterms:created>
  <dcterms:modified xsi:type="dcterms:W3CDTF">2024-05-10T14:46:15Z</dcterms:modified>
</cp:coreProperties>
</file>