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5" r:id="rId2"/>
    <p:sldId id="278" r:id="rId3"/>
    <p:sldId id="331" r:id="rId4"/>
    <p:sldId id="326" r:id="rId5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4806F5-F1DD-79F5-3D8D-85F6927CF9C2}" name="Author" initials="A" userId="Autho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94660"/>
  </p:normalViewPr>
  <p:slideViewPr>
    <p:cSldViewPr snapToGrid="0">
      <p:cViewPr varScale="1">
        <p:scale>
          <a:sx n="64" d="100"/>
          <a:sy n="64" d="100"/>
        </p:scale>
        <p:origin x="658" y="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誉史 張野" userId="04b63ca4061a3612" providerId="LiveId" clId="{4EDA23EF-2CC8-4226-ABD1-BBB9B1FFD811}"/>
    <pc:docChg chg="delSld">
      <pc:chgData name="誉史 張野" userId="04b63ca4061a3612" providerId="LiveId" clId="{4EDA23EF-2CC8-4226-ABD1-BBB9B1FFD811}" dt="2024-10-25T15:13:56.555" v="0" actId="47"/>
      <pc:docMkLst>
        <pc:docMk/>
      </pc:docMkLst>
      <pc:sldChg chg="del">
        <pc:chgData name="誉史 張野" userId="04b63ca4061a3612" providerId="LiveId" clId="{4EDA23EF-2CC8-4226-ABD1-BBB9B1FFD811}" dt="2024-10-25T15:13:56.555" v="0" actId="47"/>
        <pc:sldMkLst>
          <pc:docMk/>
          <pc:sldMk cId="990335992" sldId="257"/>
        </pc:sldMkLst>
      </pc:sldChg>
      <pc:sldChg chg="del">
        <pc:chgData name="誉史 張野" userId="04b63ca4061a3612" providerId="LiveId" clId="{4EDA23EF-2CC8-4226-ABD1-BBB9B1FFD811}" dt="2024-10-25T15:13:56.555" v="0" actId="47"/>
        <pc:sldMkLst>
          <pc:docMk/>
          <pc:sldMk cId="267826611" sldId="261"/>
        </pc:sldMkLst>
      </pc:sldChg>
      <pc:sldChg chg="del">
        <pc:chgData name="誉史 張野" userId="04b63ca4061a3612" providerId="LiveId" clId="{4EDA23EF-2CC8-4226-ABD1-BBB9B1FFD811}" dt="2024-10-25T15:13:56.555" v="0" actId="47"/>
        <pc:sldMkLst>
          <pc:docMk/>
          <pc:sldMk cId="3988017842" sldId="265"/>
        </pc:sldMkLst>
      </pc:sldChg>
      <pc:sldChg chg="del">
        <pc:chgData name="誉史 張野" userId="04b63ca4061a3612" providerId="LiveId" clId="{4EDA23EF-2CC8-4226-ABD1-BBB9B1FFD811}" dt="2024-10-25T15:13:56.555" v="0" actId="47"/>
        <pc:sldMkLst>
          <pc:docMk/>
          <pc:sldMk cId="3530785650" sldId="332"/>
        </pc:sldMkLst>
      </pc:sldChg>
      <pc:sldChg chg="del">
        <pc:chgData name="誉史 張野" userId="04b63ca4061a3612" providerId="LiveId" clId="{4EDA23EF-2CC8-4226-ABD1-BBB9B1FFD811}" dt="2024-10-25T15:13:56.555" v="0" actId="47"/>
        <pc:sldMkLst>
          <pc:docMk/>
          <pc:sldMk cId="2554931346" sldId="334"/>
        </pc:sldMkLst>
      </pc:sldChg>
      <pc:sldChg chg="del">
        <pc:chgData name="誉史 張野" userId="04b63ca4061a3612" providerId="LiveId" clId="{4EDA23EF-2CC8-4226-ABD1-BBB9B1FFD811}" dt="2024-10-25T15:13:56.555" v="0" actId="47"/>
        <pc:sldMkLst>
          <pc:docMk/>
          <pc:sldMk cId="3996250431" sldId="34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75708-53A4-46C2-986A-0EF9055D4FCC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B6F3E-90D2-480E-B09B-9EC5EDD2775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480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971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1753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914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277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1734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593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0285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6908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471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122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1870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A8021-755A-4C8B-9B5A-9BD71B9A6A94}" type="datetimeFigureOut">
              <a:rPr kumimoji="1" lang="ja-JP" altLang="en-US" smtClean="0"/>
              <a:t>2024/10/26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77832-4D6C-46F7-A166-63CE90F3BB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85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6" t="7561" r="46122" b="51559"/>
          <a:stretch/>
        </p:blipFill>
        <p:spPr>
          <a:xfrm>
            <a:off x="3047180" y="731268"/>
            <a:ext cx="3202382" cy="280350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99" t="39403" r="24428" b="19801"/>
          <a:stretch/>
        </p:blipFill>
        <p:spPr>
          <a:xfrm>
            <a:off x="6237026" y="736979"/>
            <a:ext cx="3234519" cy="279779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66" t="53532" r="37861" b="5871"/>
          <a:stretch/>
        </p:blipFill>
        <p:spPr>
          <a:xfrm>
            <a:off x="6237027" y="3521122"/>
            <a:ext cx="3234521" cy="278414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t="26865" r="38309" b="32736"/>
          <a:stretch/>
        </p:blipFill>
        <p:spPr>
          <a:xfrm>
            <a:off x="3047180" y="3534572"/>
            <a:ext cx="3234521" cy="2770496"/>
          </a:xfrm>
          <a:prstGeom prst="rect">
            <a:avLst/>
          </a:prstGeom>
        </p:spPr>
      </p:pic>
      <p:cxnSp>
        <p:nvCxnSpPr>
          <p:cNvPr id="4" name="直線コネクタ 3"/>
          <p:cNvCxnSpPr/>
          <p:nvPr/>
        </p:nvCxnSpPr>
        <p:spPr>
          <a:xfrm>
            <a:off x="8108576" y="6473044"/>
            <a:ext cx="135815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8620022" y="6467636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100 </a:t>
            </a:r>
            <a:r>
              <a:rPr kumimoji="1" lang="en-US" altLang="ja-JP" dirty="0" err="1"/>
              <a:t>μm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040919" y="731268"/>
            <a:ext cx="561372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(a)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249562" y="744002"/>
            <a:ext cx="561372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(b)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048293" y="3518168"/>
            <a:ext cx="526106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(c)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244753" y="3518168"/>
            <a:ext cx="566181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(d)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235185" y="658756"/>
            <a:ext cx="813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entury" panose="02040604050505020304" pitchFamily="18" charset="0"/>
              </a:rPr>
              <a:t>TE11 </a:t>
            </a:r>
            <a:endParaRPr kumimoji="1" lang="ja-JP" altLang="en-US" dirty="0">
              <a:latin typeface="Century" panose="02040604050505020304" pitchFamily="18" charset="0"/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5BAECB30-F0C1-21B7-4F75-3774EFF85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5" y="94192"/>
            <a:ext cx="11697413" cy="676275"/>
          </a:xfrm>
        </p:spPr>
        <p:txBody>
          <a:bodyPr>
            <a:normAutofit/>
          </a:bodyPr>
          <a:lstStyle/>
          <a:p>
            <a:r>
              <a:rPr lang="en-US" altLang="ja-JP" sz="2400" b="1" dirty="0"/>
              <a:t>Figure S1</a:t>
            </a:r>
            <a:r>
              <a:rPr lang="ja-JP" altLang="en-US" sz="2400" b="1" dirty="0"/>
              <a:t>　</a:t>
            </a:r>
            <a:r>
              <a:rPr lang="en-US" altLang="ja-JP" sz="2400" dirty="0"/>
              <a:t>Cisplatin administration in TE11 cells.</a:t>
            </a:r>
            <a:r>
              <a:rPr kumimoji="1" lang="en-US" altLang="ja-JP" sz="2400" dirty="0"/>
              <a:t> </a:t>
            </a:r>
            <a:endParaRPr kumimoji="1" lang="ja-JP" altLang="en-US" sz="2400" dirty="0"/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30D9CD62-37B0-87A2-A816-EEDD8AAF51F4}"/>
              </a:ext>
            </a:extLst>
          </p:cNvPr>
          <p:cNvSpPr/>
          <p:nvPr/>
        </p:nvSpPr>
        <p:spPr>
          <a:xfrm rot="7772197">
            <a:off x="3530600" y="4546601"/>
            <a:ext cx="20320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E92FA32D-93C4-14FD-E80E-883DAD640201}"/>
              </a:ext>
            </a:extLst>
          </p:cNvPr>
          <p:cNvSpPr/>
          <p:nvPr/>
        </p:nvSpPr>
        <p:spPr>
          <a:xfrm rot="13001507">
            <a:off x="4787901" y="4318001"/>
            <a:ext cx="20320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E492D46F-E71D-1439-1A69-DEFFFD3694EF}"/>
              </a:ext>
            </a:extLst>
          </p:cNvPr>
          <p:cNvSpPr/>
          <p:nvPr/>
        </p:nvSpPr>
        <p:spPr>
          <a:xfrm rot="8882464">
            <a:off x="7840109" y="4173807"/>
            <a:ext cx="2032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二等辺三角形 20">
            <a:extLst>
              <a:ext uri="{FF2B5EF4-FFF2-40B4-BE49-F238E27FC236}">
                <a16:creationId xmlns:a16="http://schemas.microsoft.com/office/drawing/2014/main" id="{07EFEE04-CB5F-5B15-B7FF-EFAD941DF692}"/>
              </a:ext>
            </a:extLst>
          </p:cNvPr>
          <p:cNvSpPr/>
          <p:nvPr/>
        </p:nvSpPr>
        <p:spPr>
          <a:xfrm rot="18693683">
            <a:off x="7193435" y="5802133"/>
            <a:ext cx="203200" cy="304800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4255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4103911-6F86-4860-ACC6-8859B66989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46" t="46691" r="28136" b="15554"/>
          <a:stretch/>
        </p:blipFill>
        <p:spPr>
          <a:xfrm>
            <a:off x="6249562" y="3508759"/>
            <a:ext cx="3251302" cy="277981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CE12E81-5C48-44A9-8813-0BD6E8B627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035" t="60196" r="39566" b="9283"/>
          <a:stretch/>
        </p:blipFill>
        <p:spPr>
          <a:xfrm>
            <a:off x="6285795" y="721858"/>
            <a:ext cx="3215069" cy="2787823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C5212AAD-F5B3-25B7-FC90-B75414C0A0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451" t="16676" r="16289" b="44226"/>
          <a:stretch/>
        </p:blipFill>
        <p:spPr>
          <a:xfrm>
            <a:off x="3040920" y="3496025"/>
            <a:ext cx="3245027" cy="277749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983F84C-1EFB-390B-7E0F-57584353621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191" t="10943" r="21597" b="44151"/>
          <a:stretch/>
        </p:blipFill>
        <p:spPr>
          <a:xfrm>
            <a:off x="3041071" y="721859"/>
            <a:ext cx="3244724" cy="2786900"/>
          </a:xfrm>
          <a:prstGeom prst="rect">
            <a:avLst/>
          </a:prstGeom>
        </p:spPr>
      </p:pic>
      <p:cxnSp>
        <p:nvCxnSpPr>
          <p:cNvPr id="9" name="直線コネクタ 8"/>
          <p:cNvCxnSpPr/>
          <p:nvPr/>
        </p:nvCxnSpPr>
        <p:spPr>
          <a:xfrm>
            <a:off x="8108576" y="6473044"/>
            <a:ext cx="135815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8620022" y="6467636"/>
            <a:ext cx="899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100 μm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040919" y="731268"/>
            <a:ext cx="561372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(a)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6249562" y="744002"/>
            <a:ext cx="561372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(b)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034645" y="3518168"/>
            <a:ext cx="526106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(c)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243136" y="3480972"/>
            <a:ext cx="566181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solidFill>
                  <a:schemeClr val="bg1"/>
                </a:solidFill>
                <a:latin typeface="Century" panose="02040604050505020304" pitchFamily="18" charset="0"/>
              </a:rPr>
              <a:t>(d)</a:t>
            </a:r>
            <a:endParaRPr kumimoji="1" lang="ja-JP" altLang="en-US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863829E-6C77-0E54-E2E5-68F0C793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5" y="94192"/>
            <a:ext cx="11697413" cy="676275"/>
          </a:xfrm>
        </p:spPr>
        <p:txBody>
          <a:bodyPr>
            <a:normAutofit/>
          </a:bodyPr>
          <a:lstStyle/>
          <a:p>
            <a:r>
              <a:rPr lang="en-US" altLang="ja-JP" sz="2400" b="1" dirty="0"/>
              <a:t>Figure S2</a:t>
            </a:r>
            <a:r>
              <a:rPr lang="ja-JP" altLang="en-US" sz="2400" b="1" dirty="0"/>
              <a:t>　</a:t>
            </a:r>
            <a:r>
              <a:rPr lang="en-US" altLang="ja-JP" sz="2400" dirty="0"/>
              <a:t>Cisplatin administration in TE8 cells.</a:t>
            </a:r>
            <a:r>
              <a:rPr kumimoji="1" lang="en-US" altLang="ja-JP" sz="2400" dirty="0"/>
              <a:t> </a:t>
            </a:r>
            <a:endParaRPr kumimoji="1" lang="ja-JP" altLang="en-US" sz="2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F0D145-0977-116E-B6AB-F9DFEAB4308A}"/>
              </a:ext>
            </a:extLst>
          </p:cNvPr>
          <p:cNvSpPr txBox="1"/>
          <p:nvPr/>
        </p:nvSpPr>
        <p:spPr>
          <a:xfrm>
            <a:off x="2235185" y="658756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Century" panose="02040604050505020304" pitchFamily="18" charset="0"/>
              </a:rPr>
              <a:t>TE8 </a:t>
            </a:r>
            <a:endParaRPr kumimoji="1" lang="ja-JP" altLang="en-US" dirty="0">
              <a:latin typeface="Century" panose="02040604050505020304" pitchFamily="18" charset="0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C33778D0-2BC2-533A-F8CE-E85B5385079C}"/>
              </a:ext>
            </a:extLst>
          </p:cNvPr>
          <p:cNvSpPr/>
          <p:nvPr/>
        </p:nvSpPr>
        <p:spPr>
          <a:xfrm rot="7772197">
            <a:off x="3708400" y="4165601"/>
            <a:ext cx="20320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3FF7DE3E-85CA-75F0-66B6-2B7851FC175D}"/>
              </a:ext>
            </a:extLst>
          </p:cNvPr>
          <p:cNvSpPr/>
          <p:nvPr/>
        </p:nvSpPr>
        <p:spPr>
          <a:xfrm rot="16200000">
            <a:off x="5638801" y="4648201"/>
            <a:ext cx="20320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二等辺三角形 15">
            <a:extLst>
              <a:ext uri="{FF2B5EF4-FFF2-40B4-BE49-F238E27FC236}">
                <a16:creationId xmlns:a16="http://schemas.microsoft.com/office/drawing/2014/main" id="{8B1C4134-AE0C-A6C6-30DB-4F389E7C7A6C}"/>
              </a:ext>
            </a:extLst>
          </p:cNvPr>
          <p:cNvSpPr/>
          <p:nvPr/>
        </p:nvSpPr>
        <p:spPr>
          <a:xfrm rot="3236935">
            <a:off x="7061201" y="4775201"/>
            <a:ext cx="203200" cy="30480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二等辺三角形 16">
            <a:extLst>
              <a:ext uri="{FF2B5EF4-FFF2-40B4-BE49-F238E27FC236}">
                <a16:creationId xmlns:a16="http://schemas.microsoft.com/office/drawing/2014/main" id="{C42C5F4A-FDFF-E34B-6366-6222F5627442}"/>
              </a:ext>
            </a:extLst>
          </p:cNvPr>
          <p:cNvSpPr/>
          <p:nvPr/>
        </p:nvSpPr>
        <p:spPr>
          <a:xfrm rot="9428821">
            <a:off x="7264403" y="4064000"/>
            <a:ext cx="203200" cy="30480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二等辺三角形 17">
            <a:extLst>
              <a:ext uri="{FF2B5EF4-FFF2-40B4-BE49-F238E27FC236}">
                <a16:creationId xmlns:a16="http://schemas.microsoft.com/office/drawing/2014/main" id="{0BB6956B-F08E-017F-614B-AC437C500939}"/>
              </a:ext>
            </a:extLst>
          </p:cNvPr>
          <p:cNvSpPr/>
          <p:nvPr/>
        </p:nvSpPr>
        <p:spPr>
          <a:xfrm rot="16485040">
            <a:off x="8178803" y="4927600"/>
            <a:ext cx="203200" cy="304800"/>
          </a:xfrm>
          <a:prstGeom prst="triangl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523DCD83-1062-3403-C41E-5034080C2B74}"/>
              </a:ext>
            </a:extLst>
          </p:cNvPr>
          <p:cNvSpPr/>
          <p:nvPr/>
        </p:nvSpPr>
        <p:spPr>
          <a:xfrm rot="9307402">
            <a:off x="6896100" y="1270001"/>
            <a:ext cx="20320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4F4FE10B-727D-3CB1-D39B-468EAC7A8489}"/>
              </a:ext>
            </a:extLst>
          </p:cNvPr>
          <p:cNvSpPr/>
          <p:nvPr/>
        </p:nvSpPr>
        <p:spPr>
          <a:xfrm rot="13914108">
            <a:off x="7886700" y="1498601"/>
            <a:ext cx="203200" cy="30480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503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5465" y="94192"/>
            <a:ext cx="11858415" cy="1207492"/>
          </a:xfrm>
        </p:spPr>
        <p:txBody>
          <a:bodyPr>
            <a:normAutofit/>
          </a:bodyPr>
          <a:lstStyle/>
          <a:p>
            <a:r>
              <a:rPr lang="en-US" altLang="ja-JP" sz="2400" b="1" dirty="0"/>
              <a:t>Figure S3</a:t>
            </a:r>
            <a:r>
              <a:rPr lang="ja-JP" altLang="en-US" sz="2400" b="1" dirty="0"/>
              <a:t> </a:t>
            </a:r>
            <a:r>
              <a:rPr lang="en-US" altLang="ja-JP" sz="2400" dirty="0"/>
              <a:t>Receiver operating characteristic (ROC) analysis of HVS1 mutation and chemotherapy response.</a:t>
            </a:r>
            <a:r>
              <a:rPr lang="ja-JP" altLang="en-US" sz="2400" dirty="0"/>
              <a:t> </a:t>
            </a:r>
            <a:endParaRPr kumimoji="1" lang="ja-JP" altLang="en-US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3E8E0D3-3279-0A34-E5DC-D52335367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080" y="1382023"/>
            <a:ext cx="5457903" cy="459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2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867AB279-05DC-CC49-D674-7D2CD79A83B9}"/>
              </a:ext>
            </a:extLst>
          </p:cNvPr>
          <p:cNvSpPr/>
          <p:nvPr/>
        </p:nvSpPr>
        <p:spPr>
          <a:xfrm>
            <a:off x="0" y="3902958"/>
            <a:ext cx="12192000" cy="295504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CD7649E-8A1B-2D9F-1ED4-C375E0A4D7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67" t="39157" r="36828" b="24928"/>
          <a:stretch/>
        </p:blipFill>
        <p:spPr>
          <a:xfrm>
            <a:off x="4143965" y="4117807"/>
            <a:ext cx="3904070" cy="257086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78C7F4-1367-583B-3BE0-61791B6124E0}"/>
              </a:ext>
            </a:extLst>
          </p:cNvPr>
          <p:cNvSpPr txBox="1"/>
          <p:nvPr/>
        </p:nvSpPr>
        <p:spPr>
          <a:xfrm>
            <a:off x="3627303" y="6087156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</a:rPr>
              <a:t>200bp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C0392BE-E609-0055-0EA5-64BF26EC8604}"/>
              </a:ext>
            </a:extLst>
          </p:cNvPr>
          <p:cNvSpPr txBox="1"/>
          <p:nvPr/>
        </p:nvSpPr>
        <p:spPr>
          <a:xfrm>
            <a:off x="3627303" y="5483360"/>
            <a:ext cx="7224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bg1"/>
                </a:solidFill>
              </a:rPr>
              <a:t>500bp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B6D963B-4EA4-2549-1854-E24A30DB803A}"/>
              </a:ext>
            </a:extLst>
          </p:cNvPr>
          <p:cNvSpPr txBox="1"/>
          <p:nvPr/>
        </p:nvSpPr>
        <p:spPr>
          <a:xfrm>
            <a:off x="4734153" y="3904719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00"/>
                </a:solidFill>
              </a:rPr>
              <a:t>A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4F286-9D91-88B8-6DA9-1EABBAFC13E4}"/>
              </a:ext>
            </a:extLst>
          </p:cNvPr>
          <p:cNvSpPr txBox="1"/>
          <p:nvPr/>
        </p:nvSpPr>
        <p:spPr>
          <a:xfrm>
            <a:off x="4357664" y="414312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①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6638739-EAFA-4CF9-83BC-F75C35D93024}"/>
              </a:ext>
            </a:extLst>
          </p:cNvPr>
          <p:cNvSpPr txBox="1"/>
          <p:nvPr/>
        </p:nvSpPr>
        <p:spPr>
          <a:xfrm>
            <a:off x="4711532" y="414185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②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9D55C51-C0FF-4F21-AA02-C9A4D5931C41}"/>
              </a:ext>
            </a:extLst>
          </p:cNvPr>
          <p:cNvSpPr txBox="1"/>
          <p:nvPr/>
        </p:nvSpPr>
        <p:spPr>
          <a:xfrm>
            <a:off x="5018045" y="414185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③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B34737D-EF42-FF62-25CF-889301BF6813}"/>
              </a:ext>
            </a:extLst>
          </p:cNvPr>
          <p:cNvSpPr txBox="1"/>
          <p:nvPr/>
        </p:nvSpPr>
        <p:spPr>
          <a:xfrm>
            <a:off x="5680728" y="3904722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00"/>
                </a:solidFill>
              </a:rPr>
              <a:t>B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0CC80DC-8A87-1483-5441-72EF2B761682}"/>
              </a:ext>
            </a:extLst>
          </p:cNvPr>
          <p:cNvSpPr txBox="1"/>
          <p:nvPr/>
        </p:nvSpPr>
        <p:spPr>
          <a:xfrm>
            <a:off x="5332338" y="4130275"/>
            <a:ext cx="407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①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495DF2-654E-7CCC-48FF-F5D46913510A}"/>
              </a:ext>
            </a:extLst>
          </p:cNvPr>
          <p:cNvSpPr txBox="1"/>
          <p:nvPr/>
        </p:nvSpPr>
        <p:spPr>
          <a:xfrm>
            <a:off x="5672051" y="41234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②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C9FFC16-D9FD-F230-CB1C-C599C4FEA34E}"/>
              </a:ext>
            </a:extLst>
          </p:cNvPr>
          <p:cNvSpPr txBox="1"/>
          <p:nvPr/>
        </p:nvSpPr>
        <p:spPr>
          <a:xfrm>
            <a:off x="5981042" y="4130891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③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FDDA0C-0E35-F601-9B11-3D47EF254BF5}"/>
              </a:ext>
            </a:extLst>
          </p:cNvPr>
          <p:cNvSpPr txBox="1"/>
          <p:nvPr/>
        </p:nvSpPr>
        <p:spPr>
          <a:xfrm>
            <a:off x="6552268" y="3904718"/>
            <a:ext cx="3159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rgbClr val="FFFF00"/>
                </a:solidFill>
              </a:rPr>
              <a:t>C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576DE69-D761-2E0F-5564-6F0809F0C6AB}"/>
              </a:ext>
            </a:extLst>
          </p:cNvPr>
          <p:cNvSpPr txBox="1"/>
          <p:nvPr/>
        </p:nvSpPr>
        <p:spPr>
          <a:xfrm>
            <a:off x="6290595" y="414185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①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39AF962-F514-3C32-1B02-2ABCAA3EC803}"/>
              </a:ext>
            </a:extLst>
          </p:cNvPr>
          <p:cNvSpPr txBox="1"/>
          <p:nvPr/>
        </p:nvSpPr>
        <p:spPr>
          <a:xfrm>
            <a:off x="6552590" y="414661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②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08499D1-F48D-F8CA-482F-C4C00EF57272}"/>
              </a:ext>
            </a:extLst>
          </p:cNvPr>
          <p:cNvSpPr txBox="1"/>
          <p:nvPr/>
        </p:nvSpPr>
        <p:spPr>
          <a:xfrm>
            <a:off x="6803740" y="4151376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③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A1BB476-7C41-1411-DDDA-36F1902C6000}"/>
              </a:ext>
            </a:extLst>
          </p:cNvPr>
          <p:cNvSpPr txBox="1"/>
          <p:nvPr/>
        </p:nvSpPr>
        <p:spPr>
          <a:xfrm>
            <a:off x="7471370" y="3902959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>
                <a:solidFill>
                  <a:srgbClr val="FFFF00"/>
                </a:solidFill>
              </a:rPr>
              <a:t>D</a:t>
            </a:r>
            <a:endParaRPr kumimoji="1" lang="ja-JP" altLang="en-US" dirty="0">
              <a:solidFill>
                <a:srgbClr val="FFFF0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99222BE-4DC6-AE84-A9E9-F04F8A13F338}"/>
              </a:ext>
            </a:extLst>
          </p:cNvPr>
          <p:cNvSpPr txBox="1"/>
          <p:nvPr/>
        </p:nvSpPr>
        <p:spPr>
          <a:xfrm>
            <a:off x="7158786" y="414185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①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7E13F60-4DBC-0156-1076-4F10A1A40D06}"/>
              </a:ext>
            </a:extLst>
          </p:cNvPr>
          <p:cNvSpPr txBox="1"/>
          <p:nvPr/>
        </p:nvSpPr>
        <p:spPr>
          <a:xfrm>
            <a:off x="7471035" y="412346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②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844965D-4326-7DE7-4EC7-A9E4E9D43F35}"/>
              </a:ext>
            </a:extLst>
          </p:cNvPr>
          <p:cNvSpPr txBox="1"/>
          <p:nvPr/>
        </p:nvSpPr>
        <p:spPr>
          <a:xfrm>
            <a:off x="7761759" y="4117807"/>
            <a:ext cx="339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</a:rPr>
              <a:t>③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31" name="コンテンツ プレースホルダー 7">
            <a:extLst>
              <a:ext uri="{FF2B5EF4-FFF2-40B4-BE49-F238E27FC236}">
                <a16:creationId xmlns:a16="http://schemas.microsoft.com/office/drawing/2014/main" id="{273DD34C-ADE1-8EA8-4E17-A99DA45C0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5946484"/>
              </p:ext>
            </p:extLst>
          </p:nvPr>
        </p:nvGraphicFramePr>
        <p:xfrm>
          <a:off x="300658" y="1393637"/>
          <a:ext cx="11360768" cy="1921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3627">
                  <a:extLst>
                    <a:ext uri="{9D8B030D-6E8A-4147-A177-3AD203B41FA5}">
                      <a16:colId xmlns:a16="http://schemas.microsoft.com/office/drawing/2014/main" val="4039078000"/>
                    </a:ext>
                  </a:extLst>
                </a:gridCol>
                <a:gridCol w="1006187">
                  <a:extLst>
                    <a:ext uri="{9D8B030D-6E8A-4147-A177-3AD203B41FA5}">
                      <a16:colId xmlns:a16="http://schemas.microsoft.com/office/drawing/2014/main" val="1407907741"/>
                    </a:ext>
                  </a:extLst>
                </a:gridCol>
                <a:gridCol w="3458721">
                  <a:extLst>
                    <a:ext uri="{9D8B030D-6E8A-4147-A177-3AD203B41FA5}">
                      <a16:colId xmlns:a16="http://schemas.microsoft.com/office/drawing/2014/main" val="4070408344"/>
                    </a:ext>
                  </a:extLst>
                </a:gridCol>
                <a:gridCol w="3788279">
                  <a:extLst>
                    <a:ext uri="{9D8B030D-6E8A-4147-A177-3AD203B41FA5}">
                      <a16:colId xmlns:a16="http://schemas.microsoft.com/office/drawing/2014/main" val="1301223054"/>
                    </a:ext>
                  </a:extLst>
                </a:gridCol>
                <a:gridCol w="721318">
                  <a:extLst>
                    <a:ext uri="{9D8B030D-6E8A-4147-A177-3AD203B41FA5}">
                      <a16:colId xmlns:a16="http://schemas.microsoft.com/office/drawing/2014/main" val="3477471758"/>
                    </a:ext>
                  </a:extLst>
                </a:gridCol>
                <a:gridCol w="721318">
                  <a:extLst>
                    <a:ext uri="{9D8B030D-6E8A-4147-A177-3AD203B41FA5}">
                      <a16:colId xmlns:a16="http://schemas.microsoft.com/office/drawing/2014/main" val="1880989966"/>
                    </a:ext>
                  </a:extLst>
                </a:gridCol>
                <a:gridCol w="721318">
                  <a:extLst>
                    <a:ext uri="{9D8B030D-6E8A-4147-A177-3AD203B41FA5}">
                      <a16:colId xmlns:a16="http://schemas.microsoft.com/office/drawing/2014/main" val="4001943089"/>
                    </a:ext>
                  </a:extLst>
                </a:gridCol>
              </a:tblGrid>
              <a:tr h="26888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 err="1">
                          <a:effectLst/>
                        </a:rPr>
                        <a:t>Primer</a:t>
                      </a:r>
                      <a:r>
                        <a:rPr lang="en-US" sz="1200" u="none" strike="noStrike" dirty="0" err="1">
                          <a:effectLst/>
                        </a:rPr>
                        <a:t>_Name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Gene/Chr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FP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RP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Len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From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92266"/>
                  </a:ext>
                </a:extLst>
              </a:tr>
              <a:tr h="2954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A</a:t>
                      </a: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D-loop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200" u="none" strike="noStrike" dirty="0">
                          <a:effectLst/>
                        </a:rPr>
                        <a:t>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　</a:t>
                      </a:r>
                      <a:r>
                        <a:rPr lang="en-US" sz="1200" u="none" strike="noStrike" dirty="0">
                          <a:effectLst/>
                        </a:rPr>
                        <a:t>TCGTCGGCAGCGTCAGATGTGTATAAGAGACAGTTTAAACTATTCTCTGTTCTTTCATGGG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GTCTCGTGGGCTCGGAGATGTGTATAAGAGACAGATTGATTTCACGGAGGATGG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416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16009</a:t>
                      </a:r>
                      <a:endParaRPr lang="en-US" altLang="ja-JP" sz="1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16424</a:t>
                      </a:r>
                      <a:endParaRPr lang="en-US" altLang="ja-JP" sz="1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1879101"/>
                  </a:ext>
                </a:extLst>
              </a:tr>
              <a:tr h="2954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D-loop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TCGTCGGCAGCGTCAGATGTGTATAAGAGACAGAGATAGGGGTCCCTTGACCA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GTCTCGTGGGCTCGGAGATGTGTATAAGAGACAGTCAATTGTTATTATTATGTCCTACAAGCA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431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16385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247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89627"/>
                  </a:ext>
                </a:extLst>
              </a:tr>
              <a:tr h="2954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D-loop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TCGTCGGCAGCGTCAGATGTGTATAAGAGACAGAGGCGAACATACCTACTAAAGTGT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GTCTCGTGGGCTCGGAGATGTGTATAAGAGACAGTGTGTGTGTGCTGGGTAGGAT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342</a:t>
                      </a:r>
                      <a:endParaRPr lang="en-US" altLang="ja-JP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>
                          <a:effectLst/>
                        </a:rPr>
                        <a:t>183</a:t>
                      </a:r>
                      <a:endParaRPr lang="en-US" altLang="ja-JP" sz="1200" b="1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524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704354"/>
                  </a:ext>
                </a:extLst>
              </a:tr>
              <a:tr h="29549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D-loop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TCGTCGGCAGCGTCAGATGTGTATAAGAGACAGTCTGCCAAACCCCAAAAACAAAG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GTCTCGTGGGCTCGGAGATGTGTATAAGAGACAGGGGATGCTTGCATGTGTAATCT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364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345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u="none" strike="noStrike" dirty="0">
                          <a:effectLst/>
                        </a:rPr>
                        <a:t>708</a:t>
                      </a:r>
                      <a:endParaRPr lang="en-US" altLang="ja-JP" sz="1200" b="1" i="0" u="none" strike="noStrike" dirty="0">
                        <a:solidFill>
                          <a:srgbClr val="000000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marL="1565" marR="1565" marT="156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162531"/>
                  </a:ext>
                </a:extLst>
              </a:tr>
            </a:tbl>
          </a:graphicData>
        </a:graphic>
      </p:graphicFrame>
      <p:sp>
        <p:nvSpPr>
          <p:cNvPr id="32" name="タイトル 1">
            <a:extLst>
              <a:ext uri="{FF2B5EF4-FFF2-40B4-BE49-F238E27FC236}">
                <a16:creationId xmlns:a16="http://schemas.microsoft.com/office/drawing/2014/main" id="{62D89D6D-1F4A-8B99-6969-30299330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35" y="271800"/>
            <a:ext cx="11697413" cy="676275"/>
          </a:xfrm>
        </p:spPr>
        <p:txBody>
          <a:bodyPr>
            <a:normAutofit/>
          </a:bodyPr>
          <a:lstStyle/>
          <a:p>
            <a:r>
              <a:rPr lang="en-US" altLang="ja-JP" sz="2400" b="1" dirty="0"/>
              <a:t>FigureS4</a:t>
            </a:r>
            <a:r>
              <a:rPr lang="ja-JP" altLang="en-US" sz="2400" dirty="0"/>
              <a:t> </a:t>
            </a:r>
            <a:r>
              <a:rPr kumimoji="1" lang="en-US" altLang="ja-JP" sz="2400" dirty="0"/>
              <a:t> 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D-loop target sequence</a:t>
            </a:r>
            <a:r>
              <a:rPr lang="ja-JP" altLang="en-US" sz="2400" dirty="0"/>
              <a:t> </a:t>
            </a:r>
            <a:r>
              <a:rPr lang="en-US" altLang="ja-JP" sz="2400" dirty="0"/>
              <a:t>PCR primers and electrophoresis result.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81042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19822</TotalTime>
  <Words>130</Words>
  <Application>Microsoft Office PowerPoint</Application>
  <PresentationFormat>ワイド画面</PresentationFormat>
  <Paragraphs>69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0" baseType="lpstr">
      <vt:lpstr>游ゴシック</vt:lpstr>
      <vt:lpstr>Arial</vt:lpstr>
      <vt:lpstr>Calibri</vt:lpstr>
      <vt:lpstr>Calibri Light</vt:lpstr>
      <vt:lpstr>Century</vt:lpstr>
      <vt:lpstr>Office テーマ</vt:lpstr>
      <vt:lpstr>Figure S1　Cisplatin administration in TE11 cells. </vt:lpstr>
      <vt:lpstr>Figure S2　Cisplatin administration in TE8 cells. </vt:lpstr>
      <vt:lpstr>Figure S3 Receiver operating characteristic (ROC) analysis of HVS1 mutation and chemotherapy response. </vt:lpstr>
      <vt:lpstr>FigureS4  　D-loop target sequence PCR primers and electrophoresis result.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張野 誉史</dc:creator>
  <cp:lastModifiedBy>誉史 張野</cp:lastModifiedBy>
  <cp:revision>66</cp:revision>
  <dcterms:created xsi:type="dcterms:W3CDTF">2022-09-07T08:02:51Z</dcterms:created>
  <dcterms:modified xsi:type="dcterms:W3CDTF">2024-10-25T15:13:59Z</dcterms:modified>
</cp:coreProperties>
</file>