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1" r:id="rId2"/>
    <p:sldId id="257" r:id="rId3"/>
    <p:sldId id="258" r:id="rId4"/>
    <p:sldId id="256" r:id="rId5"/>
    <p:sldId id="260" r:id="rId6"/>
    <p:sldId id="259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A30706-1A1B-4449-92ED-7640A96DC751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B6BA48-40F3-4033-B222-DF87E75D2FE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74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B6BA48-40F3-4033-B222-DF87E75D2F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837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A8D8-ACCD-44D9-8F08-8DBB17A34711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E287F-02E8-42EE-A8A3-EFBA72EE32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39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A8D8-ACCD-44D9-8F08-8DBB17A34711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E287F-02E8-42EE-A8A3-EFBA72EE32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304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A8D8-ACCD-44D9-8F08-8DBB17A34711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E287F-02E8-42EE-A8A3-EFBA72EE32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914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A8D8-ACCD-44D9-8F08-8DBB17A34711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E287F-02E8-42EE-A8A3-EFBA72EE32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642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A8D8-ACCD-44D9-8F08-8DBB17A34711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E287F-02E8-42EE-A8A3-EFBA72EE32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94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A8D8-ACCD-44D9-8F08-8DBB17A34711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E287F-02E8-42EE-A8A3-EFBA72EE32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55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A8D8-ACCD-44D9-8F08-8DBB17A34711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E287F-02E8-42EE-A8A3-EFBA72EE32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42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A8D8-ACCD-44D9-8F08-8DBB17A34711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E287F-02E8-42EE-A8A3-EFBA72EE32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873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A8D8-ACCD-44D9-8F08-8DBB17A34711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E287F-02E8-42EE-A8A3-EFBA72EE32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181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A8D8-ACCD-44D9-8F08-8DBB17A34711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E287F-02E8-42EE-A8A3-EFBA72EE32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159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A8D8-ACCD-44D9-8F08-8DBB17A34711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E287F-02E8-42EE-A8A3-EFBA72EE32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52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CA8D8-ACCD-44D9-8F08-8DBB17A34711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E287F-02E8-42EE-A8A3-EFBA72EE32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695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beta.tomexpress.gbfwebtools.f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Guidelines for the use of the </a:t>
            </a:r>
            <a:r>
              <a:rPr lang="en-US" dirty="0"/>
              <a:t>“Reference genes” </a:t>
            </a:r>
            <a:r>
              <a:rPr lang="en-US" dirty="0" smtClean="0"/>
              <a:t>tool</a:t>
            </a:r>
          </a:p>
          <a:p>
            <a:pPr marL="0" indent="0" algn="ctr">
              <a:buNone/>
            </a:pPr>
            <a:r>
              <a:rPr lang="en-US" dirty="0" smtClean="0"/>
              <a:t>of </a:t>
            </a:r>
            <a:r>
              <a:rPr lang="en-US" dirty="0"/>
              <a:t>the </a:t>
            </a:r>
            <a:r>
              <a:rPr lang="en-US" dirty="0" err="1"/>
              <a:t>TomExpress</a:t>
            </a:r>
            <a:r>
              <a:rPr lang="en-US" dirty="0"/>
              <a:t> </a:t>
            </a:r>
            <a:r>
              <a:rPr lang="en-US" dirty="0" smtClean="0"/>
              <a:t>platform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beta.tomexpress.gbfwebtools.fr</a:t>
            </a: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27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775"/>
            <a:ext cx="12192000" cy="614045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8995956" y="3108960"/>
            <a:ext cx="1807879" cy="946205"/>
          </a:xfrm>
          <a:prstGeom prst="rect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Press the “Enter” button to access to </a:t>
            </a:r>
            <a:r>
              <a:rPr lang="en-US" dirty="0" err="1" smtClean="0">
                <a:solidFill>
                  <a:schemeClr val="bg1"/>
                </a:solidFill>
              </a:rPr>
              <a:t>TomExpress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cxnSp>
        <p:nvCxnSpPr>
          <p:cNvPr id="15" name="Connecteur droit avec flèche 14"/>
          <p:cNvCxnSpPr>
            <a:stCxn id="10" idx="1"/>
          </p:cNvCxnSpPr>
          <p:nvPr/>
        </p:nvCxnSpPr>
        <p:spPr>
          <a:xfrm flipH="1">
            <a:off x="6731726" y="3582063"/>
            <a:ext cx="2264230" cy="345503"/>
          </a:xfrm>
          <a:prstGeom prst="straightConnector1">
            <a:avLst/>
          </a:prstGeom>
          <a:ln w="63500"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444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775"/>
            <a:ext cx="12192000" cy="614045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8419487" y="2005717"/>
            <a:ext cx="2871366" cy="646331"/>
          </a:xfrm>
          <a:prstGeom prst="rect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Press the “Login” button to create an account and log in.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6" name="Connecteur droit avec flèche 5"/>
          <p:cNvCxnSpPr>
            <a:stCxn id="5" idx="0"/>
          </p:cNvCxnSpPr>
          <p:nvPr/>
        </p:nvCxnSpPr>
        <p:spPr>
          <a:xfrm flipV="1">
            <a:off x="9855170" y="960699"/>
            <a:ext cx="1314400" cy="1045018"/>
          </a:xfrm>
          <a:prstGeom prst="straightConnector1">
            <a:avLst/>
          </a:prstGeom>
          <a:ln w="63500"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428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348"/>
            <a:ext cx="12192000" cy="6195304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352800" y="1332411"/>
            <a:ext cx="2739887" cy="523220"/>
          </a:xfrm>
          <a:prstGeom prst="rect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(1) Press “Load example” button to access to 10 predefined genes.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9" name="Connecteur droit avec flèche 8"/>
          <p:cNvCxnSpPr>
            <a:stCxn id="8" idx="2"/>
          </p:cNvCxnSpPr>
          <p:nvPr/>
        </p:nvCxnSpPr>
        <p:spPr>
          <a:xfrm>
            <a:off x="4722744" y="1855631"/>
            <a:ext cx="1242627" cy="826609"/>
          </a:xfrm>
          <a:prstGeom prst="straightConnector1">
            <a:avLst/>
          </a:prstGeom>
          <a:ln w="50800"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3932582" y="3406311"/>
            <a:ext cx="3014870" cy="523220"/>
          </a:xfrm>
          <a:prstGeom prst="rect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(2) Press “Advanced Filters” button to query the desired conditions.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17" name="Connecteur droit avec flèche 16"/>
          <p:cNvCxnSpPr>
            <a:stCxn id="16" idx="1"/>
          </p:cNvCxnSpPr>
          <p:nvPr/>
        </p:nvCxnSpPr>
        <p:spPr>
          <a:xfrm flipH="1" flipV="1">
            <a:off x="2164466" y="3518704"/>
            <a:ext cx="1768116" cy="149217"/>
          </a:xfrm>
          <a:prstGeom prst="straightConnector1">
            <a:avLst/>
          </a:prstGeom>
          <a:ln w="50800"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7865164" y="2205186"/>
            <a:ext cx="2537792" cy="954107"/>
          </a:xfrm>
          <a:prstGeom prst="rect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(3) Choose the desired conditions : Vegetative organs, Reproductive organs, Tissues, Treatments, and Cultivars.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25" name="Connecteur droit avec flèche 24"/>
          <p:cNvCxnSpPr>
            <a:stCxn id="24" idx="2"/>
          </p:cNvCxnSpPr>
          <p:nvPr/>
        </p:nvCxnSpPr>
        <p:spPr>
          <a:xfrm flipH="1">
            <a:off x="7755038" y="3159293"/>
            <a:ext cx="1379022" cy="1215937"/>
          </a:xfrm>
          <a:prstGeom prst="straightConnector1">
            <a:avLst/>
          </a:prstGeom>
          <a:ln w="50800"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/>
          <p:cNvSpPr txBox="1"/>
          <p:nvPr/>
        </p:nvSpPr>
        <p:spPr>
          <a:xfrm>
            <a:off x="9011478" y="5987239"/>
            <a:ext cx="2782956" cy="738664"/>
          </a:xfrm>
          <a:prstGeom prst="rect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(4) Press “Search” button to extract expressions from corresponding genes and conditions.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37" name="Connecteur droit avec flèche 36"/>
          <p:cNvCxnSpPr>
            <a:stCxn id="36" idx="1"/>
          </p:cNvCxnSpPr>
          <p:nvPr/>
        </p:nvCxnSpPr>
        <p:spPr>
          <a:xfrm flipH="1" flipV="1">
            <a:off x="6947452" y="6062870"/>
            <a:ext cx="2064026" cy="293701"/>
          </a:xfrm>
          <a:prstGeom prst="straightConnector1">
            <a:avLst/>
          </a:prstGeom>
          <a:ln w="50800"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144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775"/>
            <a:ext cx="12192000" cy="614045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555433" y="2106710"/>
            <a:ext cx="3375993" cy="307777"/>
          </a:xfrm>
          <a:prstGeom prst="rect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(1) Press the row of the desired target gene.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6" name="Connecteur droit avec flèche 5"/>
          <p:cNvCxnSpPr>
            <a:stCxn id="5" idx="2"/>
          </p:cNvCxnSpPr>
          <p:nvPr/>
        </p:nvCxnSpPr>
        <p:spPr>
          <a:xfrm flipH="1">
            <a:off x="5833641" y="2414487"/>
            <a:ext cx="409789" cy="1879721"/>
          </a:xfrm>
          <a:prstGeom prst="straightConnector1">
            <a:avLst/>
          </a:prstGeom>
          <a:ln w="50800"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7613374" y="752785"/>
            <a:ext cx="3120887" cy="738664"/>
          </a:xfrm>
          <a:prstGeom prst="rect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(2) Press the “Reference genes” button to proceed to the mining of reference gene candidates.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13" name="Connecteur droit avec flèche 12"/>
          <p:cNvCxnSpPr>
            <a:stCxn id="12" idx="1"/>
          </p:cNvCxnSpPr>
          <p:nvPr/>
        </p:nvCxnSpPr>
        <p:spPr>
          <a:xfrm flipH="1" flipV="1">
            <a:off x="6609522" y="904461"/>
            <a:ext cx="1003852" cy="217656"/>
          </a:xfrm>
          <a:prstGeom prst="straightConnector1">
            <a:avLst/>
          </a:prstGeom>
          <a:ln w="50800"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29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348"/>
            <a:ext cx="12192000" cy="6195304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912994" y="1034346"/>
            <a:ext cx="3803563" cy="1169551"/>
          </a:xfrm>
          <a:prstGeom prst="rect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(a) The right graph shows the expression </a:t>
            </a:r>
            <a:r>
              <a:rPr lang="en-US" sz="1400" dirty="0">
                <a:solidFill>
                  <a:schemeClr val="bg1"/>
                </a:solidFill>
              </a:rPr>
              <a:t>profiles </a:t>
            </a:r>
            <a:r>
              <a:rPr lang="en-US" sz="1400" dirty="0" smtClean="0">
                <a:solidFill>
                  <a:schemeClr val="bg1"/>
                </a:solidFill>
              </a:rPr>
              <a:t>of the </a:t>
            </a:r>
            <a:r>
              <a:rPr lang="en-US" sz="1400" dirty="0">
                <a:solidFill>
                  <a:schemeClr val="bg1"/>
                </a:solidFill>
              </a:rPr>
              <a:t>target gene (blue line) and </a:t>
            </a:r>
            <a:r>
              <a:rPr lang="en-US" sz="1400" dirty="0" smtClean="0">
                <a:solidFill>
                  <a:schemeClr val="bg1"/>
                </a:solidFill>
              </a:rPr>
              <a:t>of the </a:t>
            </a:r>
            <a:r>
              <a:rPr lang="en-US" sz="1400" dirty="0">
                <a:solidFill>
                  <a:schemeClr val="bg1"/>
                </a:solidFill>
              </a:rPr>
              <a:t>three mined reference gene </a:t>
            </a:r>
            <a:r>
              <a:rPr lang="en-US" sz="1400" dirty="0" smtClean="0">
                <a:solidFill>
                  <a:schemeClr val="bg1"/>
                </a:solidFill>
              </a:rPr>
              <a:t>candidates</a:t>
            </a:r>
            <a:r>
              <a:rPr lang="en-US" sz="1400" dirty="0">
                <a:solidFill>
                  <a:schemeClr val="bg1"/>
                </a:solidFill>
              </a:rPr>
              <a:t>: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the mean of the </a:t>
            </a:r>
            <a:r>
              <a:rPr lang="en-US" sz="1400" dirty="0" smtClean="0">
                <a:solidFill>
                  <a:schemeClr val="bg1"/>
                </a:solidFill>
              </a:rPr>
              <a:t>three HKGs (black </a:t>
            </a:r>
            <a:r>
              <a:rPr lang="en-US" sz="1400" dirty="0">
                <a:solidFill>
                  <a:schemeClr val="bg1"/>
                </a:solidFill>
              </a:rPr>
              <a:t>line), </a:t>
            </a:r>
            <a:r>
              <a:rPr lang="en-US" sz="1400" dirty="0" smtClean="0">
                <a:solidFill>
                  <a:schemeClr val="bg1"/>
                </a:solidFill>
              </a:rPr>
              <a:t>the mean of the three LVGs (green line), and the best LV3G (orange line).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4" name="Connecteur droit avec flèche 3"/>
          <p:cNvCxnSpPr>
            <a:stCxn id="3" idx="2"/>
          </p:cNvCxnSpPr>
          <p:nvPr/>
        </p:nvCxnSpPr>
        <p:spPr>
          <a:xfrm flipH="1">
            <a:off x="9495871" y="2203897"/>
            <a:ext cx="318905" cy="664108"/>
          </a:xfrm>
          <a:prstGeom prst="straightConnector1">
            <a:avLst/>
          </a:prstGeom>
          <a:ln w="50800"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1176958" y="1368451"/>
            <a:ext cx="3803563" cy="738664"/>
          </a:xfrm>
          <a:prstGeom prst="rect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(b) The left graph shows the expression </a:t>
            </a:r>
            <a:r>
              <a:rPr lang="en-US" sz="1400" dirty="0">
                <a:solidFill>
                  <a:schemeClr val="bg1"/>
                </a:solidFill>
              </a:rPr>
              <a:t>profiles </a:t>
            </a:r>
            <a:r>
              <a:rPr lang="en-US" sz="1400" dirty="0" smtClean="0">
                <a:solidFill>
                  <a:schemeClr val="bg1"/>
                </a:solidFill>
              </a:rPr>
              <a:t>of genes involved in a given method by pressing one of the buttons below: “HKG”, “LVG”, and “</a:t>
            </a:r>
            <a:r>
              <a:rPr lang="en-US" sz="1400" dirty="0" err="1" smtClean="0">
                <a:solidFill>
                  <a:schemeClr val="bg1"/>
                </a:solidFill>
              </a:rPr>
              <a:t>LVkG</a:t>
            </a:r>
            <a:r>
              <a:rPr lang="en-US" sz="1400" dirty="0" smtClean="0">
                <a:solidFill>
                  <a:schemeClr val="bg1"/>
                </a:solidFill>
              </a:rPr>
              <a:t>”.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15" name="Connecteur droit avec flèche 14"/>
          <p:cNvCxnSpPr>
            <a:stCxn id="14" idx="2"/>
          </p:cNvCxnSpPr>
          <p:nvPr/>
        </p:nvCxnSpPr>
        <p:spPr>
          <a:xfrm>
            <a:off x="3078740" y="2107115"/>
            <a:ext cx="262486" cy="533292"/>
          </a:xfrm>
          <a:prstGeom prst="straightConnector1">
            <a:avLst/>
          </a:prstGeom>
          <a:ln w="50800"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2417929" y="3740044"/>
            <a:ext cx="5125184" cy="738664"/>
          </a:xfrm>
          <a:prstGeom prst="rect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(c) Choose the number of genes used for the mining of reference gene candidates, and press “</a:t>
            </a:r>
            <a:r>
              <a:rPr lang="en-US" sz="1400" dirty="0" err="1" smtClean="0">
                <a:solidFill>
                  <a:schemeClr val="bg1"/>
                </a:solidFill>
              </a:rPr>
              <a:t>recompute</a:t>
            </a:r>
            <a:r>
              <a:rPr lang="en-US" sz="1400" dirty="0" smtClean="0">
                <a:solidFill>
                  <a:schemeClr val="bg1"/>
                </a:solidFill>
              </a:rPr>
              <a:t>” to perform calculations. A bigger number will probably result on less variable expressions.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19" name="Connecteur droit avec flèche 18"/>
          <p:cNvCxnSpPr>
            <a:stCxn id="18" idx="2"/>
          </p:cNvCxnSpPr>
          <p:nvPr/>
        </p:nvCxnSpPr>
        <p:spPr>
          <a:xfrm>
            <a:off x="4980521" y="4478708"/>
            <a:ext cx="516077" cy="948307"/>
          </a:xfrm>
          <a:prstGeom prst="straightConnector1">
            <a:avLst/>
          </a:prstGeom>
          <a:ln w="50800"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8251472" y="3560502"/>
            <a:ext cx="3331017" cy="954107"/>
          </a:xfrm>
          <a:prstGeom prst="rect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(d) The data table below the graphs shows standard deviations of the reference gene candidates (in absolute value and in % of the mean HKG value).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29" name="Connecteur droit avec flèche 28"/>
          <p:cNvCxnSpPr>
            <a:stCxn id="27" idx="2"/>
          </p:cNvCxnSpPr>
          <p:nvPr/>
        </p:nvCxnSpPr>
        <p:spPr>
          <a:xfrm flipH="1">
            <a:off x="9527085" y="4514609"/>
            <a:ext cx="389896" cy="1137714"/>
          </a:xfrm>
          <a:prstGeom prst="straightConnector1">
            <a:avLst/>
          </a:prstGeom>
          <a:ln w="50800"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928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9719"/>
            <a:ext cx="12192000" cy="6198562"/>
          </a:xfrm>
          <a:prstGeom prst="rect">
            <a:avLst/>
          </a:prstGeom>
        </p:spPr>
      </p:pic>
      <p:sp>
        <p:nvSpPr>
          <p:cNvPr id="21" name="ZoneTexte 20"/>
          <p:cNvSpPr txBox="1"/>
          <p:nvPr/>
        </p:nvSpPr>
        <p:spPr>
          <a:xfrm>
            <a:off x="3557938" y="1629006"/>
            <a:ext cx="2131019" cy="1815882"/>
          </a:xfrm>
          <a:prstGeom prst="rect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S</a:t>
            </a:r>
            <a:r>
              <a:rPr lang="en-US" sz="1400" dirty="0" smtClean="0">
                <a:solidFill>
                  <a:schemeClr val="bg1"/>
                </a:solidFill>
              </a:rPr>
              <a:t>tandard deviations (in % of the mean HKG value)  of the three </a:t>
            </a:r>
            <a:r>
              <a:rPr lang="en-US" sz="1400" dirty="0">
                <a:solidFill>
                  <a:schemeClr val="bg1"/>
                </a:solidFill>
              </a:rPr>
              <a:t>mined reference gene candidates: the mean of the three HKGs </a:t>
            </a:r>
            <a:r>
              <a:rPr lang="en-US" sz="1400" dirty="0" smtClean="0">
                <a:solidFill>
                  <a:schemeClr val="bg1"/>
                </a:solidFill>
              </a:rPr>
              <a:t>(100%), </a:t>
            </a:r>
            <a:r>
              <a:rPr lang="en-US" sz="1400" dirty="0">
                <a:solidFill>
                  <a:schemeClr val="bg1"/>
                </a:solidFill>
              </a:rPr>
              <a:t>the mean of the three </a:t>
            </a:r>
            <a:r>
              <a:rPr lang="en-US" sz="1400" dirty="0" smtClean="0">
                <a:solidFill>
                  <a:schemeClr val="bg1"/>
                </a:solidFill>
              </a:rPr>
              <a:t>LVGs, </a:t>
            </a:r>
            <a:r>
              <a:rPr lang="en-US" sz="1400" dirty="0">
                <a:solidFill>
                  <a:schemeClr val="bg1"/>
                </a:solidFill>
              </a:rPr>
              <a:t>and the best </a:t>
            </a:r>
            <a:r>
              <a:rPr lang="en-US" sz="1400" dirty="0" smtClean="0">
                <a:solidFill>
                  <a:schemeClr val="bg1"/>
                </a:solidFill>
              </a:rPr>
              <a:t>LV3G.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22" name="Connecteur droit avec flèche 21"/>
          <p:cNvCxnSpPr>
            <a:stCxn id="21" idx="3"/>
          </p:cNvCxnSpPr>
          <p:nvPr/>
        </p:nvCxnSpPr>
        <p:spPr>
          <a:xfrm flipV="1">
            <a:off x="5688957" y="1273215"/>
            <a:ext cx="3941180" cy="1263732"/>
          </a:xfrm>
          <a:prstGeom prst="straightConnector1">
            <a:avLst/>
          </a:prstGeom>
          <a:ln w="50800"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>
            <a:stCxn id="21" idx="3"/>
          </p:cNvCxnSpPr>
          <p:nvPr/>
        </p:nvCxnSpPr>
        <p:spPr>
          <a:xfrm>
            <a:off x="5688957" y="2536947"/>
            <a:ext cx="3813858" cy="414597"/>
          </a:xfrm>
          <a:prstGeom prst="straightConnector1">
            <a:avLst/>
          </a:prstGeom>
          <a:ln w="50800"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stCxn id="21" idx="3"/>
          </p:cNvCxnSpPr>
          <p:nvPr/>
        </p:nvCxnSpPr>
        <p:spPr>
          <a:xfrm>
            <a:off x="5688957" y="2536947"/>
            <a:ext cx="3941180" cy="2150800"/>
          </a:xfrm>
          <a:prstGeom prst="straightConnector1">
            <a:avLst/>
          </a:prstGeom>
          <a:ln w="50800"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95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</TotalTime>
  <Words>342</Words>
  <Application>Microsoft Office PowerPoint</Application>
  <PresentationFormat>Grand écran</PresentationFormat>
  <Paragraphs>18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emaza</dc:creator>
  <cp:lastModifiedBy>emaza</cp:lastModifiedBy>
  <cp:revision>27</cp:revision>
  <dcterms:created xsi:type="dcterms:W3CDTF">2024-03-13T09:54:42Z</dcterms:created>
  <dcterms:modified xsi:type="dcterms:W3CDTF">2024-03-19T17:03:06Z</dcterms:modified>
</cp:coreProperties>
</file>