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3" r:id="rId2"/>
    <p:sldId id="274" r:id="rId3"/>
    <p:sldId id="256" r:id="rId4"/>
    <p:sldId id="275" r:id="rId5"/>
    <p:sldId id="257" r:id="rId6"/>
    <p:sldId id="259" r:id="rId7"/>
    <p:sldId id="265" r:id="rId8"/>
    <p:sldId id="263" r:id="rId9"/>
    <p:sldId id="262" r:id="rId10"/>
    <p:sldId id="260" r:id="rId11"/>
    <p:sldId id="261" r:id="rId12"/>
    <p:sldId id="276" r:id="rId13"/>
    <p:sldId id="266" r:id="rId14"/>
    <p:sldId id="268" r:id="rId15"/>
    <p:sldId id="267" r:id="rId16"/>
    <p:sldId id="269" r:id="rId17"/>
    <p:sldId id="270" r:id="rId18"/>
    <p:sldId id="271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A1D9562-AB44-4D71-A7D8-C060E6574B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SUPPLEMNETARY FIGURE S1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58BF39-A8AE-4277-BD61-9DD9565944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99997-6829-4654-A6F9-2C4422F057F3}" type="datetimeFigureOut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46840A-F9EE-4F80-92C8-60ADF7DE2B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Masigol et al. 2024: A Glimpse into the Diversity of Oomycetes in Freshwater Lakes and Adjacent Forests Using a Metabarcoding Approach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0AA-7B01-416A-B8A3-1C0EA63450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6340FF-1ED1-49D1-9F37-AF3515DD2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27624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SUPPLEMNETARY FIGURE S1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DCE2C7-6B02-4DFD-B29D-0638AB34F20F}" type="datetimeFigureOut">
              <a:rPr lang="en-US" smtClean="0"/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Masigol et al. 2024: A Glimpse into the Diversity of Oomycetes in Freshwater Lakes and Adjacent Forests Using a Metabarcoding Approach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E3DA9-DD91-4669-976B-E1283E3D6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3515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5760F-95AC-40D7-A40D-9AB714E43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85ABFF-4B22-4A00-8333-984E00DAD7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29201-5A05-43EE-92A5-7A42DD5BE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BD288-0850-4DD4-8505-13311E3C856F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95BAF-6B29-41D8-BA01-26926F1F6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89A5B-69DB-43D2-941F-45EDFBDF8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273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4FD08-12E1-4CDD-AB97-ED32BCDB8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8582F-EA08-499D-AED9-75EA6BF99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AF14D-6061-49E6-8B0D-1EFB3C800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5AF4-028D-411A-853E-C6AD18B00052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90348-F6BB-486D-A434-445145A8B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0575E-5DBA-4203-A571-3EB05513D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428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8DD686-470D-4B2A-B389-2C25CEF68E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A95A4E-AF7F-4478-ADBE-E9362A439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6C86E-9D8B-4A2F-B786-5B5546122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6B9F-0CA5-4325-B1EC-E67C46BFD160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228FD-D562-4147-9032-AF35A59E8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34C70-D117-4FAD-B1CB-C02A24583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80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AFD1-5243-4F43-B98E-11E4DF5C2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68EB6-404C-444C-90FB-A30D4BDDC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15FD3-BF39-4D23-89FD-1378F749C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ABA59-0A4F-48B7-AC20-5B8E6210DB42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FED3-E7C2-4C1E-8CED-72D1E2CAB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3587F-8085-4775-8F98-0670A3D36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10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56CB6-7C57-4E04-9101-11B284F0E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818294-D6BE-4F78-B805-F99D251D6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34508-3820-4E55-9960-CD7648F1A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00F5C-1A25-4F5D-A199-FA3524F1A034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A3D24-348B-4CEB-87DE-DEBC16BE9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2E5DE-535E-4FD9-B35A-5D4E5E3B2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2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38D06-8C88-4B6E-8F4D-3AD8339C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891AC-2F96-46B7-A79B-CF8797DC7D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785094-C7A5-4A64-AA5A-D1829AAB1C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6990F-6191-4D62-9ACA-3D194ADCD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B7A35-B1C2-449F-AA77-989609EE24CF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8865C-9A19-47BB-9092-FB4E58A02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749CCA-0446-4CE1-8E84-F2A56EF3C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08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36AFC-17F6-4E84-9BDE-F9A7560B5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1FE35-02EE-47C7-B947-79CDDE769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FD591E-45B1-4398-9B1A-0E3FAD47B5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50D400-E9B9-4C36-8C39-72B5E5F3B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165168-0B85-4308-98C1-64F614BC7D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9FE7F5-139D-4F70-851B-50AF1EB98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1676-29F1-49F7-825F-A4858A123A37}" type="datetime1">
              <a:rPr lang="en-US" smtClean="0"/>
              <a:t>3/19/2025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2923E6-ACBD-4C12-8E1F-3484AC81D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711C9-7418-4EC8-BB4F-A0FA305DD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788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24905-125D-4ADC-8928-13A14961A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C1316D-3E97-4506-9B9C-2BC1739C5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835A8-2201-4401-BC3A-A5F784E81E1D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97C4AF-A625-4847-9C5E-96F4AE754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3D983-8825-4A53-99EF-F0A9133E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998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D36D8-35E8-4EB2-9E93-B947C05B7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CC72F-D2D5-41ED-9E92-9E0C001CB614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9CD6A8-82A7-4F8E-86EC-C4CD42309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AE3E4-C2CA-4BC1-9773-9C9486A1B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654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3F9C8-247D-44C9-A67D-FAD02C958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97E4A-9705-4E5B-BDFF-2DBAEBC07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46EF0B-A1F2-4A9C-B758-F845B5D97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2DBA00-A780-43DF-A465-ACA793B51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4E5AB-8195-4295-8E05-BFF982A95455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C58AF-2950-4803-B4F5-46E754607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CF002F-AB25-4CCC-917C-D8DBF186F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33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C71EF-6E65-468D-8884-F8F108DAD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274798-4673-487E-830C-3C20D2198A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FAED-6FE0-48D0-BFE9-D72D52D65E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DE8FC-366E-4BB5-A077-B0DD69E70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5223D-37EA-4EDF-91D4-CDB9CEDE403F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13340-4355-4373-A74D-7A43432F3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25CF6C-F5DF-42C9-891C-7773D529C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4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285BA3-F4CA-4A89-9FC2-5F17D90DB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C8EFA4-7051-4ABA-AD09-8D3162D2E6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B25DE7-B3F5-4788-8C53-6F36EB044C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55D1C-00F0-42C7-B623-1856C0F5EA95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A0043-4269-4B61-B65A-7290AE051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SUPPLEMNETARY FIGURE S1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160D7-1FD5-4525-BA42-8D130AD1E7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8C0EE-2DA0-40BB-B1C5-39E7B48F32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69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5986B02-1F9D-4FBF-AB50-194F728D982F}"/>
              </a:ext>
            </a:extLst>
          </p:cNvPr>
          <p:cNvSpPr txBox="1"/>
          <p:nvPr/>
        </p:nvSpPr>
        <p:spPr>
          <a:xfrm>
            <a:off x="1" y="2729318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24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E628E-3CF3-4822-8109-BBA75269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82CC86-4875-4AD6-8366-D223A49AA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D992AE-3FEE-4BFA-8F8C-16DECCDBE15A}"/>
              </a:ext>
            </a:extLst>
          </p:cNvPr>
          <p:cNvSpPr txBox="1"/>
          <p:nvPr/>
        </p:nvSpPr>
        <p:spPr>
          <a:xfrm>
            <a:off x="0" y="659427"/>
            <a:ext cx="12191999" cy="16709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Glimpse into </a:t>
            </a:r>
            <a:r>
              <a:rPr lang="en-US" sz="2800" b="1" i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Oomycota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Diversity in Freshwater Lakes and Adjacent Forests Using a Metabarcoding Approach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Hossein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Masigol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Marcel Dominik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Solbach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Mohammad Javad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Pourmoghaddam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Reza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Ahadi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Reza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Mostowfizadeh-Ghalamfarsa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Seyedeh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Roksana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Taheri, Sven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Patrik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Tobias-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Hünefeldt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Michael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Bonkowski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Hans-Peter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Grossart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0A68D1-4ACF-4E30-8A85-152B7D8D4EA6}"/>
              </a:ext>
            </a:extLst>
          </p:cNvPr>
          <p:cNvSpPr txBox="1"/>
          <p:nvPr/>
        </p:nvSpPr>
        <p:spPr>
          <a:xfrm>
            <a:off x="0" y="136525"/>
            <a:ext cx="121919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789926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9F0E16-4388-4F35-8A20-A4D1723328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7"/>
          <a:stretch/>
        </p:blipFill>
        <p:spPr>
          <a:xfrm>
            <a:off x="1645724" y="833717"/>
            <a:ext cx="8900552" cy="5325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00C52DD-7CEA-40AE-9907-AF4E1268F452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surface water (littoral zone)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4DB74-7D42-4945-B66F-933D89BD9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4040B-B27F-4D0F-AEC2-2FAFE01D7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3356764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DEA2F0-22CE-4CF5-8A35-C331686800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3"/>
          <a:stretch/>
        </p:blipFill>
        <p:spPr>
          <a:xfrm>
            <a:off x="1574007" y="636493"/>
            <a:ext cx="9043986" cy="54595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BF6FE0-8FFD-411D-BC77-90BEED363CE8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surface water (pelagic zone)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174ED5-A9C8-48AC-B2A0-4CB1554F0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40B35E-D41D-44F4-BF29-88FA296D5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321928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C6B5523-AEA1-42A2-B6BC-DF896ADE9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A5CEA6-9A8A-4D8C-92F6-CC111508C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B8F12-F03F-4B30-AD87-90EA9E404789}"/>
              </a:ext>
            </a:extLst>
          </p:cNvPr>
          <p:cNvSpPr txBox="1"/>
          <p:nvPr/>
        </p:nvSpPr>
        <p:spPr>
          <a:xfrm>
            <a:off x="0" y="324433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80426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4511C5-993B-415E-8CB0-90F70DA028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0"/>
          <a:stretch/>
        </p:blipFill>
        <p:spPr>
          <a:xfrm>
            <a:off x="1695030" y="708210"/>
            <a:ext cx="8801940" cy="53160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F0C3D7-28E4-46B1-BDAC-0EAB096266B5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all habitats combined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F1B8CD-7A42-48B4-B208-72B05504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C6257E-2344-41AC-8215-E8EA828E9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34641176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F9ECAD-8C70-4D96-8D2F-B8E48B7B93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0"/>
          <a:stretch/>
        </p:blipFill>
        <p:spPr>
          <a:xfrm>
            <a:off x="1632277" y="779928"/>
            <a:ext cx="8927446" cy="537882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3D64EC-FF92-49BB-B162-494AD5911090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soil (forest)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DA21B5-0B37-460F-B54A-011509D93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579310-F4DA-4C46-AAE3-8C6899F4C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82989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EDFEA2-60E3-401B-B99D-BCE4D28750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96"/>
          <a:stretch/>
        </p:blipFill>
        <p:spPr>
          <a:xfrm>
            <a:off x="1623312" y="869575"/>
            <a:ext cx="8945375" cy="535192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68F6FD-5128-4322-9DB7-DD282AEDF29E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rotten leaves (forest)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AC22D9-A8F2-40E3-9EA0-EBAF15371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66348-7DBE-4963-93BD-D08E55949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7295544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96F1E5-D803-4497-B7E7-CE107F8A79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1"/>
          <a:stretch/>
        </p:blipFill>
        <p:spPr>
          <a:xfrm>
            <a:off x="1650206" y="833712"/>
            <a:ext cx="8891587" cy="53967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CD82AD-2965-43F1-916C-310132546655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rotten leaves (shoreline)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0E1783-C9EF-422D-BDA2-7CF914A73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94ACB8-4A6C-4BD5-AC63-40B8D6649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18107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77B3C2-BEF8-4E70-A1C9-869DE10049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8"/>
          <a:stretch/>
        </p:blipFill>
        <p:spPr>
          <a:xfrm>
            <a:off x="1663653" y="779926"/>
            <a:ext cx="8864693" cy="53429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908058-29F3-4E17-8513-B4584E5C9ADD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sediment (shoreline)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70C030-FCBE-4826-8AB5-6AD9D4A21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F5AB15-2038-4AFE-9E84-27A43D712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004670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87BB93-751B-41E3-9619-5B80772AA0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5"/>
          <a:stretch/>
        </p:blipFill>
        <p:spPr>
          <a:xfrm>
            <a:off x="1591936" y="797856"/>
            <a:ext cx="9008128" cy="54684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E708781-CBB8-4358-9E60-45CB5DBEBD07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surface water (littoral zone)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652B71-14DF-4B0C-A377-0ABD224DF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82D632-26A0-45D6-8907-6BB1485C3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699240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DBF68F-0EEB-42A6-AC1A-12F79C4AB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8"/>
          <a:stretch/>
        </p:blipFill>
        <p:spPr>
          <a:xfrm>
            <a:off x="1627794" y="806821"/>
            <a:ext cx="8936411" cy="53967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9E1FEE-2300-4720-9C44-1D6BAC4F17A5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Grosser </a:t>
            </a:r>
            <a:r>
              <a:rPr lang="en-US" sz="2400" dirty="0" err="1"/>
              <a:t>Stechlinsee</a:t>
            </a:r>
            <a:r>
              <a:rPr lang="en-US" sz="2400" dirty="0"/>
              <a:t>’ surface water (pelagic zone)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CAB7C1-4B5A-48C4-808A-AC736B9A5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5A546-D2E5-42BC-9C4E-DA965D6FF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544116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412DCE-79CA-4B96-B331-75470C507E57}"/>
              </a:ext>
            </a:extLst>
          </p:cNvPr>
          <p:cNvSpPr txBox="1"/>
          <p:nvPr/>
        </p:nvSpPr>
        <p:spPr>
          <a:xfrm>
            <a:off x="0" y="3244334"/>
            <a:ext cx="1219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</a:p>
          <a:p>
            <a:pPr algn="ctr"/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Relative abundance of oomycetes in each habitat in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 and Grosser </a:t>
            </a:r>
            <a:r>
              <a:rPr lang="en-US" sz="2400" dirty="0" err="1"/>
              <a:t>Stechlinsee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927446-8FD3-43CA-BB77-75BBBCAB9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AD5A4A-12A5-4E89-A5FA-1F23BC714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453863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299971-2E77-4B20-9413-03615A143F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/>
          <a:stretch/>
        </p:blipFill>
        <p:spPr>
          <a:xfrm>
            <a:off x="1793642" y="1013011"/>
            <a:ext cx="8210969" cy="49305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534FC4-58E6-411D-8821-6E90B76DD8D0}"/>
              </a:ext>
            </a:extLst>
          </p:cNvPr>
          <p:cNvSpPr txBox="1"/>
          <p:nvPr/>
        </p:nvSpPr>
        <p:spPr>
          <a:xfrm>
            <a:off x="0" y="203357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dirty="0"/>
              <a:t>Relative contribution of </a:t>
            </a:r>
            <a:r>
              <a:rPr lang="en-US" i="1" dirty="0"/>
              <a:t>Saprolegniomycetes</a:t>
            </a:r>
            <a:r>
              <a:rPr lang="en-US" dirty="0"/>
              <a:t> and </a:t>
            </a:r>
            <a:r>
              <a:rPr lang="en-US" i="1" dirty="0"/>
              <a:t>Peronosporomycetes</a:t>
            </a:r>
            <a:r>
              <a:rPr lang="en-US" dirty="0"/>
              <a:t> to the diversity of lakes’ all habitats combined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A3D4AB-FC96-427F-81E3-EF692EB2B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9E15AE-9831-4E48-B311-3F39D9CF6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87797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978D773-BF55-4B28-9C12-8A72A99C8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BB73C5-4C34-4AA8-81B6-53D67F40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27B243-0301-4E3C-81E8-394165968FBD}"/>
              </a:ext>
            </a:extLst>
          </p:cNvPr>
          <p:cNvSpPr txBox="1"/>
          <p:nvPr/>
        </p:nvSpPr>
        <p:spPr>
          <a:xfrm>
            <a:off x="0" y="3244334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59051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7892FC-B525-4CBE-9782-A925247FC1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4"/>
          <a:stretch/>
        </p:blipFill>
        <p:spPr>
          <a:xfrm>
            <a:off x="1744336" y="636495"/>
            <a:ext cx="8703328" cy="530710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619E072-3A25-4112-9416-2DC91541EC7D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all habitats combined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F3678D-52B6-4F82-9E9C-EAA93D7C7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9B1CB6-7B24-4A9D-88E7-F7BD62799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402884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B1AB82-4835-4763-8396-232C1CA072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3"/>
          <a:stretch/>
        </p:blipFill>
        <p:spPr>
          <a:xfrm>
            <a:off x="1910183" y="1111623"/>
            <a:ext cx="8371634" cy="49843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72CB37-6B04-46B5-8DFC-6B3447984192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soil (forest)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10BB5C-F62A-4D19-98E1-51565029B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474C2F-367A-42AD-B2A3-A3B6E2015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57525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D54DB9-3B9A-47AA-BB91-C413EEE525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15"/>
          <a:stretch/>
        </p:blipFill>
        <p:spPr>
          <a:xfrm>
            <a:off x="1762265" y="878538"/>
            <a:ext cx="8667469" cy="51905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7C7170-4ED8-497A-A8EA-7B4D5C372BC1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rotten leaves (forest)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6B9AAA-DD56-42FD-8765-101FF12CD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806C2C-F8F2-4082-9DC7-557ADE2E2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2515132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1193A1C-EF8B-4346-9664-4C15BA0A6C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5"/>
          <a:stretch/>
        </p:blipFill>
        <p:spPr>
          <a:xfrm>
            <a:off x="1829500" y="824751"/>
            <a:ext cx="8532999" cy="51278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2EB4B5-0AAF-4772-A12B-B6AF8E10D5E7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rotten leaves (shoreline)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2C7D40-5E07-44F0-BF5F-F845E60B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913A6-DEBC-4821-9D9F-86AE6BDD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1339484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D87EF8-535D-491A-A444-BD51F1C1BC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9"/>
          <a:stretch/>
        </p:blipFill>
        <p:spPr>
          <a:xfrm>
            <a:off x="1654689" y="761999"/>
            <a:ext cx="8882622" cy="5334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C53077-B37E-44EC-8A2D-20DCB530CBF6}"/>
              </a:ext>
            </a:extLst>
          </p:cNvPr>
          <p:cNvSpPr txBox="1"/>
          <p:nvPr/>
        </p:nvSpPr>
        <p:spPr>
          <a:xfrm>
            <a:off x="0" y="152400"/>
            <a:ext cx="1219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Supplementary Figure S1. </a:t>
            </a:r>
            <a:r>
              <a:rPr lang="en-US" sz="2400" dirty="0"/>
              <a:t>Grosse </a:t>
            </a:r>
            <a:r>
              <a:rPr lang="en-US" sz="2400" dirty="0" err="1"/>
              <a:t>Fuchskuhle</a:t>
            </a:r>
            <a:r>
              <a:rPr lang="en-US" sz="2400" dirty="0"/>
              <a:t>’ sediment (shoreline)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ED12C5-9ACC-4058-B814-67FFFC7A5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8C0EE-2DA0-40BB-B1C5-39E7B48F32A4}" type="slidenum">
              <a:rPr lang="en-US" smtClean="0"/>
              <a:t>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3BA3E9-67D4-4E29-AF6A-BF2FCE43F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SUPPLEMNETARY FIGURE S1</a:t>
            </a:r>
          </a:p>
        </p:txBody>
      </p:sp>
    </p:spTree>
    <p:extLst>
      <p:ext uri="{BB962C8B-B14F-4D97-AF65-F5344CB8AC3E}">
        <p14:creationId xmlns:p14="http://schemas.microsoft.com/office/powerpoint/2010/main" val="51525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</TotalTime>
  <Words>328</Words>
  <Application>Microsoft Office PowerPoint</Application>
  <PresentationFormat>Widescreen</PresentationFormat>
  <Paragraphs>60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Amy Maas</cp:lastModifiedBy>
  <cp:revision>17</cp:revision>
  <dcterms:created xsi:type="dcterms:W3CDTF">2024-07-08T15:44:46Z</dcterms:created>
  <dcterms:modified xsi:type="dcterms:W3CDTF">2025-03-19T12:46:46Z</dcterms:modified>
</cp:coreProperties>
</file>