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2" r:id="rId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E035AF-F82B-4D5B-9F48-B865AA9C66F3}" v="8" dt="2025-04-03T06:59:40.535"/>
    <p1510:client id="{EB2A215D-5348-4D0E-9848-FFD7B2C24822}" v="10" dt="2025-04-03T06:36:24.47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43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247832"/>
          <c:y val="3.6795899999999999E-2"/>
          <c:w val="0.73837299999999995"/>
          <c:h val="0.88880300000000001"/>
        </c:manualLayout>
      </c:layout>
      <c:barChart>
        <c:barDir val="bar"/>
        <c:grouping val="stacked"/>
        <c:varyColors val="0"/>
        <c:ser>
          <c:idx val="0"/>
          <c:order val="0"/>
          <c:tx>
            <c:strRef>
              <c:f>Sheet1!$A$2</c:f>
              <c:strCache>
                <c:ptCount val="1"/>
                <c:pt idx="0">
                  <c:v>Resistant</c:v>
                </c:pt>
              </c:strCache>
            </c:strRef>
          </c:tx>
          <c:spPr>
            <a:solidFill>
              <a:srgbClr val="FF0000"/>
            </a:solidFill>
            <a:ln w="12700" cap="flat">
              <a:noFill/>
              <a:miter lim="400000"/>
            </a:ln>
            <a:effectLst>
              <a:outerShdw blurRad="63500" dist="19050" dir="5400000" algn="tl">
                <a:srgbClr val="000000">
                  <a:alpha val="63000"/>
                </a:srgbClr>
              </a:outerShdw>
            </a:effectLst>
          </c:spPr>
          <c:invertIfNegative val="0"/>
          <c:cat>
            <c:strRef>
              <c:f>Sheet1!$B$1:$P$1</c:f>
              <c:strCache>
                <c:ptCount val="15"/>
                <c:pt idx="0">
                  <c:v>Amikacin</c:v>
                </c:pt>
                <c:pt idx="1">
                  <c:v>Amoxicillin + Clavulanic acid</c:v>
                </c:pt>
                <c:pt idx="2">
                  <c:v>Azithromycin</c:v>
                </c:pt>
                <c:pt idx="3">
                  <c:v>Cefoxitin</c:v>
                </c:pt>
                <c:pt idx="4">
                  <c:v>Ceftriaxone</c:v>
                </c:pt>
                <c:pt idx="5">
                  <c:v>Cephradine</c:v>
                </c:pt>
                <c:pt idx="6">
                  <c:v>Ciprofloxacin</c:v>
                </c:pt>
                <c:pt idx="7">
                  <c:v>Clindamycin</c:v>
                </c:pt>
                <c:pt idx="8">
                  <c:v>Doxycycline</c:v>
                </c:pt>
                <c:pt idx="9">
                  <c:v>Gentamicin</c:v>
                </c:pt>
                <c:pt idx="10">
                  <c:v>Linezolid</c:v>
                </c:pt>
                <c:pt idx="11">
                  <c:v>Penicillin</c:v>
                </c:pt>
                <c:pt idx="12">
                  <c:v>Tetracycline</c:v>
                </c:pt>
                <c:pt idx="13">
                  <c:v>Trimethoprim-Sulfamethoxazole</c:v>
                </c:pt>
                <c:pt idx="14">
                  <c:v>Vancomycin</c:v>
                </c:pt>
              </c:strCache>
            </c:strRef>
          </c:cat>
          <c:val>
            <c:numRef>
              <c:f>Sheet1!$B$2:$P$2</c:f>
              <c:numCache>
                <c:formatCode>General</c:formatCode>
                <c:ptCount val="15"/>
                <c:pt idx="0">
                  <c:v>0</c:v>
                </c:pt>
                <c:pt idx="1">
                  <c:v>21.87</c:v>
                </c:pt>
                <c:pt idx="2">
                  <c:v>82</c:v>
                </c:pt>
                <c:pt idx="3">
                  <c:v>100</c:v>
                </c:pt>
                <c:pt idx="4">
                  <c:v>10.26</c:v>
                </c:pt>
                <c:pt idx="5">
                  <c:v>2.56</c:v>
                </c:pt>
                <c:pt idx="6">
                  <c:v>53.85</c:v>
                </c:pt>
                <c:pt idx="7">
                  <c:v>0</c:v>
                </c:pt>
                <c:pt idx="8">
                  <c:v>2.57</c:v>
                </c:pt>
                <c:pt idx="9">
                  <c:v>0</c:v>
                </c:pt>
                <c:pt idx="10">
                  <c:v>0</c:v>
                </c:pt>
                <c:pt idx="11">
                  <c:v>94.87</c:v>
                </c:pt>
                <c:pt idx="12">
                  <c:v>5.12</c:v>
                </c:pt>
                <c:pt idx="13">
                  <c:v>0</c:v>
                </c:pt>
                <c:pt idx="14">
                  <c:v>0</c:v>
                </c:pt>
              </c:numCache>
            </c:numRef>
          </c:val>
          <c:extLst>
            <c:ext xmlns:c16="http://schemas.microsoft.com/office/drawing/2014/chart" uri="{C3380CC4-5D6E-409C-BE32-E72D297353CC}">
              <c16:uniqueId val="{00000000-1950-48E2-B9E1-938DD5D583D1}"/>
            </c:ext>
          </c:extLst>
        </c:ser>
        <c:ser>
          <c:idx val="1"/>
          <c:order val="1"/>
          <c:tx>
            <c:strRef>
              <c:f>Sheet1!$A$3</c:f>
              <c:strCache>
                <c:ptCount val="1"/>
                <c:pt idx="0">
                  <c:v>Intermediate</c:v>
                </c:pt>
              </c:strCache>
            </c:strRef>
          </c:tx>
          <c:spPr>
            <a:gradFill flip="none" rotWithShape="1">
              <a:gsLst>
                <a:gs pos="0">
                  <a:srgbClr val="F18C54"/>
                </a:gs>
                <a:gs pos="50000">
                  <a:srgbClr val="F67B28"/>
                </a:gs>
                <a:gs pos="100000">
                  <a:srgbClr val="E46B19"/>
                </a:gs>
              </a:gsLst>
              <a:lin ang="5400000" scaled="0"/>
            </a:gradFill>
            <a:ln w="12700" cap="flat">
              <a:noFill/>
              <a:miter lim="400000"/>
            </a:ln>
            <a:effectLst>
              <a:outerShdw blurRad="63500" dist="19050" dir="5400000" algn="tl">
                <a:srgbClr val="000000">
                  <a:alpha val="63000"/>
                </a:srgbClr>
              </a:outerShdw>
            </a:effectLst>
          </c:spPr>
          <c:invertIfNegative val="0"/>
          <c:cat>
            <c:strRef>
              <c:f>Sheet1!$B$1:$P$1</c:f>
              <c:strCache>
                <c:ptCount val="15"/>
                <c:pt idx="0">
                  <c:v>Amikacin</c:v>
                </c:pt>
                <c:pt idx="1">
                  <c:v>Amoxicillin + Clavulanic acid</c:v>
                </c:pt>
                <c:pt idx="2">
                  <c:v>Azithromycin</c:v>
                </c:pt>
                <c:pt idx="3">
                  <c:v>Cefoxitin</c:v>
                </c:pt>
                <c:pt idx="4">
                  <c:v>Ceftriaxone</c:v>
                </c:pt>
                <c:pt idx="5">
                  <c:v>Cephradine</c:v>
                </c:pt>
                <c:pt idx="6">
                  <c:v>Ciprofloxacin</c:v>
                </c:pt>
                <c:pt idx="7">
                  <c:v>Clindamycin</c:v>
                </c:pt>
                <c:pt idx="8">
                  <c:v>Doxycycline</c:v>
                </c:pt>
                <c:pt idx="9">
                  <c:v>Gentamicin</c:v>
                </c:pt>
                <c:pt idx="10">
                  <c:v>Linezolid</c:v>
                </c:pt>
                <c:pt idx="11">
                  <c:v>Penicillin</c:v>
                </c:pt>
                <c:pt idx="12">
                  <c:v>Tetracycline</c:v>
                </c:pt>
                <c:pt idx="13">
                  <c:v>Trimethoprim-Sulfamethoxazole</c:v>
                </c:pt>
                <c:pt idx="14">
                  <c:v>Vancomycin</c:v>
                </c:pt>
              </c:strCache>
            </c:strRef>
          </c:cat>
          <c:val>
            <c:numRef>
              <c:f>Sheet1!$B$3:$P$3</c:f>
              <c:numCache>
                <c:formatCode>General</c:formatCode>
                <c:ptCount val="15"/>
                <c:pt idx="0">
                  <c:v>0</c:v>
                </c:pt>
                <c:pt idx="1">
                  <c:v>59.38</c:v>
                </c:pt>
                <c:pt idx="2">
                  <c:v>0</c:v>
                </c:pt>
                <c:pt idx="3">
                  <c:v>0</c:v>
                </c:pt>
                <c:pt idx="4">
                  <c:v>74.36</c:v>
                </c:pt>
                <c:pt idx="5">
                  <c:v>35.9</c:v>
                </c:pt>
                <c:pt idx="6">
                  <c:v>15.38</c:v>
                </c:pt>
                <c:pt idx="7">
                  <c:v>0</c:v>
                </c:pt>
                <c:pt idx="8">
                  <c:v>5.13</c:v>
                </c:pt>
                <c:pt idx="9">
                  <c:v>12.82</c:v>
                </c:pt>
                <c:pt idx="10">
                  <c:v>0</c:v>
                </c:pt>
                <c:pt idx="11">
                  <c:v>0</c:v>
                </c:pt>
                <c:pt idx="12">
                  <c:v>10.26</c:v>
                </c:pt>
                <c:pt idx="13">
                  <c:v>7.7</c:v>
                </c:pt>
                <c:pt idx="14">
                  <c:v>0</c:v>
                </c:pt>
              </c:numCache>
            </c:numRef>
          </c:val>
          <c:extLst>
            <c:ext xmlns:c16="http://schemas.microsoft.com/office/drawing/2014/chart" uri="{C3380CC4-5D6E-409C-BE32-E72D297353CC}">
              <c16:uniqueId val="{00000001-1950-48E2-B9E1-938DD5D583D1}"/>
            </c:ext>
          </c:extLst>
        </c:ser>
        <c:ser>
          <c:idx val="2"/>
          <c:order val="2"/>
          <c:tx>
            <c:strRef>
              <c:f>Sheet1!$A$4</c:f>
              <c:strCache>
                <c:ptCount val="1"/>
                <c:pt idx="0">
                  <c:v>Sensitive</c:v>
                </c:pt>
              </c:strCache>
            </c:strRef>
          </c:tx>
          <c:spPr>
            <a:gradFill flip="none" rotWithShape="1">
              <a:gsLst>
                <a:gs pos="0">
                  <a:srgbClr val="AFAFAF"/>
                </a:gs>
                <a:gs pos="50000">
                  <a:schemeClr val="accent3"/>
                </a:gs>
                <a:gs pos="100000">
                  <a:srgbClr val="929292"/>
                </a:gs>
              </a:gsLst>
              <a:lin ang="5400000" scaled="0"/>
            </a:gradFill>
            <a:ln w="12700" cap="flat">
              <a:noFill/>
              <a:miter lim="400000"/>
            </a:ln>
            <a:effectLst>
              <a:outerShdw blurRad="63500" dist="19050" dir="5400000" algn="tl">
                <a:srgbClr val="000000">
                  <a:alpha val="63000"/>
                </a:srgbClr>
              </a:outerShdw>
            </a:effectLst>
          </c:spPr>
          <c:invertIfNegative val="0"/>
          <c:cat>
            <c:strRef>
              <c:f>Sheet1!$B$1:$P$1</c:f>
              <c:strCache>
                <c:ptCount val="15"/>
                <c:pt idx="0">
                  <c:v>Amikacin</c:v>
                </c:pt>
                <c:pt idx="1">
                  <c:v>Amoxicillin + Clavulanic acid</c:v>
                </c:pt>
                <c:pt idx="2">
                  <c:v>Azithromycin</c:v>
                </c:pt>
                <c:pt idx="3">
                  <c:v>Cefoxitin</c:v>
                </c:pt>
                <c:pt idx="4">
                  <c:v>Ceftriaxone</c:v>
                </c:pt>
                <c:pt idx="5">
                  <c:v>Cephradine</c:v>
                </c:pt>
                <c:pt idx="6">
                  <c:v>Ciprofloxacin</c:v>
                </c:pt>
                <c:pt idx="7">
                  <c:v>Clindamycin</c:v>
                </c:pt>
                <c:pt idx="8">
                  <c:v>Doxycycline</c:v>
                </c:pt>
                <c:pt idx="9">
                  <c:v>Gentamicin</c:v>
                </c:pt>
                <c:pt idx="10">
                  <c:v>Linezolid</c:v>
                </c:pt>
                <c:pt idx="11">
                  <c:v>Penicillin</c:v>
                </c:pt>
                <c:pt idx="12">
                  <c:v>Tetracycline</c:v>
                </c:pt>
                <c:pt idx="13">
                  <c:v>Trimethoprim-Sulfamethoxazole</c:v>
                </c:pt>
                <c:pt idx="14">
                  <c:v>Vancomycin</c:v>
                </c:pt>
              </c:strCache>
            </c:strRef>
          </c:cat>
          <c:val>
            <c:numRef>
              <c:f>Sheet1!$B$4:$P$4</c:f>
              <c:numCache>
                <c:formatCode>General</c:formatCode>
                <c:ptCount val="15"/>
                <c:pt idx="0">
                  <c:v>100</c:v>
                </c:pt>
                <c:pt idx="1">
                  <c:v>18.75</c:v>
                </c:pt>
                <c:pt idx="2">
                  <c:v>18</c:v>
                </c:pt>
                <c:pt idx="3">
                  <c:v>0</c:v>
                </c:pt>
                <c:pt idx="4">
                  <c:v>15.38</c:v>
                </c:pt>
                <c:pt idx="5">
                  <c:v>61.54</c:v>
                </c:pt>
                <c:pt idx="6">
                  <c:v>30.77</c:v>
                </c:pt>
                <c:pt idx="7">
                  <c:v>100</c:v>
                </c:pt>
                <c:pt idx="8">
                  <c:v>92.3</c:v>
                </c:pt>
                <c:pt idx="9">
                  <c:v>87.18</c:v>
                </c:pt>
                <c:pt idx="10">
                  <c:v>100</c:v>
                </c:pt>
                <c:pt idx="11">
                  <c:v>5.13</c:v>
                </c:pt>
                <c:pt idx="12">
                  <c:v>84.62</c:v>
                </c:pt>
                <c:pt idx="13">
                  <c:v>92.3</c:v>
                </c:pt>
                <c:pt idx="14">
                  <c:v>100</c:v>
                </c:pt>
              </c:numCache>
            </c:numRef>
          </c:val>
          <c:extLst>
            <c:ext xmlns:c16="http://schemas.microsoft.com/office/drawing/2014/chart" uri="{C3380CC4-5D6E-409C-BE32-E72D297353CC}">
              <c16:uniqueId val="{00000002-1950-48E2-B9E1-938DD5D583D1}"/>
            </c:ext>
          </c:extLst>
        </c:ser>
        <c:dLbls>
          <c:showLegendKey val="0"/>
          <c:showVal val="0"/>
          <c:showCatName val="0"/>
          <c:showSerName val="0"/>
          <c:showPercent val="0"/>
          <c:showBubbleSize val="0"/>
        </c:dLbls>
        <c:gapWidth val="150"/>
        <c:overlap val="10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D9D9D9"/>
            </a:solidFill>
            <a:prstDash val="solid"/>
            <a:round/>
          </a:ln>
        </c:spPr>
        <c:txPr>
          <a:bodyPr rot="0"/>
          <a:lstStyle/>
          <a:p>
            <a:pPr>
              <a:defRPr sz="1200" b="0" i="0" u="none" strike="noStrike">
                <a:solidFill>
                  <a:srgbClr val="595959"/>
                </a:solidFill>
                <a:latin typeface="Times New Roman"/>
              </a:defRPr>
            </a:pPr>
            <a:endParaRPr lang="en-US"/>
          </a:p>
        </c:txPr>
        <c:crossAx val="2094734553"/>
        <c:crosses val="autoZero"/>
        <c:auto val="1"/>
        <c:lblAlgn val="ctr"/>
        <c:lblOffset val="100"/>
        <c:noMultiLvlLbl val="1"/>
      </c:catAx>
      <c:valAx>
        <c:axId val="2094734553"/>
        <c:scaling>
          <c:orientation val="minMax"/>
          <c:max val="100"/>
        </c:scaling>
        <c:delete val="0"/>
        <c:axPos val="t"/>
        <c:majorGridlines>
          <c:spPr>
            <a:ln w="12700" cap="flat">
              <a:solidFill>
                <a:srgbClr val="D9D9D9"/>
              </a:solidFill>
              <a:prstDash val="solid"/>
              <a:round/>
            </a:ln>
          </c:spPr>
        </c:majorGridlines>
        <c:numFmt formatCode="0.##" sourceLinked="0"/>
        <c:majorTickMark val="none"/>
        <c:minorTickMark val="none"/>
        <c:tickLblPos val="high"/>
        <c:spPr>
          <a:ln w="12700" cap="flat">
            <a:noFill/>
            <a:prstDash val="solid"/>
            <a:round/>
          </a:ln>
        </c:spPr>
        <c:txPr>
          <a:bodyPr rot="0"/>
          <a:lstStyle/>
          <a:p>
            <a:pPr>
              <a:defRPr sz="1200" b="0" i="0" u="none" strike="noStrike">
                <a:solidFill>
                  <a:srgbClr val="595959"/>
                </a:solidFill>
                <a:latin typeface="Times New Roman"/>
              </a:defRPr>
            </a:pPr>
            <a:endParaRPr lang="en-US"/>
          </a:p>
        </c:txPr>
        <c:crossAx val="2094734552"/>
        <c:crosses val="autoZero"/>
        <c:crossBetween val="between"/>
        <c:majorUnit val="25"/>
        <c:minorUnit val="12.5"/>
      </c:valAx>
      <c:spPr>
        <a:noFill/>
        <a:ln w="12700" cap="flat">
          <a:noFill/>
          <a:miter lim="400000"/>
        </a:ln>
        <a:effectLst/>
      </c:spPr>
    </c:plotArea>
    <c:legend>
      <c:legendPos val="b"/>
      <c:layout>
        <c:manualLayout>
          <c:xMode val="edge"/>
          <c:yMode val="edge"/>
          <c:x val="0.43956299999999998"/>
          <c:y val="0.95070399999999999"/>
          <c:w val="0.392679"/>
          <c:h val="4.9295899999999997E-2"/>
        </c:manualLayout>
      </c:layout>
      <c:overlay val="1"/>
      <c:spPr>
        <a:noFill/>
        <a:ln w="12700" cap="flat">
          <a:noFill/>
          <a:miter lim="400000"/>
        </a:ln>
        <a:effectLst/>
      </c:spPr>
      <c:txPr>
        <a:bodyPr rot="0"/>
        <a:lstStyle/>
        <a:p>
          <a:pPr>
            <a:defRPr sz="1200" b="0" i="0" u="none" strike="noStrike">
              <a:solidFill>
                <a:srgbClr val="595959"/>
              </a:solidFill>
              <a:latin typeface="Times New Roman"/>
            </a:defRPr>
          </a:pPr>
          <a:endParaRPr lang="en-US"/>
        </a:p>
      </c:txPr>
    </c:legend>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view3D>
      <c:rotX val="15"/>
      <c:hPercent val="66"/>
      <c:rotY val="0"/>
      <c:depthPercent val="5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0000000000000001E-3"/>
          <c:y val="5.0000000000000001E-3"/>
          <c:w val="0.71491099999999996"/>
          <c:h val="0.98750000000000004"/>
        </c:manualLayout>
      </c:layout>
      <c:bar3DChart>
        <c:barDir val="col"/>
        <c:grouping val="clustered"/>
        <c:varyColors val="0"/>
        <c:ser>
          <c:idx val="0"/>
          <c:order val="0"/>
          <c:tx>
            <c:strRef>
              <c:f>Sheet1!$A$2</c:f>
              <c:strCache>
                <c:ptCount val="1"/>
                <c:pt idx="0">
                  <c:v>Core genes</c:v>
                </c:pt>
              </c:strCache>
            </c:strRef>
          </c:tx>
          <c:spPr>
            <a:solidFill>
              <a:schemeClr val="accent5"/>
            </a:solidFill>
            <a:ln w="12700" cap="flat">
              <a:noFill/>
              <a:miter lim="400000"/>
            </a:ln>
            <a:effectLst/>
            <a:sp3d prstMaterial="matte"/>
          </c:spPr>
          <c:invertIfNegative val="0"/>
          <c:dLbls>
            <c:numFmt formatCode="0" sourceLinked="0"/>
            <c:spPr>
              <a:noFill/>
              <a:ln>
                <a:noFill/>
              </a:ln>
              <a:effectLst/>
            </c:spPr>
            <c:txPr>
              <a:bodyPr/>
              <a:lstStyle/>
              <a:p>
                <a:pPr>
                  <a:defRPr sz="1200" b="0" i="0" u="none" strike="noStrike">
                    <a:solidFill>
                      <a:srgbClr val="404040"/>
                    </a:solidFill>
                    <a:latin typeface="Times New Roman"/>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C52-P52</c:v>
                </c:pt>
                <c:pt idx="1">
                  <c:v>C134-P134</c:v>
                </c:pt>
                <c:pt idx="2">
                  <c:v>C151-P151</c:v>
                </c:pt>
                <c:pt idx="3">
                  <c:v>C185-P185</c:v>
                </c:pt>
                <c:pt idx="4">
                  <c:v>C186-P186</c:v>
                </c:pt>
                <c:pt idx="5">
                  <c:v>D88-P88</c:v>
                </c:pt>
              </c:strCache>
            </c:strRef>
          </c:cat>
          <c:val>
            <c:numRef>
              <c:f>Sheet1!$B$2:$G$2</c:f>
              <c:numCache>
                <c:formatCode>General</c:formatCode>
                <c:ptCount val="6"/>
                <c:pt idx="0">
                  <c:v>2293</c:v>
                </c:pt>
                <c:pt idx="1">
                  <c:v>2615</c:v>
                </c:pt>
                <c:pt idx="2">
                  <c:v>2517</c:v>
                </c:pt>
                <c:pt idx="3">
                  <c:v>2613</c:v>
                </c:pt>
                <c:pt idx="4">
                  <c:v>2849</c:v>
                </c:pt>
                <c:pt idx="5">
                  <c:v>2361</c:v>
                </c:pt>
              </c:numCache>
            </c:numRef>
          </c:val>
          <c:extLst>
            <c:ext xmlns:c16="http://schemas.microsoft.com/office/drawing/2014/chart" uri="{C3380CC4-5D6E-409C-BE32-E72D297353CC}">
              <c16:uniqueId val="{00000000-270C-4CC0-A513-B554EC173CAF}"/>
            </c:ext>
          </c:extLst>
        </c:ser>
        <c:ser>
          <c:idx val="1"/>
          <c:order val="1"/>
          <c:tx>
            <c:strRef>
              <c:f>Sheet1!$A$3</c:f>
              <c:strCache>
                <c:ptCount val="1"/>
                <c:pt idx="0">
                  <c:v>Softcore genes</c:v>
                </c:pt>
              </c:strCache>
            </c:strRef>
          </c:tx>
          <c:spPr>
            <a:solidFill>
              <a:schemeClr val="accent2"/>
            </a:solidFill>
            <a:ln w="12700" cap="flat">
              <a:noFill/>
              <a:miter lim="400000"/>
            </a:ln>
            <a:effectLst/>
            <a:sp3d prstMaterial="matte"/>
          </c:spPr>
          <c:invertIfNegative val="0"/>
          <c:dLbls>
            <c:numFmt formatCode="0" sourceLinked="0"/>
            <c:spPr>
              <a:noFill/>
              <a:ln>
                <a:noFill/>
              </a:ln>
              <a:effectLst/>
            </c:spPr>
            <c:txPr>
              <a:bodyPr/>
              <a:lstStyle/>
              <a:p>
                <a:pPr>
                  <a:defRPr sz="1200" b="0" i="0" u="none" strike="noStrike">
                    <a:solidFill>
                      <a:srgbClr val="404040"/>
                    </a:solidFill>
                    <a:latin typeface="Times New Roman"/>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C52-P52</c:v>
                </c:pt>
                <c:pt idx="1">
                  <c:v>C134-P134</c:v>
                </c:pt>
                <c:pt idx="2">
                  <c:v>C151-P151</c:v>
                </c:pt>
                <c:pt idx="3">
                  <c:v>C185-P185</c:v>
                </c:pt>
                <c:pt idx="4">
                  <c:v>C186-P186</c:v>
                </c:pt>
                <c:pt idx="5">
                  <c:v>D88-P88</c:v>
                </c:pt>
              </c:strCache>
            </c:strRef>
          </c:cat>
          <c:val>
            <c:numRef>
              <c:f>Sheet1!$B$3:$G$3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270C-4CC0-A513-B554EC173CAF}"/>
            </c:ext>
          </c:extLst>
        </c:ser>
        <c:ser>
          <c:idx val="2"/>
          <c:order val="2"/>
          <c:tx>
            <c:strRef>
              <c:f>Sheet1!$A$4</c:f>
              <c:strCache>
                <c:ptCount val="1"/>
                <c:pt idx="0">
                  <c:v>Shell genes</c:v>
                </c:pt>
              </c:strCache>
            </c:strRef>
          </c:tx>
          <c:spPr>
            <a:solidFill>
              <a:schemeClr val="accent3"/>
            </a:solidFill>
            <a:ln w="12700" cap="flat">
              <a:noFill/>
              <a:miter lim="400000"/>
            </a:ln>
            <a:effectLst/>
            <a:sp3d prstMaterial="matte"/>
          </c:spPr>
          <c:invertIfNegative val="0"/>
          <c:dLbls>
            <c:numFmt formatCode="0" sourceLinked="0"/>
            <c:spPr>
              <a:noFill/>
              <a:ln>
                <a:noFill/>
              </a:ln>
              <a:effectLst/>
            </c:spPr>
            <c:txPr>
              <a:bodyPr/>
              <a:lstStyle/>
              <a:p>
                <a:pPr>
                  <a:defRPr sz="1200" b="0" i="0" u="none" strike="noStrike">
                    <a:solidFill>
                      <a:srgbClr val="404040"/>
                    </a:solidFill>
                    <a:latin typeface="Times New Roman"/>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C52-P52</c:v>
                </c:pt>
                <c:pt idx="1">
                  <c:v>C134-P134</c:v>
                </c:pt>
                <c:pt idx="2">
                  <c:v>C151-P151</c:v>
                </c:pt>
                <c:pt idx="3">
                  <c:v>C185-P185</c:v>
                </c:pt>
                <c:pt idx="4">
                  <c:v>C186-P186</c:v>
                </c:pt>
                <c:pt idx="5">
                  <c:v>D88-P88</c:v>
                </c:pt>
              </c:strCache>
            </c:strRef>
          </c:cat>
          <c:val>
            <c:numRef>
              <c:f>Sheet1!$B$4:$G$4</c:f>
              <c:numCache>
                <c:formatCode>General</c:formatCode>
                <c:ptCount val="6"/>
                <c:pt idx="0">
                  <c:v>534</c:v>
                </c:pt>
                <c:pt idx="1">
                  <c:v>10</c:v>
                </c:pt>
                <c:pt idx="2">
                  <c:v>441</c:v>
                </c:pt>
                <c:pt idx="3">
                  <c:v>7</c:v>
                </c:pt>
                <c:pt idx="4">
                  <c:v>416</c:v>
                </c:pt>
                <c:pt idx="5">
                  <c:v>537</c:v>
                </c:pt>
              </c:numCache>
            </c:numRef>
          </c:val>
          <c:extLst>
            <c:ext xmlns:c16="http://schemas.microsoft.com/office/drawing/2014/chart" uri="{C3380CC4-5D6E-409C-BE32-E72D297353CC}">
              <c16:uniqueId val="{00000002-270C-4CC0-A513-B554EC173CAF}"/>
            </c:ext>
          </c:extLst>
        </c:ser>
        <c:ser>
          <c:idx val="3"/>
          <c:order val="3"/>
          <c:tx>
            <c:strRef>
              <c:f>Sheet1!$A$5</c:f>
              <c:strCache>
                <c:ptCount val="1"/>
                <c:pt idx="0">
                  <c:v>Cloud genes</c:v>
                </c:pt>
              </c:strCache>
            </c:strRef>
          </c:tx>
          <c:spPr>
            <a:solidFill>
              <a:schemeClr val="accent4"/>
            </a:solidFill>
            <a:ln w="12700" cap="flat">
              <a:noFill/>
              <a:miter lim="400000"/>
            </a:ln>
            <a:effectLst/>
            <a:sp3d prstMaterial="matte"/>
          </c:spPr>
          <c:invertIfNegative val="0"/>
          <c:dLbls>
            <c:numFmt formatCode="0" sourceLinked="0"/>
            <c:spPr>
              <a:noFill/>
              <a:ln>
                <a:noFill/>
              </a:ln>
              <a:effectLst/>
            </c:spPr>
            <c:txPr>
              <a:bodyPr/>
              <a:lstStyle/>
              <a:p>
                <a:pPr>
                  <a:defRPr sz="1200" b="0" i="0" u="none" strike="noStrike">
                    <a:solidFill>
                      <a:srgbClr val="404040"/>
                    </a:solidFill>
                    <a:latin typeface="Times New Roman"/>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C52-P52</c:v>
                </c:pt>
                <c:pt idx="1">
                  <c:v>C134-P134</c:v>
                </c:pt>
                <c:pt idx="2">
                  <c:v>C151-P151</c:v>
                </c:pt>
                <c:pt idx="3">
                  <c:v>C185-P185</c:v>
                </c:pt>
                <c:pt idx="4">
                  <c:v>C186-P186</c:v>
                </c:pt>
                <c:pt idx="5">
                  <c:v>D88-P88</c:v>
                </c:pt>
              </c:strCache>
            </c:strRef>
          </c:cat>
          <c:val>
            <c:numRef>
              <c:f>Sheet1!$B$5:$G$5</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270C-4CC0-A513-B554EC173CAF}"/>
            </c:ext>
          </c:extLst>
        </c:ser>
        <c:dLbls>
          <c:showLegendKey val="0"/>
          <c:showVal val="0"/>
          <c:showCatName val="0"/>
          <c:showSerName val="0"/>
          <c:showPercent val="0"/>
          <c:showBubbleSize val="0"/>
        </c:dLbls>
        <c:gapWidth val="150"/>
        <c:shape val="box"/>
        <c:axId val="2094734552"/>
        <c:axId val="2094734553"/>
        <c:axId val="2094734554"/>
      </c:bar3DChart>
      <c:catAx>
        <c:axId val="2094734552"/>
        <c:scaling>
          <c:orientation val="minMax"/>
        </c:scaling>
        <c:delete val="0"/>
        <c:axPos val="b"/>
        <c:numFmt formatCode="General" sourceLinked="0"/>
        <c:majorTickMark val="none"/>
        <c:minorTickMark val="none"/>
        <c:tickLblPos val="low"/>
        <c:spPr>
          <a:ln w="12700" cap="flat">
            <a:noFill/>
            <a:prstDash val="solid"/>
            <a:miter lim="800000"/>
          </a:ln>
        </c:spPr>
        <c:txPr>
          <a:bodyPr rot="0"/>
          <a:lstStyle/>
          <a:p>
            <a:pPr>
              <a:defRPr sz="1200" b="0" i="0" u="none" strike="noStrike">
                <a:solidFill>
                  <a:srgbClr val="595959"/>
                </a:solidFill>
                <a:latin typeface="Times New Roman"/>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D9D9D9"/>
              </a:solidFill>
              <a:prstDash val="solid"/>
              <a:round/>
            </a:ln>
          </c:spPr>
        </c:majorGridlines>
        <c:numFmt formatCode="0" sourceLinked="0"/>
        <c:majorTickMark val="none"/>
        <c:minorTickMark val="none"/>
        <c:tickLblPos val="nextTo"/>
        <c:spPr>
          <a:ln w="12700" cap="flat">
            <a:noFill/>
            <a:prstDash val="solid"/>
            <a:miter lim="800000"/>
          </a:ln>
        </c:spPr>
        <c:txPr>
          <a:bodyPr rot="0"/>
          <a:lstStyle/>
          <a:p>
            <a:pPr>
              <a:defRPr sz="1200" b="0" i="0" u="none" strike="noStrike">
                <a:solidFill>
                  <a:srgbClr val="595959"/>
                </a:solidFill>
                <a:latin typeface="Times New Roman"/>
              </a:defRPr>
            </a:pPr>
            <a:endParaRPr lang="en-US"/>
          </a:p>
        </c:txPr>
        <c:crossAx val="2094734552"/>
        <c:crosses val="autoZero"/>
        <c:crossBetween val="between"/>
        <c:majorUnit val="750"/>
        <c:minorUnit val="375"/>
      </c:valAx>
      <c:serAx>
        <c:axId val="2094734554"/>
        <c:scaling>
          <c:orientation val="minMax"/>
        </c:scaling>
        <c:delete val="0"/>
        <c:axPos val="b"/>
        <c:majorTickMark val="out"/>
        <c:minorTickMark val="none"/>
        <c:tickLblPos val="none"/>
        <c:spPr>
          <a:ln w="12700" cap="flat">
            <a:noFill/>
            <a:prstDash val="solid"/>
            <a:miter lim="800000"/>
          </a:ln>
        </c:spPr>
        <c:crossAx val="2094734553"/>
        <c:crosses val="autoZero"/>
        <c:tickLblSkip val="1"/>
      </c:serAx>
      <c:spPr>
        <a:noFill/>
        <a:ln w="12700" cap="flat">
          <a:noFill/>
          <a:miter lim="400000"/>
        </a:ln>
        <a:effectLst/>
      </c:spPr>
    </c:plotArea>
    <c:legend>
      <c:legendPos val="r"/>
      <c:layout>
        <c:manualLayout>
          <c:xMode val="edge"/>
          <c:yMode val="edge"/>
          <c:x val="0.84587299999999999"/>
          <c:y val="0.21080299999999999"/>
          <c:w val="0.15412699999999999"/>
          <c:h val="0.18002399999999999"/>
        </c:manualLayout>
      </c:layout>
      <c:overlay val="1"/>
      <c:spPr>
        <a:noFill/>
        <a:ln w="12700" cap="flat">
          <a:noFill/>
          <a:miter lim="400000"/>
        </a:ln>
        <a:effectLst/>
      </c:spPr>
      <c:txPr>
        <a:bodyPr rot="0"/>
        <a:lstStyle/>
        <a:p>
          <a:pPr>
            <a:defRPr sz="1200" b="0" i="0" u="none" strike="noStrike">
              <a:solidFill>
                <a:srgbClr val="595959"/>
              </a:solidFill>
              <a:latin typeface="Times New Roman"/>
            </a:defRPr>
          </a:pPr>
          <a:endParaRPr lang="en-US"/>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 Box 17"/>
          <p:cNvSpPr txBox="1"/>
          <p:nvPr/>
        </p:nvSpPr>
        <p:spPr>
          <a:xfrm>
            <a:off x="2177179" y="5828406"/>
            <a:ext cx="8090229" cy="465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tabLst>
                <a:tab pos="736600" algn="l"/>
              </a:tabLst>
              <a:defRPr sz="1200" b="1">
                <a:latin typeface="Times New Roman"/>
                <a:ea typeface="Times New Roman"/>
                <a:cs typeface="Times New Roman"/>
                <a:sym typeface="Times New Roman"/>
              </a:defRPr>
            </a:pPr>
            <a:r>
              <a:rPr dirty="0"/>
              <a:t>Supplementary Fig. 1.</a:t>
            </a:r>
            <a:r>
              <a:rPr b="0" dirty="0"/>
              <a:t> Representative photograph of amplification of </a:t>
            </a:r>
            <a:r>
              <a:rPr b="0" i="1" dirty="0" err="1"/>
              <a:t>nuc</a:t>
            </a:r>
            <a:r>
              <a:rPr b="0" i="1" dirty="0"/>
              <a:t> </a:t>
            </a:r>
            <a:r>
              <a:rPr b="0" dirty="0"/>
              <a:t>gene of </a:t>
            </a:r>
            <a:r>
              <a:rPr b="0" i="1" dirty="0"/>
              <a:t>S. aureus </a:t>
            </a:r>
            <a:r>
              <a:rPr b="0" dirty="0"/>
              <a:t>by PCR. Lanes: M, 100 bp size DNA marker; 1-14: DNA samples of </a:t>
            </a:r>
            <a:r>
              <a:rPr b="0" i="1" dirty="0"/>
              <a:t>S. aureus </a:t>
            </a:r>
            <a:r>
              <a:rPr b="0" dirty="0"/>
              <a:t>isolated in this study; PC, positive control; NC, negative control.</a:t>
            </a:r>
          </a:p>
        </p:txBody>
      </p:sp>
      <p:sp>
        <p:nvSpPr>
          <p:cNvPr id="119" name="TextBox 35"/>
          <p:cNvSpPr txBox="1"/>
          <p:nvPr/>
        </p:nvSpPr>
        <p:spPr>
          <a:xfrm>
            <a:off x="333586" y="63466"/>
            <a:ext cx="11541761" cy="762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200000"/>
              </a:lnSpc>
              <a:spcBef>
                <a:spcPts val="600"/>
              </a:spcBef>
              <a:defRPr sz="1400" b="1">
                <a:uFill>
                  <a:solidFill>
                    <a:srgbClr val="000000"/>
                  </a:solidFill>
                </a:uFill>
                <a:latin typeface="Times New Roman"/>
                <a:ea typeface="Times New Roman"/>
                <a:cs typeface="Times New Roman"/>
                <a:sym typeface="Times New Roman"/>
              </a:defRPr>
            </a:pPr>
            <a:r>
              <a:rPr dirty="0"/>
              <a:t>Zoonotic potential of methicillin-resistant </a:t>
            </a:r>
            <a:r>
              <a:rPr i="1" dirty="0"/>
              <a:t>Staphylococcus aureus</a:t>
            </a:r>
            <a:r>
              <a:rPr dirty="0"/>
              <a:t> isolated from pets and their owners in Bangladesh</a:t>
            </a:r>
            <a:endParaRPr sz="3600" dirty="0">
              <a:latin typeface="Helvetica Neue"/>
              <a:ea typeface="Helvetica Neue"/>
              <a:cs typeface="Helvetica Neue"/>
              <a:sym typeface="Helvetica Neue"/>
            </a:endParaRPr>
          </a:p>
          <a:p>
            <a:pPr>
              <a:defRPr sz="1400">
                <a:uFill>
                  <a:solidFill>
                    <a:srgbClr val="000000"/>
                  </a:solidFill>
                </a:uFill>
                <a:latin typeface="Times New Roman"/>
                <a:ea typeface="Times New Roman"/>
                <a:cs typeface="Times New Roman"/>
                <a:sym typeface="Times New Roman"/>
              </a:defRPr>
            </a:pPr>
            <a:r>
              <a:rPr dirty="0" err="1"/>
              <a:t>Himangsu</a:t>
            </a:r>
            <a:r>
              <a:rPr dirty="0"/>
              <a:t> </a:t>
            </a:r>
            <a:r>
              <a:rPr dirty="0" err="1"/>
              <a:t>Sarker</a:t>
            </a:r>
            <a:r>
              <a:rPr dirty="0"/>
              <a:t>, Jayedul Hassan, A. K. M. </a:t>
            </a:r>
            <a:r>
              <a:t>Anisur</a:t>
            </a:r>
            <a:r>
              <a:rPr dirty="0"/>
              <a:t> Rahman, Darren R. </a:t>
            </a:r>
            <a:r>
              <a:rPr dirty="0" err="1"/>
              <a:t>Korber</a:t>
            </a:r>
            <a:r>
              <a:rPr dirty="0"/>
              <a:t>, Md. Mahbub </a:t>
            </a:r>
            <a:r>
              <a:rPr dirty="0" err="1"/>
              <a:t>Alam</a:t>
            </a:r>
            <a:endParaRPr dirty="0"/>
          </a:p>
        </p:txBody>
      </p:sp>
      <p:grpSp>
        <p:nvGrpSpPr>
          <p:cNvPr id="8" name="Group 7">
            <a:extLst>
              <a:ext uri="{FF2B5EF4-FFF2-40B4-BE49-F238E27FC236}">
                <a16:creationId xmlns:a16="http://schemas.microsoft.com/office/drawing/2014/main" id="{83FB08F8-C986-5F12-A96A-FF616C37B6F5}"/>
              </a:ext>
            </a:extLst>
          </p:cNvPr>
          <p:cNvGrpSpPr/>
          <p:nvPr/>
        </p:nvGrpSpPr>
        <p:grpSpPr>
          <a:xfrm>
            <a:off x="2281267" y="1207874"/>
            <a:ext cx="7127386" cy="3854735"/>
            <a:chOff x="2576235" y="1458597"/>
            <a:chExt cx="7127386" cy="3854735"/>
          </a:xfrm>
        </p:grpSpPr>
        <p:sp>
          <p:nvSpPr>
            <p:cNvPr id="113" name="TextBox 30"/>
            <p:cNvSpPr txBox="1"/>
            <p:nvPr/>
          </p:nvSpPr>
          <p:spPr>
            <a:xfrm>
              <a:off x="7451235" y="1458597"/>
              <a:ext cx="444254"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12</a:t>
              </a:r>
            </a:p>
          </p:txBody>
        </p:sp>
        <p:grpSp>
          <p:nvGrpSpPr>
            <p:cNvPr id="4" name="Group 3">
              <a:extLst>
                <a:ext uri="{FF2B5EF4-FFF2-40B4-BE49-F238E27FC236}">
                  <a16:creationId xmlns:a16="http://schemas.microsoft.com/office/drawing/2014/main" id="{F0CE09B5-BE1C-0531-4FE4-B93E717A0CF4}"/>
                </a:ext>
              </a:extLst>
            </p:cNvPr>
            <p:cNvGrpSpPr/>
            <p:nvPr/>
          </p:nvGrpSpPr>
          <p:grpSpPr>
            <a:xfrm>
              <a:off x="8768349" y="3204113"/>
              <a:ext cx="935272" cy="331790"/>
              <a:chOff x="9332135" y="3358131"/>
              <a:chExt cx="935272" cy="331790"/>
            </a:xfrm>
          </p:grpSpPr>
          <p:grpSp>
            <p:nvGrpSpPr>
              <p:cNvPr id="97" name="Text Box 57"/>
              <p:cNvGrpSpPr/>
              <p:nvPr/>
            </p:nvGrpSpPr>
            <p:grpSpPr>
              <a:xfrm>
                <a:off x="9567931" y="3358131"/>
                <a:ext cx="699476" cy="331790"/>
                <a:chOff x="0" y="0"/>
                <a:chExt cx="699474" cy="331789"/>
              </a:xfrm>
            </p:grpSpPr>
            <p:sp>
              <p:nvSpPr>
                <p:cNvPr id="95" name="Rectangle"/>
                <p:cNvSpPr/>
                <p:nvPr/>
              </p:nvSpPr>
              <p:spPr>
                <a:xfrm>
                  <a:off x="0" y="-1"/>
                  <a:ext cx="699475" cy="331791"/>
                </a:xfrm>
                <a:prstGeom prst="rect">
                  <a:avLst/>
                </a:prstGeom>
                <a:solidFill>
                  <a:srgbClr val="FFFFFF"/>
                </a:solidFill>
                <a:ln w="12700" cap="flat">
                  <a:noFill/>
                  <a:miter lim="400000"/>
                </a:ln>
                <a:effectLst/>
              </p:spPr>
              <p:txBody>
                <a:bodyPr wrap="square" lIns="45719" tIns="45719" rIns="45719" bIns="45719" numCol="1" anchor="t">
                  <a:noAutofit/>
                </a:bodyPr>
                <a:lstStyle/>
                <a:p>
                  <a:pPr>
                    <a:defRPr sz="2000" b="1">
                      <a:latin typeface="Times New Roman"/>
                      <a:ea typeface="Times New Roman"/>
                      <a:cs typeface="Times New Roman"/>
                      <a:sym typeface="Times New Roman"/>
                    </a:defRPr>
                  </a:pPr>
                  <a:endParaRPr/>
                </a:p>
              </p:txBody>
            </p:sp>
            <p:sp>
              <p:nvSpPr>
                <p:cNvPr id="96" name="279 bp"/>
                <p:cNvSpPr txBox="1"/>
                <p:nvPr/>
              </p:nvSpPr>
              <p:spPr>
                <a:xfrm>
                  <a:off x="45720" y="-1"/>
                  <a:ext cx="60803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sz="1400" b="1">
                      <a:latin typeface="Times New Roman"/>
                      <a:ea typeface="Times New Roman"/>
                      <a:cs typeface="Times New Roman"/>
                      <a:sym typeface="Times New Roman"/>
                    </a:defRPr>
                  </a:lvl1pPr>
                </a:lstStyle>
                <a:p>
                  <a:r>
                    <a:rPr dirty="0"/>
                    <a:t>279 bp</a:t>
                  </a:r>
                </a:p>
              </p:txBody>
            </p:sp>
          </p:grpSp>
          <p:sp>
            <p:nvSpPr>
              <p:cNvPr id="98" name="Arrow: Right 14"/>
              <p:cNvSpPr/>
              <p:nvPr/>
            </p:nvSpPr>
            <p:spPr>
              <a:xfrm flipH="1">
                <a:off x="9332135" y="3430051"/>
                <a:ext cx="264712" cy="170532"/>
              </a:xfrm>
              <a:prstGeom prst="rightArrow">
                <a:avLst>
                  <a:gd name="adj1" fmla="val 50000"/>
                  <a:gd name="adj2" fmla="val 50000"/>
                </a:avLst>
              </a:prstGeom>
              <a:noFill/>
              <a:ln w="12700" cap="flat">
                <a:solidFill>
                  <a:srgbClr val="000000"/>
                </a:solidFill>
                <a:prstDash val="solid"/>
                <a:miter lim="800000"/>
              </a:ln>
              <a:effectLst/>
            </p:spPr>
            <p:txBody>
              <a:bodyPr wrap="square" lIns="45719" tIns="45719" rIns="45719" bIns="45719" numCol="1" anchor="ctr">
                <a:noAutofit/>
              </a:bodyPr>
              <a:lstStyle/>
              <a:p>
                <a:pPr algn="ctr">
                  <a:defRPr sz="1400">
                    <a:solidFill>
                      <a:srgbClr val="FFFFFF"/>
                    </a:solidFill>
                    <a:latin typeface="Times New Roman"/>
                    <a:ea typeface="Times New Roman"/>
                    <a:cs typeface="Times New Roman"/>
                    <a:sym typeface="Times New Roman"/>
                  </a:defRPr>
                </a:pPr>
                <a:endParaRPr/>
              </a:p>
            </p:txBody>
          </p:sp>
        </p:grpSp>
        <p:sp>
          <p:nvSpPr>
            <p:cNvPr id="99" name="TextBox 15"/>
            <p:cNvSpPr txBox="1"/>
            <p:nvPr/>
          </p:nvSpPr>
          <p:spPr>
            <a:xfrm>
              <a:off x="2689657" y="1473977"/>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M</a:t>
              </a:r>
            </a:p>
          </p:txBody>
        </p:sp>
        <p:sp>
          <p:nvSpPr>
            <p:cNvPr id="100" name="TextBox 17"/>
            <p:cNvSpPr txBox="1"/>
            <p:nvPr/>
          </p:nvSpPr>
          <p:spPr>
            <a:xfrm>
              <a:off x="3088672"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NC</a:t>
              </a:r>
            </a:p>
          </p:txBody>
        </p:sp>
        <p:sp>
          <p:nvSpPr>
            <p:cNvPr id="101" name="TextBox 18"/>
            <p:cNvSpPr txBox="1"/>
            <p:nvPr/>
          </p:nvSpPr>
          <p:spPr>
            <a:xfrm>
              <a:off x="3420908"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PC</a:t>
              </a:r>
            </a:p>
          </p:txBody>
        </p:sp>
        <p:sp>
          <p:nvSpPr>
            <p:cNvPr id="102" name="TextBox 19"/>
            <p:cNvSpPr txBox="1"/>
            <p:nvPr/>
          </p:nvSpPr>
          <p:spPr>
            <a:xfrm>
              <a:off x="3763796"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a:t>
              </a:r>
            </a:p>
          </p:txBody>
        </p:sp>
        <p:sp>
          <p:nvSpPr>
            <p:cNvPr id="103" name="TextBox 20"/>
            <p:cNvSpPr txBox="1"/>
            <p:nvPr/>
          </p:nvSpPr>
          <p:spPr>
            <a:xfrm>
              <a:off x="4097877"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2</a:t>
              </a:r>
            </a:p>
          </p:txBody>
        </p:sp>
        <p:sp>
          <p:nvSpPr>
            <p:cNvPr id="104" name="TextBox 21"/>
            <p:cNvSpPr txBox="1"/>
            <p:nvPr/>
          </p:nvSpPr>
          <p:spPr>
            <a:xfrm>
              <a:off x="4456675"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3</a:t>
              </a:r>
            </a:p>
          </p:txBody>
        </p:sp>
        <p:sp>
          <p:nvSpPr>
            <p:cNvPr id="105" name="TextBox 22"/>
            <p:cNvSpPr txBox="1"/>
            <p:nvPr/>
          </p:nvSpPr>
          <p:spPr>
            <a:xfrm>
              <a:off x="4793140"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4</a:t>
              </a:r>
            </a:p>
          </p:txBody>
        </p:sp>
        <p:sp>
          <p:nvSpPr>
            <p:cNvPr id="106" name="TextBox 23"/>
            <p:cNvSpPr txBox="1"/>
            <p:nvPr/>
          </p:nvSpPr>
          <p:spPr>
            <a:xfrm>
              <a:off x="5117445" y="147397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5</a:t>
              </a:r>
            </a:p>
          </p:txBody>
        </p:sp>
        <p:sp>
          <p:nvSpPr>
            <p:cNvPr id="107" name="TextBox 24"/>
            <p:cNvSpPr txBox="1"/>
            <p:nvPr/>
          </p:nvSpPr>
          <p:spPr>
            <a:xfrm>
              <a:off x="5451631" y="146555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6</a:t>
              </a:r>
            </a:p>
          </p:txBody>
        </p:sp>
        <p:sp>
          <p:nvSpPr>
            <p:cNvPr id="108" name="TextBox 25"/>
            <p:cNvSpPr txBox="1"/>
            <p:nvPr/>
          </p:nvSpPr>
          <p:spPr>
            <a:xfrm>
              <a:off x="5760312" y="146555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7</a:t>
              </a:r>
            </a:p>
          </p:txBody>
        </p:sp>
        <p:sp>
          <p:nvSpPr>
            <p:cNvPr id="109" name="TextBox 26"/>
            <p:cNvSpPr txBox="1"/>
            <p:nvPr/>
          </p:nvSpPr>
          <p:spPr>
            <a:xfrm>
              <a:off x="6119110" y="146555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8</a:t>
              </a:r>
            </a:p>
          </p:txBody>
        </p:sp>
        <p:sp>
          <p:nvSpPr>
            <p:cNvPr id="110" name="TextBox 27"/>
            <p:cNvSpPr txBox="1"/>
            <p:nvPr/>
          </p:nvSpPr>
          <p:spPr>
            <a:xfrm>
              <a:off x="6455575" y="1465556"/>
              <a:ext cx="366985"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9</a:t>
              </a:r>
            </a:p>
          </p:txBody>
        </p:sp>
        <p:sp>
          <p:nvSpPr>
            <p:cNvPr id="111" name="TextBox 28"/>
            <p:cNvSpPr txBox="1"/>
            <p:nvPr/>
          </p:nvSpPr>
          <p:spPr>
            <a:xfrm>
              <a:off x="6765988" y="1465556"/>
              <a:ext cx="444254"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10</a:t>
              </a:r>
            </a:p>
          </p:txBody>
        </p:sp>
        <p:sp>
          <p:nvSpPr>
            <p:cNvPr id="112" name="TextBox 29"/>
            <p:cNvSpPr txBox="1"/>
            <p:nvPr/>
          </p:nvSpPr>
          <p:spPr>
            <a:xfrm>
              <a:off x="7109376" y="1465556"/>
              <a:ext cx="444254"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11</a:t>
              </a:r>
            </a:p>
          </p:txBody>
        </p:sp>
        <p:sp>
          <p:nvSpPr>
            <p:cNvPr id="114" name="TextBox 31"/>
            <p:cNvSpPr txBox="1"/>
            <p:nvPr/>
          </p:nvSpPr>
          <p:spPr>
            <a:xfrm>
              <a:off x="7720633" y="1465556"/>
              <a:ext cx="444254"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13</a:t>
              </a:r>
            </a:p>
          </p:txBody>
        </p:sp>
        <p:sp>
          <p:nvSpPr>
            <p:cNvPr id="115" name="TextBox 32"/>
            <p:cNvSpPr txBox="1"/>
            <p:nvPr/>
          </p:nvSpPr>
          <p:spPr>
            <a:xfrm>
              <a:off x="8051643" y="1465556"/>
              <a:ext cx="444254"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14</a:t>
              </a:r>
            </a:p>
          </p:txBody>
        </p:sp>
        <p:pic>
          <p:nvPicPr>
            <p:cNvPr id="5" name="Picture 4">
              <a:extLst>
                <a:ext uri="{FF2B5EF4-FFF2-40B4-BE49-F238E27FC236}">
                  <a16:creationId xmlns:a16="http://schemas.microsoft.com/office/drawing/2014/main" id="{B5278C51-1D0D-6235-8F88-43F0668E3E95}"/>
                </a:ext>
              </a:extLst>
            </p:cNvPr>
            <p:cNvPicPr>
              <a:picLocks noChangeAspect="1"/>
            </p:cNvPicPr>
            <p:nvPr/>
          </p:nvPicPr>
          <p:blipFill>
            <a:blip r:embed="rId2"/>
            <a:stretch>
              <a:fillRect/>
            </a:stretch>
          </p:blipFill>
          <p:spPr>
            <a:xfrm>
              <a:off x="2576235" y="1769537"/>
              <a:ext cx="6192114" cy="3543795"/>
            </a:xfrm>
            <a:prstGeom prst="rect">
              <a:avLst/>
            </a:prstGeom>
          </p:spPr>
        </p:pic>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Box 17"/>
          <p:cNvSpPr txBox="1"/>
          <p:nvPr/>
        </p:nvSpPr>
        <p:spPr>
          <a:xfrm>
            <a:off x="1983376" y="5565069"/>
            <a:ext cx="8225247" cy="840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50000"/>
              </a:lnSpc>
              <a:tabLst>
                <a:tab pos="736600" algn="l"/>
              </a:tabLst>
              <a:defRPr sz="1200" b="1">
                <a:latin typeface="Times New Roman"/>
                <a:ea typeface="Times New Roman"/>
                <a:cs typeface="Times New Roman"/>
                <a:sym typeface="Times New Roman"/>
              </a:defRPr>
            </a:pPr>
            <a:r>
              <a:rPr dirty="0"/>
              <a:t>Supplementary Fig. 2.</a:t>
            </a:r>
            <a:r>
              <a:rPr b="0" dirty="0"/>
              <a:t> Representative photograph of amplification of </a:t>
            </a:r>
            <a:r>
              <a:rPr b="0" i="1" dirty="0" err="1"/>
              <a:t>mec</a:t>
            </a:r>
            <a:r>
              <a:rPr b="0" dirty="0" err="1"/>
              <a:t>A</a:t>
            </a:r>
            <a:r>
              <a:rPr b="0" dirty="0"/>
              <a:t> gene of Methicillin resistant </a:t>
            </a:r>
            <a:r>
              <a:rPr b="0" i="1" dirty="0"/>
              <a:t>S. aureus</a:t>
            </a:r>
            <a:r>
              <a:rPr b="0" dirty="0"/>
              <a:t> (MRSA) by PCR. Lanes: M, 100 bp size DNA marker; 1-5, Methicillin resistant </a:t>
            </a:r>
            <a:r>
              <a:rPr b="0" i="1" dirty="0"/>
              <a:t>S. aureus</a:t>
            </a:r>
            <a:r>
              <a:rPr b="0" dirty="0"/>
              <a:t> (MRSA) isolated in this study; PC: positive control; NC, negative control.</a:t>
            </a:r>
          </a:p>
        </p:txBody>
      </p:sp>
      <p:grpSp>
        <p:nvGrpSpPr>
          <p:cNvPr id="8" name="Group 7">
            <a:extLst>
              <a:ext uri="{FF2B5EF4-FFF2-40B4-BE49-F238E27FC236}">
                <a16:creationId xmlns:a16="http://schemas.microsoft.com/office/drawing/2014/main" id="{94AE1DF4-77C8-F5B4-C09F-5F8A5DBB7A66}"/>
              </a:ext>
            </a:extLst>
          </p:cNvPr>
          <p:cNvGrpSpPr/>
          <p:nvPr/>
        </p:nvGrpSpPr>
        <p:grpSpPr>
          <a:xfrm>
            <a:off x="3173607" y="1292926"/>
            <a:ext cx="5991789" cy="3922261"/>
            <a:chOff x="3173607" y="1292926"/>
            <a:chExt cx="5991789" cy="3922261"/>
          </a:xfrm>
        </p:grpSpPr>
        <p:grpSp>
          <p:nvGrpSpPr>
            <p:cNvPr id="2" name="Group 1">
              <a:extLst>
                <a:ext uri="{FF2B5EF4-FFF2-40B4-BE49-F238E27FC236}">
                  <a16:creationId xmlns:a16="http://schemas.microsoft.com/office/drawing/2014/main" id="{82989FE2-D5F2-A997-2231-A27C03BE2A1F}"/>
                </a:ext>
              </a:extLst>
            </p:cNvPr>
            <p:cNvGrpSpPr/>
            <p:nvPr/>
          </p:nvGrpSpPr>
          <p:grpSpPr>
            <a:xfrm>
              <a:off x="8079899" y="3747591"/>
              <a:ext cx="1085497" cy="257929"/>
              <a:chOff x="9123126" y="3038410"/>
              <a:chExt cx="1085497" cy="331790"/>
            </a:xfrm>
          </p:grpSpPr>
          <p:grpSp>
            <p:nvGrpSpPr>
              <p:cNvPr id="133" name="Text Box 57"/>
              <p:cNvGrpSpPr/>
              <p:nvPr/>
            </p:nvGrpSpPr>
            <p:grpSpPr>
              <a:xfrm>
                <a:off x="9474313" y="3038410"/>
                <a:ext cx="734310" cy="331790"/>
                <a:chOff x="0" y="0"/>
                <a:chExt cx="734309" cy="331789"/>
              </a:xfrm>
            </p:grpSpPr>
            <p:sp>
              <p:nvSpPr>
                <p:cNvPr id="131" name="Rectangle"/>
                <p:cNvSpPr/>
                <p:nvPr/>
              </p:nvSpPr>
              <p:spPr>
                <a:xfrm>
                  <a:off x="-1" y="-1"/>
                  <a:ext cx="734311" cy="331791"/>
                </a:xfrm>
                <a:prstGeom prst="rect">
                  <a:avLst/>
                </a:prstGeom>
                <a:solidFill>
                  <a:srgbClr val="FFFFFF"/>
                </a:solidFill>
                <a:ln w="12700" cap="flat">
                  <a:noFill/>
                  <a:miter lim="400000"/>
                </a:ln>
                <a:effectLst/>
              </p:spPr>
              <p:txBody>
                <a:bodyPr wrap="square" lIns="45719" tIns="45719" rIns="45719" bIns="45719" numCol="1" anchor="t">
                  <a:noAutofit/>
                </a:bodyPr>
                <a:lstStyle/>
                <a:p>
                  <a:pPr>
                    <a:defRPr sz="2000" b="1">
                      <a:latin typeface="Times New Roman"/>
                      <a:ea typeface="Times New Roman"/>
                      <a:cs typeface="Times New Roman"/>
                      <a:sym typeface="Times New Roman"/>
                    </a:defRPr>
                  </a:pPr>
                  <a:endParaRPr/>
                </a:p>
              </p:txBody>
            </p:sp>
            <p:sp>
              <p:nvSpPr>
                <p:cNvPr id="132" name="147 bp"/>
                <p:cNvSpPr txBox="1"/>
                <p:nvPr/>
              </p:nvSpPr>
              <p:spPr>
                <a:xfrm>
                  <a:off x="45719" y="-1"/>
                  <a:ext cx="642871" cy="2870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sz="1400" b="1">
                      <a:latin typeface="Times New Roman"/>
                      <a:ea typeface="Times New Roman"/>
                      <a:cs typeface="Times New Roman"/>
                      <a:sym typeface="Times New Roman"/>
                    </a:defRPr>
                  </a:lvl1pPr>
                </a:lstStyle>
                <a:p>
                  <a:r>
                    <a:rPr dirty="0"/>
                    <a:t>147 bp</a:t>
                  </a:r>
                </a:p>
              </p:txBody>
            </p:sp>
          </p:grpSp>
          <p:sp>
            <p:nvSpPr>
              <p:cNvPr id="134" name="Arrow: Right 15"/>
              <p:cNvSpPr/>
              <p:nvPr/>
            </p:nvSpPr>
            <p:spPr>
              <a:xfrm flipH="1">
                <a:off x="9123126" y="3038410"/>
                <a:ext cx="264713" cy="170532"/>
              </a:xfrm>
              <a:prstGeom prst="rightArrow">
                <a:avLst>
                  <a:gd name="adj1" fmla="val 50000"/>
                  <a:gd name="adj2" fmla="val 50000"/>
                </a:avLst>
              </a:prstGeom>
              <a:ln w="12700">
                <a:solidFill>
                  <a:srgbClr val="000000"/>
                </a:solidFill>
                <a:miter/>
              </a:ln>
            </p:spPr>
            <p:txBody>
              <a:bodyPr lIns="45719" rIns="45719" anchor="ctr"/>
              <a:lstStyle/>
              <a:p>
                <a:pPr algn="ctr">
                  <a:defRPr sz="1400">
                    <a:solidFill>
                      <a:srgbClr val="FFFFFF"/>
                    </a:solidFill>
                    <a:latin typeface="Times New Roman"/>
                    <a:ea typeface="Times New Roman"/>
                    <a:cs typeface="Times New Roman"/>
                    <a:sym typeface="Times New Roman"/>
                  </a:defRPr>
                </a:pPr>
                <a:endParaRPr/>
              </a:p>
            </p:txBody>
          </p:sp>
        </p:grpSp>
        <p:grpSp>
          <p:nvGrpSpPr>
            <p:cNvPr id="7" name="Group 6">
              <a:extLst>
                <a:ext uri="{FF2B5EF4-FFF2-40B4-BE49-F238E27FC236}">
                  <a16:creationId xmlns:a16="http://schemas.microsoft.com/office/drawing/2014/main" id="{E748E15E-9DF9-823A-B019-1C30949C481E}"/>
                </a:ext>
              </a:extLst>
            </p:cNvPr>
            <p:cNvGrpSpPr/>
            <p:nvPr/>
          </p:nvGrpSpPr>
          <p:grpSpPr>
            <a:xfrm>
              <a:off x="3173607" y="1292926"/>
              <a:ext cx="4901414" cy="3922261"/>
              <a:chOff x="3173607" y="1292926"/>
              <a:chExt cx="4901414" cy="3922261"/>
            </a:xfrm>
          </p:grpSpPr>
          <p:sp>
            <p:nvSpPr>
              <p:cNvPr id="122" name="TextBox 5"/>
              <p:cNvSpPr txBox="1"/>
              <p:nvPr/>
            </p:nvSpPr>
            <p:spPr>
              <a:xfrm>
                <a:off x="3466402" y="1292931"/>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M</a:t>
                </a:r>
              </a:p>
            </p:txBody>
          </p:sp>
          <p:sp>
            <p:nvSpPr>
              <p:cNvPr id="123" name="TextBox 6"/>
              <p:cNvSpPr txBox="1"/>
              <p:nvPr/>
            </p:nvSpPr>
            <p:spPr>
              <a:xfrm>
                <a:off x="4051677" y="1292930"/>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NC</a:t>
                </a:r>
              </a:p>
            </p:txBody>
          </p:sp>
          <p:sp>
            <p:nvSpPr>
              <p:cNvPr id="124" name="TextBox 7"/>
              <p:cNvSpPr txBox="1"/>
              <p:nvPr/>
            </p:nvSpPr>
            <p:spPr>
              <a:xfrm>
                <a:off x="4595588" y="1292930"/>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PC</a:t>
                </a:r>
              </a:p>
            </p:txBody>
          </p:sp>
          <p:sp>
            <p:nvSpPr>
              <p:cNvPr id="125" name="TextBox 8"/>
              <p:cNvSpPr txBox="1"/>
              <p:nvPr/>
            </p:nvSpPr>
            <p:spPr>
              <a:xfrm>
                <a:off x="5085834" y="1292929"/>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1</a:t>
                </a:r>
              </a:p>
            </p:txBody>
          </p:sp>
          <p:sp>
            <p:nvSpPr>
              <p:cNvPr id="126" name="TextBox 9"/>
              <p:cNvSpPr txBox="1"/>
              <p:nvPr/>
            </p:nvSpPr>
            <p:spPr>
              <a:xfrm>
                <a:off x="5671109" y="1292928"/>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t>2</a:t>
                </a:r>
              </a:p>
            </p:txBody>
          </p:sp>
          <p:sp>
            <p:nvSpPr>
              <p:cNvPr id="127" name="TextBox 10"/>
              <p:cNvSpPr txBox="1"/>
              <p:nvPr/>
            </p:nvSpPr>
            <p:spPr>
              <a:xfrm>
                <a:off x="6245811" y="1292928"/>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3</a:t>
                </a:r>
              </a:p>
            </p:txBody>
          </p:sp>
          <p:sp>
            <p:nvSpPr>
              <p:cNvPr id="128" name="TextBox 11"/>
              <p:cNvSpPr txBox="1"/>
              <p:nvPr/>
            </p:nvSpPr>
            <p:spPr>
              <a:xfrm>
                <a:off x="6787706" y="1292927"/>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4</a:t>
                </a:r>
              </a:p>
            </p:txBody>
          </p:sp>
          <p:sp>
            <p:nvSpPr>
              <p:cNvPr id="129" name="TextBox 12"/>
              <p:cNvSpPr txBox="1"/>
              <p:nvPr/>
            </p:nvSpPr>
            <p:spPr>
              <a:xfrm>
                <a:off x="7277952" y="1292926"/>
                <a:ext cx="366985" cy="2231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1400">
                    <a:latin typeface="Times New Roman"/>
                    <a:ea typeface="Times New Roman"/>
                    <a:cs typeface="Times New Roman"/>
                    <a:sym typeface="Times New Roman"/>
                  </a:defRPr>
                </a:lvl1pPr>
              </a:lstStyle>
              <a:p>
                <a:r>
                  <a:rPr dirty="0"/>
                  <a:t>5</a:t>
                </a:r>
              </a:p>
            </p:txBody>
          </p:sp>
          <p:pic>
            <p:nvPicPr>
              <p:cNvPr id="6" name="Picture 5">
                <a:extLst>
                  <a:ext uri="{FF2B5EF4-FFF2-40B4-BE49-F238E27FC236}">
                    <a16:creationId xmlns:a16="http://schemas.microsoft.com/office/drawing/2014/main" id="{86AB6E19-02FD-B58C-C4CD-F009E1381068}"/>
                  </a:ext>
                </a:extLst>
              </p:cNvPr>
              <p:cNvPicPr>
                <a:picLocks noChangeAspect="1"/>
              </p:cNvPicPr>
              <p:nvPr/>
            </p:nvPicPr>
            <p:blipFill>
              <a:blip r:embed="rId2"/>
              <a:stretch>
                <a:fillRect/>
              </a:stretch>
            </p:blipFill>
            <p:spPr>
              <a:xfrm>
                <a:off x="3173607" y="1642813"/>
                <a:ext cx="4901414" cy="3572374"/>
              </a:xfrm>
              <a:prstGeom prst="rect">
                <a:avLst/>
              </a:prstGeom>
            </p:spPr>
          </p:pic>
        </p:gr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Box 6"/>
          <p:cNvSpPr txBox="1"/>
          <p:nvPr/>
        </p:nvSpPr>
        <p:spPr>
          <a:xfrm>
            <a:off x="1946697" y="6014508"/>
            <a:ext cx="9008177" cy="465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b="1">
                <a:latin typeface="Times New Roman"/>
                <a:ea typeface="Times New Roman"/>
                <a:cs typeface="Times New Roman"/>
                <a:sym typeface="Times New Roman"/>
              </a:defRPr>
            </a:pPr>
            <a:r>
              <a:t>Supplementary Fig. 3.</a:t>
            </a:r>
            <a:r>
              <a:rPr b="0"/>
              <a:t> Antibiotic susceptibility profiles of MRSA against 15 antimicrobials determined by disc diffusion method. The resistance pattern was described as resistant, intermediate and sensitive according to CLSI (CLSI, 2023) and the figure was generated on Microsoft Excel.  </a:t>
            </a:r>
          </a:p>
        </p:txBody>
      </p:sp>
      <p:graphicFrame>
        <p:nvGraphicFramePr>
          <p:cNvPr id="138" name="Chart 3"/>
          <p:cNvGraphicFramePr/>
          <p:nvPr/>
        </p:nvGraphicFramePr>
        <p:xfrm>
          <a:off x="2031889" y="727834"/>
          <a:ext cx="8746074" cy="500126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Box 8"/>
          <p:cNvSpPr txBox="1"/>
          <p:nvPr/>
        </p:nvSpPr>
        <p:spPr>
          <a:xfrm>
            <a:off x="264555" y="6055957"/>
            <a:ext cx="11661986" cy="465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1200" b="1">
                <a:latin typeface="Times New Roman"/>
                <a:ea typeface="Times New Roman"/>
                <a:cs typeface="Times New Roman"/>
                <a:sym typeface="Times New Roman"/>
              </a:defRPr>
            </a:pPr>
            <a:r>
              <a:t>Supplementary Fig. 4.</a:t>
            </a:r>
            <a:r>
              <a:rPr b="0"/>
              <a:t> Pangenome analysis of </a:t>
            </a:r>
            <a:r>
              <a:rPr b="0" i="1"/>
              <a:t>S. aureus</a:t>
            </a:r>
            <a:r>
              <a:rPr b="0"/>
              <a:t> genomes described in this study. </a:t>
            </a:r>
            <a:r>
              <a:t>(A)</a:t>
            </a:r>
            <a:r>
              <a:rPr b="0"/>
              <a:t> breakdown of genes in the study genomes, </a:t>
            </a:r>
            <a:r>
              <a:t>(B)</a:t>
            </a:r>
            <a:r>
              <a:rPr b="0"/>
              <a:t> tree matrix constructed based on the presence and absence of core and accessory genes. Pangenome analysis was performed through Roary pangenome pipeline and the figures were prepared using roary_plots.py script.. </a:t>
            </a:r>
          </a:p>
        </p:txBody>
      </p:sp>
      <p:sp>
        <p:nvSpPr>
          <p:cNvPr id="141" name="TextBox 10"/>
          <p:cNvSpPr txBox="1"/>
          <p:nvPr/>
        </p:nvSpPr>
        <p:spPr>
          <a:xfrm>
            <a:off x="7448410" y="382600"/>
            <a:ext cx="348270" cy="3484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b="1">
                <a:latin typeface="Times New Roman"/>
                <a:ea typeface="Times New Roman"/>
                <a:cs typeface="Times New Roman"/>
                <a:sym typeface="Times New Roman"/>
              </a:defRPr>
            </a:lvl1pPr>
          </a:lstStyle>
          <a:p>
            <a:r>
              <a:t>B</a:t>
            </a:r>
          </a:p>
        </p:txBody>
      </p:sp>
      <p:sp>
        <p:nvSpPr>
          <p:cNvPr id="142" name="TextBox 11"/>
          <p:cNvSpPr txBox="1"/>
          <p:nvPr/>
        </p:nvSpPr>
        <p:spPr>
          <a:xfrm>
            <a:off x="2250674" y="382600"/>
            <a:ext cx="348270" cy="3484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b="1">
                <a:latin typeface="Times New Roman"/>
                <a:ea typeface="Times New Roman"/>
                <a:cs typeface="Times New Roman"/>
                <a:sym typeface="Times New Roman"/>
              </a:defRPr>
            </a:lvl1pPr>
          </a:lstStyle>
          <a:p>
            <a:r>
              <a:t>A</a:t>
            </a:r>
          </a:p>
        </p:txBody>
      </p:sp>
      <p:pic>
        <p:nvPicPr>
          <p:cNvPr id="143" name="Picture 4" descr="Picture 4"/>
          <p:cNvPicPr>
            <a:picLocks noChangeAspect="1"/>
          </p:cNvPicPr>
          <p:nvPr/>
        </p:nvPicPr>
        <p:blipFill>
          <a:blip r:embed="rId2"/>
          <a:srcRect l="13112" t="6817" r="8267" b="9555"/>
          <a:stretch>
            <a:fillRect/>
          </a:stretch>
        </p:blipFill>
        <p:spPr>
          <a:xfrm>
            <a:off x="4495799" y="797034"/>
            <a:ext cx="7496043" cy="4690215"/>
          </a:xfrm>
          <a:prstGeom prst="rect">
            <a:avLst/>
          </a:prstGeom>
          <a:ln w="12700">
            <a:miter lim="400000"/>
          </a:ln>
        </p:spPr>
      </p:pic>
      <p:pic>
        <p:nvPicPr>
          <p:cNvPr id="144" name="Picture 6" descr="Picture 6"/>
          <p:cNvPicPr>
            <a:picLocks noChangeAspect="1"/>
          </p:cNvPicPr>
          <p:nvPr/>
        </p:nvPicPr>
        <p:blipFill>
          <a:blip r:embed="rId3"/>
          <a:srcRect l="5271" t="15290" r="15953" b="20489"/>
          <a:stretch>
            <a:fillRect/>
          </a:stretch>
        </p:blipFill>
        <p:spPr>
          <a:xfrm>
            <a:off x="42921" y="1313362"/>
            <a:ext cx="4464885" cy="3639853"/>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5"/>
          <p:cNvSpPr txBox="1"/>
          <p:nvPr/>
        </p:nvSpPr>
        <p:spPr>
          <a:xfrm>
            <a:off x="515502" y="5758826"/>
            <a:ext cx="11200143" cy="46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b="1">
                <a:latin typeface="Times New Roman"/>
                <a:ea typeface="Times New Roman"/>
                <a:cs typeface="Times New Roman"/>
                <a:sym typeface="Times New Roman"/>
              </a:defRPr>
            </a:pPr>
            <a:r>
              <a:t>Supplementary Fig. 5.</a:t>
            </a:r>
            <a:r>
              <a:rPr b="0"/>
              <a:t> Breakdown of genes in the pet-owner genome pairs. Gene breakdown was calculated by Pangenome analysis performed individually on the pairs. Types of genes are indicated by color shadings as indicated in the legends. </a:t>
            </a:r>
          </a:p>
        </p:txBody>
      </p:sp>
      <p:graphicFrame>
        <p:nvGraphicFramePr>
          <p:cNvPr id="147" name="Chart 7"/>
          <p:cNvGraphicFramePr/>
          <p:nvPr/>
        </p:nvGraphicFramePr>
        <p:xfrm>
          <a:off x="1620989" y="719350"/>
          <a:ext cx="8981579" cy="474832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Picture 4" descr="Picture 4"/>
          <p:cNvPicPr>
            <a:picLocks noChangeAspect="1"/>
          </p:cNvPicPr>
          <p:nvPr/>
        </p:nvPicPr>
        <p:blipFill>
          <a:blip r:embed="rId2"/>
          <a:srcRect r="23198" b="64771"/>
          <a:stretch>
            <a:fillRect/>
          </a:stretch>
        </p:blipFill>
        <p:spPr>
          <a:xfrm>
            <a:off x="881138" y="822121"/>
            <a:ext cx="10276220" cy="3557302"/>
          </a:xfrm>
          <a:prstGeom prst="rect">
            <a:avLst/>
          </a:prstGeom>
          <a:ln w="12700">
            <a:miter lim="400000"/>
          </a:ln>
        </p:spPr>
      </p:pic>
      <p:sp>
        <p:nvSpPr>
          <p:cNvPr id="175" name="TextBox 5"/>
          <p:cNvSpPr txBox="1"/>
          <p:nvPr/>
        </p:nvSpPr>
        <p:spPr>
          <a:xfrm>
            <a:off x="926858" y="4626947"/>
            <a:ext cx="10251894" cy="8901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50000"/>
              </a:lnSpc>
              <a:tabLst>
                <a:tab pos="736600" algn="l"/>
              </a:tabLst>
              <a:defRPr sz="1200" b="1">
                <a:latin typeface="Times New Roman"/>
                <a:ea typeface="Times New Roman"/>
                <a:cs typeface="Times New Roman"/>
                <a:sym typeface="Times New Roman"/>
              </a:defRPr>
            </a:pPr>
            <a:r>
              <a:rPr dirty="0"/>
              <a:t>Supplementary Fig. </a:t>
            </a:r>
            <a:r>
              <a:rPr lang="en-US" dirty="0"/>
              <a:t>6</a:t>
            </a:r>
            <a:r>
              <a:rPr dirty="0"/>
              <a:t>.</a:t>
            </a:r>
            <a:r>
              <a:rPr b="0" dirty="0"/>
              <a:t> Pairwise comparison of </a:t>
            </a:r>
            <a:r>
              <a:rPr b="0" i="1" dirty="0"/>
              <a:t>S. aureus</a:t>
            </a:r>
            <a:r>
              <a:rPr b="0" dirty="0"/>
              <a:t> whole genome sequences described in this study. The left panel indicates the strain ID’s. The matrix shows the average sequence identity (upper) and protein identity (lower) between the genomes. The comparison was performed on CLC Genomics Workbench 24.0.2 (Qiagen Aarhus, Denmark).</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TotalTime>
  <Words>397</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Helvetica Neue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Md. Mahbub Alam</dc:creator>
  <cp:lastModifiedBy>Jayedul Hassan</cp:lastModifiedBy>
  <cp:revision>3</cp:revision>
  <dcterms:modified xsi:type="dcterms:W3CDTF">2025-04-21T07:46:44Z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2025-04-03T06:23:54Z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c47bcf4b-b424-4072-a444-dc6d0a589754</vt:lpwstr>
  </property>
  <property fmtid="{D5CDD505-2E9C-101B-9397-08002B2CF9AE}" pid="7" name="MSIP_Label_defa4170-0d19-0005-0004-bc88714345d2_ActionId">
    <vt:lpwstr>c211f6ed-80ab-4d42-8bee-ff85aeffe1b2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