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0" r:id="rId1"/>
  </p:sldMasterIdLst>
  <p:notesMasterIdLst>
    <p:notesMasterId r:id="rId4"/>
  </p:notesMasterIdLst>
  <p:sldIdLst>
    <p:sldId id="256" r:id="rId2"/>
    <p:sldId id="264" r:id="rId3"/>
  </p:sldIdLst>
  <p:sldSz cx="7199313" cy="7920038"/>
  <p:notesSz cx="6858000" cy="9144000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270" autoAdjust="0"/>
  </p:normalViewPr>
  <p:slideViewPr>
    <p:cSldViewPr snapToGrid="0">
      <p:cViewPr varScale="1">
        <p:scale>
          <a:sx n="69" d="100"/>
          <a:sy n="69" d="100"/>
        </p:scale>
        <p:origin x="160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11635-0E9C-4969-A55F-372DC7ADB72A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025650" y="1143000"/>
            <a:ext cx="2806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B3BD9-6CD9-476C-8B06-A195D5EB4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173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42A5-A177-EE7E-BFB2-F159D9FBD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6028436-C1EA-6358-757F-A5FC802F80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025650" y="1143000"/>
            <a:ext cx="28067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566CF6A-FE20-30D5-FBE8-2FE29AC8AA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16C5883-B4A3-AA39-1CB4-BC6F23300B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ACBE1-9098-4B2A-A624-74C77CE1B28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79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296173"/>
            <a:ext cx="6119416" cy="275734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4159854"/>
            <a:ext cx="5399485" cy="1912175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726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45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421669"/>
            <a:ext cx="1552352" cy="671186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421669"/>
            <a:ext cx="4567064" cy="671186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432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478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974512"/>
            <a:ext cx="6209407" cy="3294515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5300194"/>
            <a:ext cx="6209407" cy="1732508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23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108344"/>
            <a:ext cx="3059708" cy="50251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108344"/>
            <a:ext cx="3059708" cy="50251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67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421671"/>
            <a:ext cx="6209407" cy="153084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941510"/>
            <a:ext cx="3045646" cy="95150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893014"/>
            <a:ext cx="3045646" cy="42551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941510"/>
            <a:ext cx="3060646" cy="95150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893014"/>
            <a:ext cx="3060646" cy="42551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661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93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45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528002"/>
            <a:ext cx="2321966" cy="1848009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140341"/>
            <a:ext cx="3644652" cy="5628360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376011"/>
            <a:ext cx="2321966" cy="440185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869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528002"/>
            <a:ext cx="2321966" cy="1848009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140341"/>
            <a:ext cx="3644652" cy="5628360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376011"/>
            <a:ext cx="2321966" cy="440185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78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421671"/>
            <a:ext cx="6209407" cy="1530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108344"/>
            <a:ext cx="6209407" cy="5025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7340703"/>
            <a:ext cx="1619845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7340703"/>
            <a:ext cx="2429768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7340703"/>
            <a:ext cx="1619845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1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f"/><Relationship Id="rId3" Type="http://schemas.openxmlformats.org/officeDocument/2006/relationships/image" Target="../media/image4.tiff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openxmlformats.org/officeDocument/2006/relationships/image" Target="../media/image6.tiff"/><Relationship Id="rId4" Type="http://schemas.openxmlformats.org/officeDocument/2006/relationships/image" Target="../media/image5.tiff"/><Relationship Id="rId9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3EC0B758-A7E7-ECA5-169D-BC9AC599B837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18" y="2439674"/>
            <a:ext cx="4824000" cy="2340000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4024BF94-CE84-B9F2-6CEA-3E38082190A5}"/>
              </a:ext>
            </a:extLst>
          </p:cNvPr>
          <p:cNvSpPr txBox="1"/>
          <p:nvPr/>
        </p:nvSpPr>
        <p:spPr>
          <a:xfrm>
            <a:off x="3318286" y="313143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D122489-9D05-2152-7A41-5CF0AE262EFF}"/>
              </a:ext>
            </a:extLst>
          </p:cNvPr>
          <p:cNvSpPr txBox="1"/>
          <p:nvPr/>
        </p:nvSpPr>
        <p:spPr>
          <a:xfrm>
            <a:off x="1130686" y="31314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7A9486D-3FA0-7D65-3222-E476AFA37F9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8" r="1008"/>
          <a:stretch/>
        </p:blipFill>
        <p:spPr>
          <a:xfrm>
            <a:off x="1336446" y="368837"/>
            <a:ext cx="5033548" cy="204287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15A599F-E689-0530-07E4-E32DC0B062A5}"/>
              </a:ext>
            </a:extLst>
          </p:cNvPr>
          <p:cNvSpPr txBox="1"/>
          <p:nvPr/>
        </p:nvSpPr>
        <p:spPr>
          <a:xfrm>
            <a:off x="1137829" y="231501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AFCD671-AA1A-299A-089C-1D750F2876D9}"/>
              </a:ext>
            </a:extLst>
          </p:cNvPr>
          <p:cNvSpPr txBox="1"/>
          <p:nvPr/>
        </p:nvSpPr>
        <p:spPr>
          <a:xfrm>
            <a:off x="1143104" y="478223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90C26BC-20FE-6BD9-D019-F6469CB5E0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7880"/>
          <a:stretch/>
        </p:blipFill>
        <p:spPr>
          <a:xfrm>
            <a:off x="1696268" y="4930258"/>
            <a:ext cx="4104000" cy="1778034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E38D22E-DC65-8E67-3FCD-285573D8B044}"/>
              </a:ext>
            </a:extLst>
          </p:cNvPr>
          <p:cNvSpPr txBox="1"/>
          <p:nvPr/>
        </p:nvSpPr>
        <p:spPr>
          <a:xfrm>
            <a:off x="0" y="-773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190B151-C297-464E-3F7D-30DD4B1024BB}"/>
              </a:ext>
            </a:extLst>
          </p:cNvPr>
          <p:cNvSpPr txBox="1"/>
          <p:nvPr/>
        </p:nvSpPr>
        <p:spPr>
          <a:xfrm>
            <a:off x="314036" y="6813800"/>
            <a:ext cx="65208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S1.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 Gene expression profiles and </a:t>
            </a:r>
            <a:r>
              <a:rPr lang="en-US" altLang="zh-CN" sz="1200" dirty="0">
                <a:latin typeface="Times New Roman" panose="02020603050405020304" pitchFamily="18" charset="0"/>
                <a:ea typeface="Adobe 宋体 Std L" panose="02020300000000000000" pitchFamily="18" charset="-122"/>
              </a:rPr>
              <a:t>homology analysis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zh-CN" sz="1200" kern="100" dirty="0">
                <a:ea typeface="Times New Roman" panose="02020603050405020304" pitchFamily="18" charset="0"/>
              </a:rPr>
              <a:t> 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(A)</a:t>
            </a:r>
            <a:r>
              <a:rPr lang="zh-CN" altLang="en-US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1200" dirty="0">
                <a:latin typeface="Times New Roman" panose="02020603050405020304" pitchFamily="18" charset="0"/>
                <a:ea typeface="Adobe 宋体 Std L" panose="02020300000000000000" pitchFamily="18" charset="-122"/>
              </a:rPr>
              <a:t>The expression of circFat3 (hsa_circ_0000348) in</a:t>
            </a:r>
            <a:r>
              <a:rPr lang="en-US" altLang="zh-CN" sz="1200" dirty="0"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1200" dirty="0">
                <a:latin typeface="Times New Roman" panose="02020603050405020304" pitchFamily="18" charset="0"/>
                <a:ea typeface="Adobe 宋体 Std L" panose="02020300000000000000" pitchFamily="18" charset="-122"/>
              </a:rPr>
              <a:t>multiple tissues from the </a:t>
            </a:r>
            <a:r>
              <a:rPr lang="en-US" altLang="zh-CN" sz="1200" dirty="0" err="1">
                <a:latin typeface="Times New Roman" panose="02020603050405020304" pitchFamily="18" charset="0"/>
                <a:ea typeface="Adobe 宋体 Std L" panose="02020300000000000000" pitchFamily="18" charset="-122"/>
              </a:rPr>
              <a:t>circAtlas</a:t>
            </a:r>
            <a:r>
              <a:rPr lang="en-US" altLang="zh-CN" sz="1200" dirty="0">
                <a:latin typeface="Times New Roman" panose="02020603050405020304" pitchFamily="18" charset="0"/>
                <a:ea typeface="Adobe 宋体 Std L" panose="02020300000000000000" pitchFamily="18" charset="-122"/>
              </a:rPr>
              <a:t> database. (B) The expression of  </a:t>
            </a:r>
            <a:r>
              <a:rPr lang="en-US" altLang="zh-CN" sz="1200" i="1" dirty="0">
                <a:latin typeface="Times New Roman" panose="02020603050405020304" pitchFamily="18" charset="0"/>
                <a:ea typeface="Adobe 宋体 Std L" panose="02020300000000000000" pitchFamily="18" charset="-122"/>
              </a:rPr>
              <a:t>FAT3</a:t>
            </a:r>
            <a:r>
              <a:rPr lang="en-US" altLang="zh-CN" sz="1200" dirty="0">
                <a:latin typeface="Times New Roman" panose="02020603050405020304" pitchFamily="18" charset="0"/>
                <a:ea typeface="Adobe 宋体 Std L" panose="02020300000000000000" pitchFamily="18" charset="-122"/>
              </a:rPr>
              <a:t> in multiple tissues from the </a:t>
            </a:r>
            <a:r>
              <a:rPr lang="en-US" altLang="zh-CN" sz="1200" dirty="0" err="1">
                <a:latin typeface="Times New Roman" panose="02020603050405020304" pitchFamily="18" charset="0"/>
                <a:ea typeface="Adobe 宋体 Std L" panose="02020300000000000000" pitchFamily="18" charset="-122"/>
              </a:rPr>
              <a:t>GTEx</a:t>
            </a:r>
            <a:r>
              <a:rPr lang="en-US" altLang="zh-CN" sz="1200" dirty="0">
                <a:latin typeface="Times New Roman" panose="02020603050405020304" pitchFamily="18" charset="0"/>
                <a:ea typeface="Adobe 宋体 Std L" panose="02020300000000000000" pitchFamily="18" charset="-122"/>
              </a:rPr>
              <a:t> database. (C) The result of homology analysis between mmu_circ_0001746 and hsa_circ_0000348.</a:t>
            </a:r>
            <a:endParaRPr lang="zh-CN" altLang="en-US" sz="1200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11B2B-9D76-1C9A-9C7E-1EE44BFF9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风筝, 飞行, 华美, 游戏机&#10;&#10;AI 生成的内容可能不正确。">
            <a:extLst>
              <a:ext uri="{FF2B5EF4-FFF2-40B4-BE49-F238E27FC236}">
                <a16:creationId xmlns:a16="http://schemas.microsoft.com/office/drawing/2014/main" id="{B75D7391-26F7-6F6A-4A2E-699B2F0FE8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 t="14690" r="8358"/>
          <a:stretch/>
        </p:blipFill>
        <p:spPr>
          <a:xfrm>
            <a:off x="3974592" y="2729895"/>
            <a:ext cx="2740283" cy="2178010"/>
          </a:xfrm>
          <a:prstGeom prst="rect">
            <a:avLst/>
          </a:prstGeom>
        </p:spPr>
      </p:pic>
      <p:pic>
        <p:nvPicPr>
          <p:cNvPr id="15" name="图片 14" descr="图片包含 风筝, 飞行, 激光, 华美&#10;&#10;AI 生成的内容可能不正确。">
            <a:extLst>
              <a:ext uri="{FF2B5EF4-FFF2-40B4-BE49-F238E27FC236}">
                <a16:creationId xmlns:a16="http://schemas.microsoft.com/office/drawing/2014/main" id="{A13F96EB-8D13-E650-94B3-07A9684E76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0" t="14757" r="7788"/>
          <a:stretch/>
        </p:blipFill>
        <p:spPr>
          <a:xfrm>
            <a:off x="644404" y="2726505"/>
            <a:ext cx="2746186" cy="217801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969C147-74D8-B841-6E11-DE22AF0DC92D}"/>
              </a:ext>
            </a:extLst>
          </p:cNvPr>
          <p:cNvSpPr txBox="1"/>
          <p:nvPr/>
        </p:nvSpPr>
        <p:spPr>
          <a:xfrm>
            <a:off x="25259" y="-55009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 descr="电脑的屏幕&#10;&#10;AI 生成的内容可能不正确。">
            <a:extLst>
              <a:ext uri="{FF2B5EF4-FFF2-40B4-BE49-F238E27FC236}">
                <a16:creationId xmlns:a16="http://schemas.microsoft.com/office/drawing/2014/main" id="{905F0F0A-08C2-AA17-8D91-95F85C855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3957" y="5392148"/>
            <a:ext cx="2799689" cy="707853"/>
          </a:xfrm>
          <a:prstGeom prst="rect">
            <a:avLst/>
          </a:prstGeom>
        </p:spPr>
      </p:pic>
      <p:pic>
        <p:nvPicPr>
          <p:cNvPr id="8" name="图片 7" descr="屏幕上写着字&#10;&#10;AI 生成的内容可能不正确。">
            <a:extLst>
              <a:ext uri="{FF2B5EF4-FFF2-40B4-BE49-F238E27FC236}">
                <a16:creationId xmlns:a16="http://schemas.microsoft.com/office/drawing/2014/main" id="{22E57ABF-E63A-8628-7DB3-346DE7F124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961" y="5398013"/>
            <a:ext cx="2862775" cy="707853"/>
          </a:xfrm>
          <a:prstGeom prst="rect">
            <a:avLst/>
          </a:prstGeom>
        </p:spPr>
      </p:pic>
      <p:pic>
        <p:nvPicPr>
          <p:cNvPr id="31" name="图片 30" descr="电脑的屏幕&#10;&#10;AI 生成的内容可能不正确。">
            <a:extLst>
              <a:ext uri="{FF2B5EF4-FFF2-40B4-BE49-F238E27FC236}">
                <a16:creationId xmlns:a16="http://schemas.microsoft.com/office/drawing/2014/main" id="{9236915C-FB73-9B35-0DCB-357702ECA1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17" y="2037954"/>
            <a:ext cx="5245063" cy="408377"/>
          </a:xfrm>
          <a:prstGeom prst="rect">
            <a:avLst/>
          </a:prstGeom>
        </p:spPr>
      </p:pic>
      <p:pic>
        <p:nvPicPr>
          <p:cNvPr id="32" name="图片 31" descr="电脑萤幕&#10;&#10;AI 生成的内容可能不正确。">
            <a:extLst>
              <a:ext uri="{FF2B5EF4-FFF2-40B4-BE49-F238E27FC236}">
                <a16:creationId xmlns:a16="http://schemas.microsoft.com/office/drawing/2014/main" id="{9413D25A-3186-8C37-70DB-D091CA079B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6889" y="1587455"/>
            <a:ext cx="5247313" cy="408377"/>
          </a:xfrm>
          <a:prstGeom prst="rect">
            <a:avLst/>
          </a:prstGeom>
        </p:spPr>
      </p:pic>
      <p:pic>
        <p:nvPicPr>
          <p:cNvPr id="43" name="图片 42" descr="电脑萤幕&#10;&#10;AI 生成的内容可能不正确。">
            <a:extLst>
              <a:ext uri="{FF2B5EF4-FFF2-40B4-BE49-F238E27FC236}">
                <a16:creationId xmlns:a16="http://schemas.microsoft.com/office/drawing/2014/main" id="{09FD289E-9E3B-789F-4A11-8CEAA974AC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8648" y="1143743"/>
            <a:ext cx="5243465" cy="408377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75CE350A-DABC-8A25-959F-617AA71EDA13}"/>
              </a:ext>
            </a:extLst>
          </p:cNvPr>
          <p:cNvSpPr txBox="1"/>
          <p:nvPr/>
        </p:nvSpPr>
        <p:spPr>
          <a:xfrm>
            <a:off x="1450602" y="6086519"/>
            <a:ext cx="118759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28S rRNA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A3BF514-8AFD-D51E-C4CD-74D33FB75E36}"/>
              </a:ext>
            </a:extLst>
          </p:cNvPr>
          <p:cNvSpPr txBox="1"/>
          <p:nvPr/>
        </p:nvSpPr>
        <p:spPr>
          <a:xfrm>
            <a:off x="2523642" y="6085901"/>
            <a:ext cx="100609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circFat3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3D367FBA-9553-CEF6-64B8-65D475CC6E41}"/>
              </a:ext>
            </a:extLst>
          </p:cNvPr>
          <p:cNvSpPr txBox="1"/>
          <p:nvPr/>
        </p:nvSpPr>
        <p:spPr>
          <a:xfrm>
            <a:off x="496838" y="6065939"/>
            <a:ext cx="87144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mt-co1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24633839-2D0F-9890-E5A6-0729CAF5F958}"/>
              </a:ext>
            </a:extLst>
          </p:cNvPr>
          <p:cNvSpPr txBox="1"/>
          <p:nvPr/>
        </p:nvSpPr>
        <p:spPr>
          <a:xfrm>
            <a:off x="209697" y="452082"/>
            <a:ext cx="565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D0D24139-9C1E-F456-8B79-EDE7906DF00F}"/>
              </a:ext>
            </a:extLst>
          </p:cNvPr>
          <p:cNvSpPr txBox="1"/>
          <p:nvPr/>
        </p:nvSpPr>
        <p:spPr>
          <a:xfrm>
            <a:off x="476030" y="2024073"/>
            <a:ext cx="1012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circFat3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82907FF9-1A11-E0E0-1887-03E378D1094B}"/>
              </a:ext>
            </a:extLst>
          </p:cNvPr>
          <p:cNvSpPr txBox="1"/>
          <p:nvPr/>
        </p:nvSpPr>
        <p:spPr>
          <a:xfrm>
            <a:off x="394630" y="1595943"/>
            <a:ext cx="8187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28S rRNA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B8D45BDF-38DA-90E7-AE97-4D799F7851E7}"/>
              </a:ext>
            </a:extLst>
          </p:cNvPr>
          <p:cNvSpPr txBox="1"/>
          <p:nvPr/>
        </p:nvSpPr>
        <p:spPr>
          <a:xfrm>
            <a:off x="555622" y="1120023"/>
            <a:ext cx="9244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mt-co1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27749F7D-E201-EA31-CD6B-5E2990745845}"/>
              </a:ext>
            </a:extLst>
          </p:cNvPr>
          <p:cNvSpPr txBox="1"/>
          <p:nvPr/>
        </p:nvSpPr>
        <p:spPr>
          <a:xfrm>
            <a:off x="195389" y="2546669"/>
            <a:ext cx="565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4CEF6199-E88E-4127-48C0-D02122C914DB}"/>
              </a:ext>
            </a:extLst>
          </p:cNvPr>
          <p:cNvSpPr txBox="1"/>
          <p:nvPr/>
        </p:nvSpPr>
        <p:spPr>
          <a:xfrm>
            <a:off x="3679561" y="2556854"/>
            <a:ext cx="565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8F184AA2-B1AB-98E1-7D92-81AF8E20EED8}"/>
              </a:ext>
            </a:extLst>
          </p:cNvPr>
          <p:cNvSpPr txBox="1"/>
          <p:nvPr/>
        </p:nvSpPr>
        <p:spPr>
          <a:xfrm rot="16200000">
            <a:off x="-59990" y="3593633"/>
            <a:ext cx="1140056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levels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BC1A508D-3B85-E670-7681-9BF65FDEDD60}"/>
              </a:ext>
            </a:extLst>
          </p:cNvPr>
          <p:cNvSpPr txBox="1"/>
          <p:nvPr/>
        </p:nvSpPr>
        <p:spPr>
          <a:xfrm>
            <a:off x="1746151" y="4655193"/>
            <a:ext cx="6751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PMI (d)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884B696E-11A0-10D5-A6D7-2425D9A77AFC}"/>
              </a:ext>
            </a:extLst>
          </p:cNvPr>
          <p:cNvSpPr txBox="1"/>
          <p:nvPr/>
        </p:nvSpPr>
        <p:spPr>
          <a:xfrm>
            <a:off x="5239319" y="4638715"/>
            <a:ext cx="675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PMI (d)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F42FD3FD-FE97-14C4-D5D8-61256C4155B0}"/>
              </a:ext>
            </a:extLst>
          </p:cNvPr>
          <p:cNvSpPr txBox="1"/>
          <p:nvPr/>
        </p:nvSpPr>
        <p:spPr>
          <a:xfrm rot="16200000">
            <a:off x="3313600" y="3593634"/>
            <a:ext cx="1140056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levels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8" name="直接连接符 127">
            <a:extLst>
              <a:ext uri="{FF2B5EF4-FFF2-40B4-BE49-F238E27FC236}">
                <a16:creationId xmlns:a16="http://schemas.microsoft.com/office/drawing/2014/main" id="{AE20B806-D04B-4D04-E482-CE1B137C7C8D}"/>
              </a:ext>
            </a:extLst>
          </p:cNvPr>
          <p:cNvCxnSpPr>
            <a:cxnSpLocks/>
          </p:cNvCxnSpPr>
          <p:nvPr/>
        </p:nvCxnSpPr>
        <p:spPr>
          <a:xfrm>
            <a:off x="483107" y="5361140"/>
            <a:ext cx="281326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文本框 128">
            <a:extLst>
              <a:ext uri="{FF2B5EF4-FFF2-40B4-BE49-F238E27FC236}">
                <a16:creationId xmlns:a16="http://schemas.microsoft.com/office/drawing/2014/main" id="{B8E4A545-F2D6-62D6-E41E-F6457C071447}"/>
              </a:ext>
            </a:extLst>
          </p:cNvPr>
          <p:cNvSpPr txBox="1"/>
          <p:nvPr/>
        </p:nvSpPr>
        <p:spPr>
          <a:xfrm>
            <a:off x="1348528" y="5118364"/>
            <a:ext cx="1652009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℃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 day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0" name="直接连接符 129">
            <a:extLst>
              <a:ext uri="{FF2B5EF4-FFF2-40B4-BE49-F238E27FC236}">
                <a16:creationId xmlns:a16="http://schemas.microsoft.com/office/drawing/2014/main" id="{21B1C6B9-9B0A-5386-16E8-7FE13CF97C04}"/>
              </a:ext>
            </a:extLst>
          </p:cNvPr>
          <p:cNvCxnSpPr>
            <a:cxnSpLocks/>
          </p:cNvCxnSpPr>
          <p:nvPr/>
        </p:nvCxnSpPr>
        <p:spPr>
          <a:xfrm>
            <a:off x="2496147" y="6133679"/>
            <a:ext cx="80945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文本框 130">
            <a:extLst>
              <a:ext uri="{FF2B5EF4-FFF2-40B4-BE49-F238E27FC236}">
                <a16:creationId xmlns:a16="http://schemas.microsoft.com/office/drawing/2014/main" id="{29CA7727-0ECB-1E64-5452-82D1ACC18187}"/>
              </a:ext>
            </a:extLst>
          </p:cNvPr>
          <p:cNvSpPr txBox="1"/>
          <p:nvPr/>
        </p:nvSpPr>
        <p:spPr>
          <a:xfrm>
            <a:off x="191845" y="5079260"/>
            <a:ext cx="565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文本框 131">
            <a:extLst>
              <a:ext uri="{FF2B5EF4-FFF2-40B4-BE49-F238E27FC236}">
                <a16:creationId xmlns:a16="http://schemas.microsoft.com/office/drawing/2014/main" id="{B20FF691-5CE8-37D3-4033-645A771087EF}"/>
              </a:ext>
            </a:extLst>
          </p:cNvPr>
          <p:cNvSpPr txBox="1"/>
          <p:nvPr/>
        </p:nvSpPr>
        <p:spPr>
          <a:xfrm>
            <a:off x="990097" y="2733172"/>
            <a:ext cx="18934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zh-CN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-circFat3/mt-co1/K value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文本框 132">
            <a:extLst>
              <a:ext uri="{FF2B5EF4-FFF2-40B4-BE49-F238E27FC236}">
                <a16:creationId xmlns:a16="http://schemas.microsoft.com/office/drawing/2014/main" id="{64EC1460-D473-3563-FF79-2F060F95ADDF}"/>
              </a:ext>
            </a:extLst>
          </p:cNvPr>
          <p:cNvSpPr txBox="1"/>
          <p:nvPr/>
        </p:nvSpPr>
        <p:spPr>
          <a:xfrm>
            <a:off x="4351447" y="2738767"/>
            <a:ext cx="20970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zh-CN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-circFat3/28S rRNA/K value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4" name="直接连接符 133">
            <a:extLst>
              <a:ext uri="{FF2B5EF4-FFF2-40B4-BE49-F238E27FC236}">
                <a16:creationId xmlns:a16="http://schemas.microsoft.com/office/drawing/2014/main" id="{D94F7D54-B987-DEF0-B0D6-C0238B648C51}"/>
              </a:ext>
            </a:extLst>
          </p:cNvPr>
          <p:cNvCxnSpPr>
            <a:cxnSpLocks/>
          </p:cNvCxnSpPr>
          <p:nvPr/>
        </p:nvCxnSpPr>
        <p:spPr>
          <a:xfrm>
            <a:off x="1496778" y="6137754"/>
            <a:ext cx="80945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>
            <a:extLst>
              <a:ext uri="{FF2B5EF4-FFF2-40B4-BE49-F238E27FC236}">
                <a16:creationId xmlns:a16="http://schemas.microsoft.com/office/drawing/2014/main" id="{FA465046-0A29-7789-AD66-CAD92BCEC73D}"/>
              </a:ext>
            </a:extLst>
          </p:cNvPr>
          <p:cNvCxnSpPr>
            <a:cxnSpLocks/>
          </p:cNvCxnSpPr>
          <p:nvPr/>
        </p:nvCxnSpPr>
        <p:spPr>
          <a:xfrm>
            <a:off x="470150" y="6137754"/>
            <a:ext cx="80945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接连接符 135">
            <a:extLst>
              <a:ext uri="{FF2B5EF4-FFF2-40B4-BE49-F238E27FC236}">
                <a16:creationId xmlns:a16="http://schemas.microsoft.com/office/drawing/2014/main" id="{90DEA556-B85C-14C7-B30A-F7F64B6104F6}"/>
              </a:ext>
            </a:extLst>
          </p:cNvPr>
          <p:cNvCxnSpPr>
            <a:cxnSpLocks/>
          </p:cNvCxnSpPr>
          <p:nvPr/>
        </p:nvCxnSpPr>
        <p:spPr>
          <a:xfrm>
            <a:off x="3903335" y="5353425"/>
            <a:ext cx="272251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" name="文本框 136">
            <a:extLst>
              <a:ext uri="{FF2B5EF4-FFF2-40B4-BE49-F238E27FC236}">
                <a16:creationId xmlns:a16="http://schemas.microsoft.com/office/drawing/2014/main" id="{4426F274-75E3-ECD9-D3C3-8CCABE1FFF4D}"/>
              </a:ext>
            </a:extLst>
          </p:cNvPr>
          <p:cNvSpPr txBox="1"/>
          <p:nvPr/>
        </p:nvSpPr>
        <p:spPr>
          <a:xfrm>
            <a:off x="4835130" y="5132103"/>
            <a:ext cx="182649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℃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day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7A4F3BE4-E309-986F-EDE7-EA7C9574DDAB}"/>
              </a:ext>
            </a:extLst>
          </p:cNvPr>
          <p:cNvSpPr txBox="1"/>
          <p:nvPr/>
        </p:nvSpPr>
        <p:spPr>
          <a:xfrm>
            <a:off x="4842528" y="6076031"/>
            <a:ext cx="118759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28S rRNA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CDF9DAB2-A33F-5C07-8153-43AA368C47F9}"/>
              </a:ext>
            </a:extLst>
          </p:cNvPr>
          <p:cNvSpPr txBox="1"/>
          <p:nvPr/>
        </p:nvSpPr>
        <p:spPr>
          <a:xfrm>
            <a:off x="5908165" y="6076031"/>
            <a:ext cx="100609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circFat3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5F29E4EA-43EA-5EF6-25B0-9277C518F8F3}"/>
              </a:ext>
            </a:extLst>
          </p:cNvPr>
          <p:cNvSpPr txBox="1"/>
          <p:nvPr/>
        </p:nvSpPr>
        <p:spPr>
          <a:xfrm>
            <a:off x="3978863" y="6065938"/>
            <a:ext cx="87144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mt-co1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1" name="直接连接符 140">
            <a:extLst>
              <a:ext uri="{FF2B5EF4-FFF2-40B4-BE49-F238E27FC236}">
                <a16:creationId xmlns:a16="http://schemas.microsoft.com/office/drawing/2014/main" id="{2BFD16B1-C636-BF46-377A-0B15338A8D50}"/>
              </a:ext>
            </a:extLst>
          </p:cNvPr>
          <p:cNvCxnSpPr>
            <a:cxnSpLocks/>
          </p:cNvCxnSpPr>
          <p:nvPr/>
        </p:nvCxnSpPr>
        <p:spPr>
          <a:xfrm>
            <a:off x="5874193" y="6133581"/>
            <a:ext cx="80945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接连接符 141">
            <a:extLst>
              <a:ext uri="{FF2B5EF4-FFF2-40B4-BE49-F238E27FC236}">
                <a16:creationId xmlns:a16="http://schemas.microsoft.com/office/drawing/2014/main" id="{78FBD6E4-F0BF-6123-2E2E-ED23462E3C6A}"/>
              </a:ext>
            </a:extLst>
          </p:cNvPr>
          <p:cNvCxnSpPr>
            <a:cxnSpLocks/>
          </p:cNvCxnSpPr>
          <p:nvPr/>
        </p:nvCxnSpPr>
        <p:spPr>
          <a:xfrm>
            <a:off x="4874957" y="6133581"/>
            <a:ext cx="80945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接连接符 142">
            <a:extLst>
              <a:ext uri="{FF2B5EF4-FFF2-40B4-BE49-F238E27FC236}">
                <a16:creationId xmlns:a16="http://schemas.microsoft.com/office/drawing/2014/main" id="{2078363B-20B1-0CA1-CFE7-5379996F6800}"/>
              </a:ext>
            </a:extLst>
          </p:cNvPr>
          <p:cNvCxnSpPr>
            <a:cxnSpLocks/>
          </p:cNvCxnSpPr>
          <p:nvPr/>
        </p:nvCxnSpPr>
        <p:spPr>
          <a:xfrm>
            <a:off x="3905703" y="6137754"/>
            <a:ext cx="80945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文本框 143">
            <a:extLst>
              <a:ext uri="{FF2B5EF4-FFF2-40B4-BE49-F238E27FC236}">
                <a16:creationId xmlns:a16="http://schemas.microsoft.com/office/drawing/2014/main" id="{92938940-121A-B496-51D9-D7670DF7C840}"/>
              </a:ext>
            </a:extLst>
          </p:cNvPr>
          <p:cNvSpPr txBox="1"/>
          <p:nvPr/>
        </p:nvSpPr>
        <p:spPr>
          <a:xfrm rot="16200000">
            <a:off x="5927471" y="1679129"/>
            <a:ext cx="11849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zh-CN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℃</a:t>
            </a:r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 treatments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B3092FF2-D9C6-F306-07D5-B279FAC98448}"/>
              </a:ext>
            </a:extLst>
          </p:cNvPr>
          <p:cNvGrpSpPr/>
          <p:nvPr/>
        </p:nvGrpSpPr>
        <p:grpSpPr>
          <a:xfrm>
            <a:off x="2458172" y="3005414"/>
            <a:ext cx="1002644" cy="806132"/>
            <a:chOff x="1906006" y="2210321"/>
            <a:chExt cx="668881" cy="537785"/>
          </a:xfrm>
        </p:grpSpPr>
        <p:cxnSp>
          <p:nvCxnSpPr>
            <p:cNvPr id="146" name="直接连接符 145">
              <a:extLst>
                <a:ext uri="{FF2B5EF4-FFF2-40B4-BE49-F238E27FC236}">
                  <a16:creationId xmlns:a16="http://schemas.microsoft.com/office/drawing/2014/main" id="{F8974A5E-64EA-B621-9D1B-9E19CC709C5A}"/>
                </a:ext>
              </a:extLst>
            </p:cNvPr>
            <p:cNvCxnSpPr/>
            <p:nvPr/>
          </p:nvCxnSpPr>
          <p:spPr>
            <a:xfrm>
              <a:off x="1906006" y="2475550"/>
              <a:ext cx="252000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直接连接符 146">
              <a:extLst>
                <a:ext uri="{FF2B5EF4-FFF2-40B4-BE49-F238E27FC236}">
                  <a16:creationId xmlns:a16="http://schemas.microsoft.com/office/drawing/2014/main" id="{75447D59-18BA-D4E4-F7D0-40B67E0E0C23}"/>
                </a:ext>
              </a:extLst>
            </p:cNvPr>
            <p:cNvCxnSpPr/>
            <p:nvPr/>
          </p:nvCxnSpPr>
          <p:spPr>
            <a:xfrm>
              <a:off x="1906006" y="2291069"/>
              <a:ext cx="252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直接连接符 147">
              <a:extLst>
                <a:ext uri="{FF2B5EF4-FFF2-40B4-BE49-F238E27FC236}">
                  <a16:creationId xmlns:a16="http://schemas.microsoft.com/office/drawing/2014/main" id="{09C32D85-A952-E59E-65D1-4A15BA7D607D}"/>
                </a:ext>
              </a:extLst>
            </p:cNvPr>
            <p:cNvCxnSpPr/>
            <p:nvPr/>
          </p:nvCxnSpPr>
          <p:spPr>
            <a:xfrm>
              <a:off x="1906006" y="2659195"/>
              <a:ext cx="252000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文本框 148">
              <a:extLst>
                <a:ext uri="{FF2B5EF4-FFF2-40B4-BE49-F238E27FC236}">
                  <a16:creationId xmlns:a16="http://schemas.microsoft.com/office/drawing/2014/main" id="{E2D0D9D5-5EF4-DA32-485A-5920F37C6F95}"/>
                </a:ext>
              </a:extLst>
            </p:cNvPr>
            <p:cNvSpPr txBox="1"/>
            <p:nvPr/>
          </p:nvSpPr>
          <p:spPr>
            <a:xfrm>
              <a:off x="2088028" y="2210321"/>
              <a:ext cx="359529" cy="16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Linear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C9DAB5F5-60D8-D24E-2381-BF56858E7C12}"/>
                </a:ext>
              </a:extLst>
            </p:cNvPr>
            <p:cNvSpPr txBox="1"/>
            <p:nvPr/>
          </p:nvSpPr>
          <p:spPr>
            <a:xfrm>
              <a:off x="2082753" y="2401969"/>
              <a:ext cx="492134" cy="16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Quadratic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C4906DC0-A871-A6CA-D298-A594CFB3E71F}"/>
                </a:ext>
              </a:extLst>
            </p:cNvPr>
            <p:cNvSpPr txBox="1"/>
            <p:nvPr/>
          </p:nvSpPr>
          <p:spPr>
            <a:xfrm>
              <a:off x="2085571" y="2583848"/>
              <a:ext cx="341350" cy="16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Cubic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2" name="组合 151">
            <a:extLst>
              <a:ext uri="{FF2B5EF4-FFF2-40B4-BE49-F238E27FC236}">
                <a16:creationId xmlns:a16="http://schemas.microsoft.com/office/drawing/2014/main" id="{BEFA9448-2E32-9CF5-61DE-593C97A95B1C}"/>
              </a:ext>
            </a:extLst>
          </p:cNvPr>
          <p:cNvGrpSpPr/>
          <p:nvPr/>
        </p:nvGrpSpPr>
        <p:grpSpPr>
          <a:xfrm>
            <a:off x="5604576" y="3050661"/>
            <a:ext cx="1011879" cy="778423"/>
            <a:chOff x="1906006" y="2222644"/>
            <a:chExt cx="675042" cy="519300"/>
          </a:xfrm>
        </p:grpSpPr>
        <p:cxnSp>
          <p:nvCxnSpPr>
            <p:cNvPr id="153" name="直接连接符 152">
              <a:extLst>
                <a:ext uri="{FF2B5EF4-FFF2-40B4-BE49-F238E27FC236}">
                  <a16:creationId xmlns:a16="http://schemas.microsoft.com/office/drawing/2014/main" id="{7557B74B-6829-469E-024A-533ECB5B9D95}"/>
                </a:ext>
              </a:extLst>
            </p:cNvPr>
            <p:cNvCxnSpPr/>
            <p:nvPr/>
          </p:nvCxnSpPr>
          <p:spPr>
            <a:xfrm>
              <a:off x="1906006" y="2475550"/>
              <a:ext cx="252000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直接连接符 153">
              <a:extLst>
                <a:ext uri="{FF2B5EF4-FFF2-40B4-BE49-F238E27FC236}">
                  <a16:creationId xmlns:a16="http://schemas.microsoft.com/office/drawing/2014/main" id="{F0DFD875-E6A4-45B4-7659-90B9E2E39C2C}"/>
                </a:ext>
              </a:extLst>
            </p:cNvPr>
            <p:cNvCxnSpPr/>
            <p:nvPr/>
          </p:nvCxnSpPr>
          <p:spPr>
            <a:xfrm>
              <a:off x="1906006" y="2291069"/>
              <a:ext cx="252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接连接符 154">
              <a:extLst>
                <a:ext uri="{FF2B5EF4-FFF2-40B4-BE49-F238E27FC236}">
                  <a16:creationId xmlns:a16="http://schemas.microsoft.com/office/drawing/2014/main" id="{8A7F6994-11F9-F7A2-BF0C-960FDEC22A46}"/>
                </a:ext>
              </a:extLst>
            </p:cNvPr>
            <p:cNvCxnSpPr/>
            <p:nvPr/>
          </p:nvCxnSpPr>
          <p:spPr>
            <a:xfrm>
              <a:off x="1906006" y="2659195"/>
              <a:ext cx="252000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文本框 155">
              <a:extLst>
                <a:ext uri="{FF2B5EF4-FFF2-40B4-BE49-F238E27FC236}">
                  <a16:creationId xmlns:a16="http://schemas.microsoft.com/office/drawing/2014/main" id="{034914C3-DB67-86CD-65C9-E77979756E35}"/>
                </a:ext>
              </a:extLst>
            </p:cNvPr>
            <p:cNvSpPr txBox="1"/>
            <p:nvPr/>
          </p:nvSpPr>
          <p:spPr>
            <a:xfrm>
              <a:off x="2094190" y="2222644"/>
              <a:ext cx="359529" cy="16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Linear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文本框 156">
              <a:extLst>
                <a:ext uri="{FF2B5EF4-FFF2-40B4-BE49-F238E27FC236}">
                  <a16:creationId xmlns:a16="http://schemas.microsoft.com/office/drawing/2014/main" id="{6B04B197-DE94-AAA6-9301-0B5C32CBAA98}"/>
                </a:ext>
              </a:extLst>
            </p:cNvPr>
            <p:cNvSpPr txBox="1"/>
            <p:nvPr/>
          </p:nvSpPr>
          <p:spPr>
            <a:xfrm>
              <a:off x="2088914" y="2395807"/>
              <a:ext cx="492134" cy="16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Quadratic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文本框 157">
              <a:extLst>
                <a:ext uri="{FF2B5EF4-FFF2-40B4-BE49-F238E27FC236}">
                  <a16:creationId xmlns:a16="http://schemas.microsoft.com/office/drawing/2014/main" id="{CBAB51BC-CC43-7A04-3A3D-DFA517941210}"/>
                </a:ext>
              </a:extLst>
            </p:cNvPr>
            <p:cNvSpPr txBox="1"/>
            <p:nvPr/>
          </p:nvSpPr>
          <p:spPr>
            <a:xfrm>
              <a:off x="2091733" y="2577686"/>
              <a:ext cx="341350" cy="164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Arial" panose="020B0604020202020204" pitchFamily="34" charset="0"/>
                  <a:cs typeface="Arial" panose="020B0604020202020204" pitchFamily="34" charset="0"/>
                </a:rPr>
                <a:t>Cubic</a:t>
              </a:r>
              <a:endParaRPr lang="zh-CN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9" name="文本框 158">
            <a:extLst>
              <a:ext uri="{FF2B5EF4-FFF2-40B4-BE49-F238E27FC236}">
                <a16:creationId xmlns:a16="http://schemas.microsoft.com/office/drawing/2014/main" id="{F1AB477A-F9D6-7E73-00B2-E79084D0EAE1}"/>
              </a:ext>
            </a:extLst>
          </p:cNvPr>
          <p:cNvSpPr txBox="1"/>
          <p:nvPr/>
        </p:nvSpPr>
        <p:spPr>
          <a:xfrm rot="16200000">
            <a:off x="943635" y="708611"/>
            <a:ext cx="759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文本框 159">
            <a:extLst>
              <a:ext uri="{FF2B5EF4-FFF2-40B4-BE49-F238E27FC236}">
                <a16:creationId xmlns:a16="http://schemas.microsoft.com/office/drawing/2014/main" id="{9334A213-505F-D5F2-2B07-ED9EBEDC452C}"/>
              </a:ext>
            </a:extLst>
          </p:cNvPr>
          <p:cNvSpPr txBox="1"/>
          <p:nvPr/>
        </p:nvSpPr>
        <p:spPr>
          <a:xfrm>
            <a:off x="1362351" y="874001"/>
            <a:ext cx="111475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1    2    3    4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CBF5F99A-0B65-9590-D32A-8CA269FC47D1}"/>
              </a:ext>
            </a:extLst>
          </p:cNvPr>
          <p:cNvSpPr txBox="1"/>
          <p:nvPr/>
        </p:nvSpPr>
        <p:spPr>
          <a:xfrm>
            <a:off x="1635962" y="610080"/>
            <a:ext cx="744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day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340E0CF2-706E-504B-0FAC-3C9BDE62697F}"/>
              </a:ext>
            </a:extLst>
          </p:cNvPr>
          <p:cNvSpPr txBox="1"/>
          <p:nvPr/>
        </p:nvSpPr>
        <p:spPr>
          <a:xfrm>
            <a:off x="2638196" y="608398"/>
            <a:ext cx="879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day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E11625C5-4574-B0E2-700C-9949D7F7C767}"/>
              </a:ext>
            </a:extLst>
          </p:cNvPr>
          <p:cNvSpPr txBox="1"/>
          <p:nvPr/>
        </p:nvSpPr>
        <p:spPr>
          <a:xfrm>
            <a:off x="3597007" y="608400"/>
            <a:ext cx="879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day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文本框 163">
            <a:extLst>
              <a:ext uri="{FF2B5EF4-FFF2-40B4-BE49-F238E27FC236}">
                <a16:creationId xmlns:a16="http://schemas.microsoft.com/office/drawing/2014/main" id="{37A9441E-56C5-89E0-E3FE-E9474ED820D7}"/>
              </a:ext>
            </a:extLst>
          </p:cNvPr>
          <p:cNvSpPr txBox="1"/>
          <p:nvPr/>
        </p:nvSpPr>
        <p:spPr>
          <a:xfrm>
            <a:off x="4569338" y="607209"/>
            <a:ext cx="791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day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文本框 164">
            <a:extLst>
              <a:ext uri="{FF2B5EF4-FFF2-40B4-BE49-F238E27FC236}">
                <a16:creationId xmlns:a16="http://schemas.microsoft.com/office/drawing/2014/main" id="{4BA8D79C-0C4D-A903-A106-DB77AAD3D799}"/>
              </a:ext>
            </a:extLst>
          </p:cNvPr>
          <p:cNvSpPr txBox="1"/>
          <p:nvPr/>
        </p:nvSpPr>
        <p:spPr>
          <a:xfrm>
            <a:off x="5541983" y="607209"/>
            <a:ext cx="791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day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6" name="直接连接符 165">
            <a:extLst>
              <a:ext uri="{FF2B5EF4-FFF2-40B4-BE49-F238E27FC236}">
                <a16:creationId xmlns:a16="http://schemas.microsoft.com/office/drawing/2014/main" id="{021664E0-2369-6D47-3DE0-CA43CBC78AB5}"/>
              </a:ext>
            </a:extLst>
          </p:cNvPr>
          <p:cNvCxnSpPr/>
          <p:nvPr/>
        </p:nvCxnSpPr>
        <p:spPr>
          <a:xfrm>
            <a:off x="1537205" y="907798"/>
            <a:ext cx="77137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7" name="直接连接符 166">
            <a:extLst>
              <a:ext uri="{FF2B5EF4-FFF2-40B4-BE49-F238E27FC236}">
                <a16:creationId xmlns:a16="http://schemas.microsoft.com/office/drawing/2014/main" id="{C1E50AB0-A6FB-9FF4-71B8-8A2820D9FDD0}"/>
              </a:ext>
            </a:extLst>
          </p:cNvPr>
          <p:cNvCxnSpPr/>
          <p:nvPr/>
        </p:nvCxnSpPr>
        <p:spPr>
          <a:xfrm>
            <a:off x="2557590" y="907798"/>
            <a:ext cx="77137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8" name="直接连接符 167">
            <a:extLst>
              <a:ext uri="{FF2B5EF4-FFF2-40B4-BE49-F238E27FC236}">
                <a16:creationId xmlns:a16="http://schemas.microsoft.com/office/drawing/2014/main" id="{BD5C1073-E93E-8139-A0C7-540359AAE295}"/>
              </a:ext>
            </a:extLst>
          </p:cNvPr>
          <p:cNvCxnSpPr/>
          <p:nvPr/>
        </p:nvCxnSpPr>
        <p:spPr>
          <a:xfrm>
            <a:off x="3497495" y="907798"/>
            <a:ext cx="77137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9" name="直接连接符 168">
            <a:extLst>
              <a:ext uri="{FF2B5EF4-FFF2-40B4-BE49-F238E27FC236}">
                <a16:creationId xmlns:a16="http://schemas.microsoft.com/office/drawing/2014/main" id="{A8DACFBC-ADC1-1BAE-D2EA-798F19E61165}"/>
              </a:ext>
            </a:extLst>
          </p:cNvPr>
          <p:cNvCxnSpPr/>
          <p:nvPr/>
        </p:nvCxnSpPr>
        <p:spPr>
          <a:xfrm>
            <a:off x="4477150" y="907798"/>
            <a:ext cx="77137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直接连接符 169">
            <a:extLst>
              <a:ext uri="{FF2B5EF4-FFF2-40B4-BE49-F238E27FC236}">
                <a16:creationId xmlns:a16="http://schemas.microsoft.com/office/drawing/2014/main" id="{2637AFD4-BC98-E7A7-DCFB-1582C887ADCA}"/>
              </a:ext>
            </a:extLst>
          </p:cNvPr>
          <p:cNvCxnSpPr/>
          <p:nvPr/>
        </p:nvCxnSpPr>
        <p:spPr>
          <a:xfrm>
            <a:off x="5435991" y="907798"/>
            <a:ext cx="77137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1" name="文本框 170">
            <a:extLst>
              <a:ext uri="{FF2B5EF4-FFF2-40B4-BE49-F238E27FC236}">
                <a16:creationId xmlns:a16="http://schemas.microsoft.com/office/drawing/2014/main" id="{3C50409A-51E7-FBB3-A4B3-914CBB695A7E}"/>
              </a:ext>
            </a:extLst>
          </p:cNvPr>
          <p:cNvSpPr txBox="1"/>
          <p:nvPr/>
        </p:nvSpPr>
        <p:spPr>
          <a:xfrm>
            <a:off x="2351487" y="872677"/>
            <a:ext cx="124817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1    2    3    4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BB467C2A-0BBE-F016-5717-27C2E4F5E4AE}"/>
              </a:ext>
            </a:extLst>
          </p:cNvPr>
          <p:cNvSpPr txBox="1"/>
          <p:nvPr/>
        </p:nvSpPr>
        <p:spPr>
          <a:xfrm>
            <a:off x="3367298" y="872677"/>
            <a:ext cx="11842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1    2    3    4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文本框 172">
            <a:extLst>
              <a:ext uri="{FF2B5EF4-FFF2-40B4-BE49-F238E27FC236}">
                <a16:creationId xmlns:a16="http://schemas.microsoft.com/office/drawing/2014/main" id="{AF606166-D0FD-9DF5-2D2B-CF324ED12955}"/>
              </a:ext>
            </a:extLst>
          </p:cNvPr>
          <p:cNvSpPr txBox="1"/>
          <p:nvPr/>
        </p:nvSpPr>
        <p:spPr>
          <a:xfrm>
            <a:off x="4345300" y="872677"/>
            <a:ext cx="118253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1    2    3    4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1C51AFA6-7DC9-03C2-C69C-73DB8CE04168}"/>
              </a:ext>
            </a:extLst>
          </p:cNvPr>
          <p:cNvSpPr txBox="1"/>
          <p:nvPr/>
        </p:nvSpPr>
        <p:spPr>
          <a:xfrm>
            <a:off x="5243050" y="872677"/>
            <a:ext cx="117634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1    2     3    4</a:t>
            </a:r>
            <a:endParaRPr lang="zh-CN" altLang="en-US" sz="12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98C3341-02FB-814A-CF77-3666100F67C2}"/>
              </a:ext>
            </a:extLst>
          </p:cNvPr>
          <p:cNvSpPr txBox="1"/>
          <p:nvPr/>
        </p:nvSpPr>
        <p:spPr>
          <a:xfrm>
            <a:off x="562290" y="1324760"/>
            <a:ext cx="623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 bp)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F3A1E69-A61F-DFA4-9305-6B2E55C2591A}"/>
              </a:ext>
            </a:extLst>
          </p:cNvPr>
          <p:cNvSpPr txBox="1"/>
          <p:nvPr/>
        </p:nvSpPr>
        <p:spPr>
          <a:xfrm>
            <a:off x="549963" y="1781912"/>
            <a:ext cx="623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(105 bp)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9355A4B-6FAD-63D1-93F5-27A51F0FE61C}"/>
              </a:ext>
            </a:extLst>
          </p:cNvPr>
          <p:cNvSpPr txBox="1"/>
          <p:nvPr/>
        </p:nvSpPr>
        <p:spPr>
          <a:xfrm>
            <a:off x="554682" y="2220705"/>
            <a:ext cx="623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(276 bp)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80A79DF-F0AD-34F8-AFFE-C41BCC17FEB9}"/>
              </a:ext>
            </a:extLst>
          </p:cNvPr>
          <p:cNvSpPr txBox="1"/>
          <p:nvPr/>
        </p:nvSpPr>
        <p:spPr>
          <a:xfrm>
            <a:off x="502541" y="6248254"/>
            <a:ext cx="623889" cy="247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 bp)</a:t>
            </a:r>
            <a:endParaRPr lang="zh-CN" altLang="en-US" sz="100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9A8FC5C-9CD7-C2D9-C049-1F4D812C8A08}"/>
              </a:ext>
            </a:extLst>
          </p:cNvPr>
          <p:cNvSpPr txBox="1"/>
          <p:nvPr/>
        </p:nvSpPr>
        <p:spPr>
          <a:xfrm>
            <a:off x="1594631" y="6248254"/>
            <a:ext cx="623889" cy="247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(105 bp)</a:t>
            </a:r>
            <a:endParaRPr lang="zh-CN" altLang="en-US" sz="100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E889CA0-465F-1784-35B2-27A99C8ECFF8}"/>
              </a:ext>
            </a:extLst>
          </p:cNvPr>
          <p:cNvSpPr txBox="1"/>
          <p:nvPr/>
        </p:nvSpPr>
        <p:spPr>
          <a:xfrm>
            <a:off x="2573796" y="6239257"/>
            <a:ext cx="623889" cy="247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(276 bp)</a:t>
            </a:r>
            <a:endParaRPr lang="zh-CN" altLang="en-US" sz="100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9D390CF-D9AD-A5AD-36D4-BDE9E584690F}"/>
              </a:ext>
            </a:extLst>
          </p:cNvPr>
          <p:cNvSpPr txBox="1"/>
          <p:nvPr/>
        </p:nvSpPr>
        <p:spPr>
          <a:xfrm>
            <a:off x="3990223" y="6248254"/>
            <a:ext cx="623889" cy="247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 bp)</a:t>
            </a:r>
            <a:endParaRPr lang="zh-CN" altLang="en-US" sz="100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B55AE50-3821-4BD5-EC48-D83DF356D1FE}"/>
              </a:ext>
            </a:extLst>
          </p:cNvPr>
          <p:cNvSpPr txBox="1"/>
          <p:nvPr/>
        </p:nvSpPr>
        <p:spPr>
          <a:xfrm>
            <a:off x="5010281" y="6248254"/>
            <a:ext cx="623889" cy="247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(105 bp)</a:t>
            </a:r>
            <a:endParaRPr lang="zh-CN" altLang="en-US" sz="100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11EC0D2-D25D-131B-C8AF-44B8DBCAC978}"/>
              </a:ext>
            </a:extLst>
          </p:cNvPr>
          <p:cNvSpPr txBox="1"/>
          <p:nvPr/>
        </p:nvSpPr>
        <p:spPr>
          <a:xfrm>
            <a:off x="5953428" y="6239257"/>
            <a:ext cx="623889" cy="247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(276 bp)</a:t>
            </a:r>
            <a:endParaRPr lang="zh-CN" altLang="en-US" sz="100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9D1F8C0-B8D9-5907-D649-E273AD387B89}"/>
              </a:ext>
            </a:extLst>
          </p:cNvPr>
          <p:cNvSpPr txBox="1"/>
          <p:nvPr/>
        </p:nvSpPr>
        <p:spPr>
          <a:xfrm>
            <a:off x="300693" y="6549031"/>
            <a:ext cx="64141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S2.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Construction and validation of 25</a:t>
            </a:r>
            <a:r>
              <a:rPr lang="zh-CN" altLang="en-US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℃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PMI </a:t>
            </a:r>
            <a:r>
              <a:rPr lang="en-US" altLang="zh-CN" sz="12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models 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 nine-week-old mice using semi-quantitative RT-PCR. (A) The postmortem levels of mt-co1, 28S rRNA, and circFat3 in brain tissue at days 0, 1, 2, 4, and 8 at 25</a:t>
            </a:r>
            <a:r>
              <a:rPr lang="zh-CN" altLang="en-US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℃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(B) The linear, quadratic, and cubic equations constructed based on circFat3 and mt-co1 at 25</a:t>
            </a:r>
            <a:r>
              <a:rPr lang="zh-CN" altLang="en-US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℃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(C) The linear, quadratic, and cubic equations constructed based on circFat3 and 28S rRNA at 25</a:t>
            </a:r>
            <a:r>
              <a:rPr lang="zh-CN" altLang="en-US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℃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(D) The electrophoresis results of validation samples at 1.5 and 4 days for 25</a:t>
            </a:r>
            <a:r>
              <a:rPr lang="zh-CN" altLang="en-US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℃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models. The grouping of gels cropped from different gel was divided by the white space. The standard sample was used to eliminate the influence of exposure conditions.</a:t>
            </a:r>
            <a:endParaRPr lang="zh-CN" altLang="en-US" sz="1200" kern="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3050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GU1OGM1MmJkYTJkY2EyZDg2YzM3MTcyOTk5NzMyNjYifQ==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18754</TotalTime>
  <Words>331</Words>
  <Application>Microsoft Office PowerPoint</Application>
  <PresentationFormat>自定义</PresentationFormat>
  <Paragraphs>56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Adobe 宋体 Std L</vt:lpstr>
      <vt:lpstr>等线</vt:lpstr>
      <vt:lpstr>等线 Light</vt:lpstr>
      <vt:lpstr>宋体</vt:lpstr>
      <vt:lpstr>Arial</vt:lpstr>
      <vt:lpstr>Calibri</vt:lpstr>
      <vt:lpstr>Calibri Light</vt:lpstr>
      <vt:lpstr>Times New Roman</vt:lpstr>
      <vt:lpstr>Office 2013 - 2022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宋炳辉</dc:creator>
  <cp:lastModifiedBy>傅俊江</cp:lastModifiedBy>
  <cp:revision>48</cp:revision>
  <dcterms:created xsi:type="dcterms:W3CDTF">2023-08-09T12:44:00Z</dcterms:created>
  <dcterms:modified xsi:type="dcterms:W3CDTF">2025-05-29T21:33:48Z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2052-12.1.0.16929</vt:lpwstr>
  </property>
</Properties>
</file>