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notesMasters/notesMaster1.xml" ContentType="application/vnd.openxmlformats-officedocument.presentationml.notesMaster+xml"/>
  <Override PartName="/ppt/commentAuthors.xml" ContentType="application/vnd.openxmlformats-officedocument.presentationml.commentAuthor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3"/>
  </p:notesMasterIdLst>
  <p:sldIdLst>
    <p:sldId id="276" r:id="rId2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1" name="Author" initials="A" lastIdx="4" clrIdx="0">
    <p:extLst>
      <p:ext uri="{19B8F6BF-5375-455C-9EA6-DF929625EA0E}">
        <p15:presenceInfo xmlns:p15="http://schemas.microsoft.com/office/powerpoint/2012/main" userId="Author" providerId="None"/>
      </p:ext>
    </p:extLst>
  </p:cmAuthor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FF66FF"/>
    <a:srgbClr val="FFCCFF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00A15C55-8517-42AA-B614-E9B94910E393}" styleName="中間スタイル 2 - アクセント 4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4">
              <a:tint val="20000"/>
            </a:schemeClr>
          </a:solidFill>
        </a:fill>
      </a:tcStyle>
    </a:wholeTbl>
    <a:band1H>
      <a:tcStyle>
        <a:tcBdr/>
        <a:fill>
          <a:solidFill>
            <a:schemeClr val="accent4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4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4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4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4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4"/>
          </a:solidFill>
        </a:fill>
      </a:tcStyle>
    </a:firstRow>
  </a:tblStyle>
  <a:tblStyle styleId="{5C22544A-7EE6-4342-B048-85BDC9FD1C3A}" styleName="中間スタイル 2 - アクセント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 snapToGrid="0">
      <p:cViewPr varScale="1">
        <p:scale>
          <a:sx n="107" d="100"/>
          <a:sy n="107" d="100"/>
        </p:scale>
        <p:origin x="714" y="108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sorterViewPr>
    <p:cViewPr>
      <p:scale>
        <a:sx n="100" d="100"/>
        <a:sy n="100" d="100"/>
      </p:scale>
      <p:origin x="0" y="0"/>
    </p:cViewPr>
  </p:sorter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tableStyles" Target="tableStyles.xml"/><Relationship Id="rId3" Type="http://schemas.openxmlformats.org/officeDocument/2006/relationships/notesMaster" Target="notesMasters/notesMaster1.xml"/><Relationship Id="rId7" Type="http://schemas.openxmlformats.org/officeDocument/2006/relationships/theme" Target="theme/theme1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viewProps" Target="viewProps.xml"/><Relationship Id="rId5" Type="http://schemas.openxmlformats.org/officeDocument/2006/relationships/presProps" Target="presProps.xml"/><Relationship Id="rId4" Type="http://schemas.openxmlformats.org/officeDocument/2006/relationships/commentAuthors" Target="commentAuthor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ヘッダー プレースホルダー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日付プレースホルダー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C303D44C-4987-42EC-9DE4-72BF1E452848}" type="datetimeFigureOut">
              <a:rPr lang="en-US" smtClean="0"/>
              <a:t>6/26/2025</a:t>
            </a:fld>
            <a:endParaRPr lang="en-US"/>
          </a:p>
        </p:txBody>
      </p:sp>
      <p:sp>
        <p:nvSpPr>
          <p:cNvPr id="4" name="スライド イメージ プレースホルダー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ノート プレースホルダー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/>
          </a:p>
        </p:txBody>
      </p:sp>
      <p:sp>
        <p:nvSpPr>
          <p:cNvPr id="6" name="フッター プレースホルダー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スライド番号プレースホルダー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1FF3EB30-DBA4-427E-B792-6F7EA991671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788022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スライド イメージ プレースホルダー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ノート プレースホルダー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スライド番号プレースホルダー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1FF3EB30-DBA4-427E-B792-6F7EA9916711}" type="slidenum">
              <a:rPr lang="en-US" smtClean="0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62171573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タイトル スライド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>
            <a:extLst>
              <a:ext uri="{FF2B5EF4-FFF2-40B4-BE49-F238E27FC236}">
                <a16:creationId xmlns:a16="http://schemas.microsoft.com/office/drawing/2014/main" id="{4B54E4FC-4873-0293-1D16-C9911E70B5F5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ja-JP" altLang="en-US"/>
              <a:t>マスター タイトルの書式設定</a:t>
            </a:r>
            <a:endParaRPr lang="en-GB"/>
          </a:p>
        </p:txBody>
      </p:sp>
      <p:sp>
        <p:nvSpPr>
          <p:cNvPr id="3" name="字幕 2">
            <a:extLst>
              <a:ext uri="{FF2B5EF4-FFF2-40B4-BE49-F238E27FC236}">
                <a16:creationId xmlns:a16="http://schemas.microsoft.com/office/drawing/2014/main" id="{0AD5CF4B-584A-117F-9B9A-D3CF9979C09E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ja-JP" altLang="en-US"/>
              <a:t>マスター サブタイトルの書式設定</a:t>
            </a:r>
            <a:endParaRPr lang="en-GB"/>
          </a:p>
        </p:txBody>
      </p:sp>
      <p:sp>
        <p:nvSpPr>
          <p:cNvPr id="4" name="日付プレースホルダー 3">
            <a:extLst>
              <a:ext uri="{FF2B5EF4-FFF2-40B4-BE49-F238E27FC236}">
                <a16:creationId xmlns:a16="http://schemas.microsoft.com/office/drawing/2014/main" id="{5235710F-76CA-70A3-A7E8-09BF190FDA0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4D906A2-C93E-4A41-B915-FD640A05F77B}" type="datetimeFigureOut">
              <a:rPr lang="en-GB" smtClean="0"/>
              <a:t>26/06/2025</a:t>
            </a:fld>
            <a:endParaRPr lang="en-GB"/>
          </a:p>
        </p:txBody>
      </p:sp>
      <p:sp>
        <p:nvSpPr>
          <p:cNvPr id="5" name="フッター プレースホルダー 4">
            <a:extLst>
              <a:ext uri="{FF2B5EF4-FFF2-40B4-BE49-F238E27FC236}">
                <a16:creationId xmlns:a16="http://schemas.microsoft.com/office/drawing/2014/main" id="{C7185120-3C2B-7119-9C5E-922A0874CF2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スライド番号プレースホルダー 5">
            <a:extLst>
              <a:ext uri="{FF2B5EF4-FFF2-40B4-BE49-F238E27FC236}">
                <a16:creationId xmlns:a16="http://schemas.microsoft.com/office/drawing/2014/main" id="{C2F4CAC9-079E-B773-993C-009F9E3593A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55BAD30-A268-47AA-A1B5-CBE8D2C179ED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4229463435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タイトルと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>
            <a:extLst>
              <a:ext uri="{FF2B5EF4-FFF2-40B4-BE49-F238E27FC236}">
                <a16:creationId xmlns:a16="http://schemas.microsoft.com/office/drawing/2014/main" id="{528CD9C6-5B53-BFEF-1CB4-453D898C45B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/>
              <a:t>マスター タイトルの書式設定</a:t>
            </a:r>
            <a:endParaRPr lang="en-GB"/>
          </a:p>
        </p:txBody>
      </p:sp>
      <p:sp>
        <p:nvSpPr>
          <p:cNvPr id="3" name="コンテンツ プレースホルダー 2">
            <a:extLst>
              <a:ext uri="{FF2B5EF4-FFF2-40B4-BE49-F238E27FC236}">
                <a16:creationId xmlns:a16="http://schemas.microsoft.com/office/drawing/2014/main" id="{4168E359-42C3-94C2-5C1A-C84B3510EBE9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GB"/>
          </a:p>
        </p:txBody>
      </p:sp>
      <p:sp>
        <p:nvSpPr>
          <p:cNvPr id="4" name="日付プレースホルダー 3">
            <a:extLst>
              <a:ext uri="{FF2B5EF4-FFF2-40B4-BE49-F238E27FC236}">
                <a16:creationId xmlns:a16="http://schemas.microsoft.com/office/drawing/2014/main" id="{61BF16AD-6185-03BB-A0AB-94739D99D95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4D906A2-C93E-4A41-B915-FD640A05F77B}" type="datetimeFigureOut">
              <a:rPr lang="en-GB" smtClean="0"/>
              <a:t>26/06/2025</a:t>
            </a:fld>
            <a:endParaRPr lang="en-GB"/>
          </a:p>
        </p:txBody>
      </p:sp>
      <p:sp>
        <p:nvSpPr>
          <p:cNvPr id="5" name="フッター プレースホルダー 4">
            <a:extLst>
              <a:ext uri="{FF2B5EF4-FFF2-40B4-BE49-F238E27FC236}">
                <a16:creationId xmlns:a16="http://schemas.microsoft.com/office/drawing/2014/main" id="{EF9DAB4D-8F27-FEE1-5C9B-8BA060618F5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スライド番号プレースホルダー 5">
            <a:extLst>
              <a:ext uri="{FF2B5EF4-FFF2-40B4-BE49-F238E27FC236}">
                <a16:creationId xmlns:a16="http://schemas.microsoft.com/office/drawing/2014/main" id="{11503234-8E11-36BB-71AB-EB902B4DFB6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55BAD30-A268-47AA-A1B5-CBE8D2C179ED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407276149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セクション見出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>
            <a:extLst>
              <a:ext uri="{FF2B5EF4-FFF2-40B4-BE49-F238E27FC236}">
                <a16:creationId xmlns:a16="http://schemas.microsoft.com/office/drawing/2014/main" id="{CBD5C9BF-CD4F-0A13-801F-ADD2B03274B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ja-JP" altLang="en-US"/>
              <a:t>マスター タイトルの書式設定</a:t>
            </a:r>
            <a:endParaRPr lang="en-GB"/>
          </a:p>
        </p:txBody>
      </p:sp>
      <p:sp>
        <p:nvSpPr>
          <p:cNvPr id="3" name="テキスト プレースホルダー 2">
            <a:extLst>
              <a:ext uri="{FF2B5EF4-FFF2-40B4-BE49-F238E27FC236}">
                <a16:creationId xmlns:a16="http://schemas.microsoft.com/office/drawing/2014/main" id="{740C4F72-5585-B9C3-3C85-AFF4B79FA5CF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ja-JP" altLang="en-US"/>
              <a:t>マスター テキストの書式設定</a:t>
            </a:r>
          </a:p>
        </p:txBody>
      </p:sp>
      <p:sp>
        <p:nvSpPr>
          <p:cNvPr id="4" name="日付プレースホルダー 3">
            <a:extLst>
              <a:ext uri="{FF2B5EF4-FFF2-40B4-BE49-F238E27FC236}">
                <a16:creationId xmlns:a16="http://schemas.microsoft.com/office/drawing/2014/main" id="{1B134500-5C1E-EB79-C0CE-10254968DAA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4D906A2-C93E-4A41-B915-FD640A05F77B}" type="datetimeFigureOut">
              <a:rPr lang="en-GB" smtClean="0"/>
              <a:t>26/06/2025</a:t>
            </a:fld>
            <a:endParaRPr lang="en-GB"/>
          </a:p>
        </p:txBody>
      </p:sp>
      <p:sp>
        <p:nvSpPr>
          <p:cNvPr id="5" name="フッター プレースホルダー 4">
            <a:extLst>
              <a:ext uri="{FF2B5EF4-FFF2-40B4-BE49-F238E27FC236}">
                <a16:creationId xmlns:a16="http://schemas.microsoft.com/office/drawing/2014/main" id="{DB2021F8-F8A7-BA49-466E-F2E9A299E2E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スライド番号プレースホルダー 5">
            <a:extLst>
              <a:ext uri="{FF2B5EF4-FFF2-40B4-BE49-F238E27FC236}">
                <a16:creationId xmlns:a16="http://schemas.microsoft.com/office/drawing/2014/main" id="{B8F945D9-1DBB-9A61-4497-7A4665F54D2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55BAD30-A268-47AA-A1B5-CBE8D2C179ED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627249329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2 つの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>
            <a:extLst>
              <a:ext uri="{FF2B5EF4-FFF2-40B4-BE49-F238E27FC236}">
                <a16:creationId xmlns:a16="http://schemas.microsoft.com/office/drawing/2014/main" id="{69FB2E2D-9923-BAAD-64FA-BB01A060E13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/>
              <a:t>マスター タイトルの書式設定</a:t>
            </a:r>
            <a:endParaRPr lang="en-GB"/>
          </a:p>
        </p:txBody>
      </p:sp>
      <p:sp>
        <p:nvSpPr>
          <p:cNvPr id="3" name="コンテンツ プレースホルダー 2">
            <a:extLst>
              <a:ext uri="{FF2B5EF4-FFF2-40B4-BE49-F238E27FC236}">
                <a16:creationId xmlns:a16="http://schemas.microsoft.com/office/drawing/2014/main" id="{690CD874-92BB-030E-6C1E-5741603460FB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GB"/>
          </a:p>
        </p:txBody>
      </p:sp>
      <p:sp>
        <p:nvSpPr>
          <p:cNvPr id="4" name="コンテンツ プレースホルダー 3">
            <a:extLst>
              <a:ext uri="{FF2B5EF4-FFF2-40B4-BE49-F238E27FC236}">
                <a16:creationId xmlns:a16="http://schemas.microsoft.com/office/drawing/2014/main" id="{79B70222-F458-7292-3D76-2C1AD52E986C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GB"/>
          </a:p>
        </p:txBody>
      </p:sp>
      <p:sp>
        <p:nvSpPr>
          <p:cNvPr id="5" name="日付プレースホルダー 4">
            <a:extLst>
              <a:ext uri="{FF2B5EF4-FFF2-40B4-BE49-F238E27FC236}">
                <a16:creationId xmlns:a16="http://schemas.microsoft.com/office/drawing/2014/main" id="{E14FFF55-60C0-DF68-7DA0-1667C38D7BE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4D906A2-C93E-4A41-B915-FD640A05F77B}" type="datetimeFigureOut">
              <a:rPr lang="en-GB" smtClean="0"/>
              <a:t>26/06/2025</a:t>
            </a:fld>
            <a:endParaRPr lang="en-GB"/>
          </a:p>
        </p:txBody>
      </p:sp>
      <p:sp>
        <p:nvSpPr>
          <p:cNvPr id="6" name="フッター プレースホルダー 5">
            <a:extLst>
              <a:ext uri="{FF2B5EF4-FFF2-40B4-BE49-F238E27FC236}">
                <a16:creationId xmlns:a16="http://schemas.microsoft.com/office/drawing/2014/main" id="{9B66A965-01FD-B777-F3DF-CDB085A42E4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スライド番号プレースホルダー 6">
            <a:extLst>
              <a:ext uri="{FF2B5EF4-FFF2-40B4-BE49-F238E27FC236}">
                <a16:creationId xmlns:a16="http://schemas.microsoft.com/office/drawing/2014/main" id="{2C86A8E5-80CA-FFA4-697B-40174358397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55BAD30-A268-47AA-A1B5-CBE8D2C179ED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482703458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>
            <a:extLst>
              <a:ext uri="{FF2B5EF4-FFF2-40B4-BE49-F238E27FC236}">
                <a16:creationId xmlns:a16="http://schemas.microsoft.com/office/drawing/2014/main" id="{ADCD7E55-8B1B-471E-A858-9C1E843D8B0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ja-JP" altLang="en-US"/>
              <a:t>マスター タイトルの書式設定</a:t>
            </a:r>
            <a:endParaRPr lang="en-GB"/>
          </a:p>
        </p:txBody>
      </p:sp>
      <p:sp>
        <p:nvSpPr>
          <p:cNvPr id="3" name="テキスト プレースホルダー 2">
            <a:extLst>
              <a:ext uri="{FF2B5EF4-FFF2-40B4-BE49-F238E27FC236}">
                <a16:creationId xmlns:a16="http://schemas.microsoft.com/office/drawing/2014/main" id="{2C6F538F-C647-1F8A-C542-0B800EF1D190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ja-JP" altLang="en-US"/>
              <a:t>マスター テキストの書式設定</a:t>
            </a:r>
          </a:p>
        </p:txBody>
      </p:sp>
      <p:sp>
        <p:nvSpPr>
          <p:cNvPr id="4" name="コンテンツ プレースホルダー 3">
            <a:extLst>
              <a:ext uri="{FF2B5EF4-FFF2-40B4-BE49-F238E27FC236}">
                <a16:creationId xmlns:a16="http://schemas.microsoft.com/office/drawing/2014/main" id="{BBB10AA5-C9EA-2FAD-48A2-92071652DD40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GB"/>
          </a:p>
        </p:txBody>
      </p:sp>
      <p:sp>
        <p:nvSpPr>
          <p:cNvPr id="5" name="テキスト プレースホルダー 4">
            <a:extLst>
              <a:ext uri="{FF2B5EF4-FFF2-40B4-BE49-F238E27FC236}">
                <a16:creationId xmlns:a16="http://schemas.microsoft.com/office/drawing/2014/main" id="{F68F4C63-64F2-1216-056E-4540FA05D804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ja-JP" altLang="en-US"/>
              <a:t>マスター テキストの書式設定</a:t>
            </a:r>
          </a:p>
        </p:txBody>
      </p:sp>
      <p:sp>
        <p:nvSpPr>
          <p:cNvPr id="6" name="コンテンツ プレースホルダー 5">
            <a:extLst>
              <a:ext uri="{FF2B5EF4-FFF2-40B4-BE49-F238E27FC236}">
                <a16:creationId xmlns:a16="http://schemas.microsoft.com/office/drawing/2014/main" id="{2C745817-28FF-EDA8-D4C7-83989E2C599A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GB"/>
          </a:p>
        </p:txBody>
      </p:sp>
      <p:sp>
        <p:nvSpPr>
          <p:cNvPr id="7" name="日付プレースホルダー 6">
            <a:extLst>
              <a:ext uri="{FF2B5EF4-FFF2-40B4-BE49-F238E27FC236}">
                <a16:creationId xmlns:a16="http://schemas.microsoft.com/office/drawing/2014/main" id="{22B317B2-6C23-1240-ADAB-C262CD14802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4D906A2-C93E-4A41-B915-FD640A05F77B}" type="datetimeFigureOut">
              <a:rPr lang="en-GB" smtClean="0"/>
              <a:t>26/06/2025</a:t>
            </a:fld>
            <a:endParaRPr lang="en-GB"/>
          </a:p>
        </p:txBody>
      </p:sp>
      <p:sp>
        <p:nvSpPr>
          <p:cNvPr id="8" name="フッター プレースホルダー 7">
            <a:extLst>
              <a:ext uri="{FF2B5EF4-FFF2-40B4-BE49-F238E27FC236}">
                <a16:creationId xmlns:a16="http://schemas.microsoft.com/office/drawing/2014/main" id="{C0EE1D3A-7275-2B4C-0D1E-FEBBA66FE58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9" name="スライド番号プレースホルダー 8">
            <a:extLst>
              <a:ext uri="{FF2B5EF4-FFF2-40B4-BE49-F238E27FC236}">
                <a16:creationId xmlns:a16="http://schemas.microsoft.com/office/drawing/2014/main" id="{2B2FD0BB-4F3C-39D0-663D-F58A4112C42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55BAD30-A268-47AA-A1B5-CBE8D2C179ED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183891608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タイトルのみ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>
            <a:extLst>
              <a:ext uri="{FF2B5EF4-FFF2-40B4-BE49-F238E27FC236}">
                <a16:creationId xmlns:a16="http://schemas.microsoft.com/office/drawing/2014/main" id="{4988E7D2-47D4-E3B4-1F97-EBFE81B3095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/>
              <a:t>マスター タイトルの書式設定</a:t>
            </a:r>
            <a:endParaRPr lang="en-GB"/>
          </a:p>
        </p:txBody>
      </p:sp>
      <p:sp>
        <p:nvSpPr>
          <p:cNvPr id="3" name="日付プレースホルダー 2">
            <a:extLst>
              <a:ext uri="{FF2B5EF4-FFF2-40B4-BE49-F238E27FC236}">
                <a16:creationId xmlns:a16="http://schemas.microsoft.com/office/drawing/2014/main" id="{E3B4E86F-87A3-A9EF-E54A-0502B07571B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4D906A2-C93E-4A41-B915-FD640A05F77B}" type="datetimeFigureOut">
              <a:rPr lang="en-GB" smtClean="0"/>
              <a:t>26/06/2025</a:t>
            </a:fld>
            <a:endParaRPr lang="en-GB"/>
          </a:p>
        </p:txBody>
      </p:sp>
      <p:sp>
        <p:nvSpPr>
          <p:cNvPr id="4" name="フッター プレースホルダー 3">
            <a:extLst>
              <a:ext uri="{FF2B5EF4-FFF2-40B4-BE49-F238E27FC236}">
                <a16:creationId xmlns:a16="http://schemas.microsoft.com/office/drawing/2014/main" id="{8487728D-4105-2009-4504-C507399B22E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5" name="スライド番号プレースホルダー 4">
            <a:extLst>
              <a:ext uri="{FF2B5EF4-FFF2-40B4-BE49-F238E27FC236}">
                <a16:creationId xmlns:a16="http://schemas.microsoft.com/office/drawing/2014/main" id="{3815FEEA-1A60-1F15-671E-67EAF4E153D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55BAD30-A268-47AA-A1B5-CBE8D2C179ED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72257394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白紙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日付プレースホルダー 1">
            <a:extLst>
              <a:ext uri="{FF2B5EF4-FFF2-40B4-BE49-F238E27FC236}">
                <a16:creationId xmlns:a16="http://schemas.microsoft.com/office/drawing/2014/main" id="{3D0D35C2-0EF0-64FE-479C-20A9AA9759C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4D906A2-C93E-4A41-B915-FD640A05F77B}" type="datetimeFigureOut">
              <a:rPr lang="en-GB" smtClean="0"/>
              <a:t>26/06/2025</a:t>
            </a:fld>
            <a:endParaRPr lang="en-GB"/>
          </a:p>
        </p:txBody>
      </p:sp>
      <p:sp>
        <p:nvSpPr>
          <p:cNvPr id="3" name="フッター プレースホルダー 2">
            <a:extLst>
              <a:ext uri="{FF2B5EF4-FFF2-40B4-BE49-F238E27FC236}">
                <a16:creationId xmlns:a16="http://schemas.microsoft.com/office/drawing/2014/main" id="{3673BB28-DB7C-B6E6-0892-BF6E297393F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4" name="スライド番号プレースホルダー 3">
            <a:extLst>
              <a:ext uri="{FF2B5EF4-FFF2-40B4-BE49-F238E27FC236}">
                <a16:creationId xmlns:a16="http://schemas.microsoft.com/office/drawing/2014/main" id="{EF32D503-5F98-F6FD-E01E-62001FA26DC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55BAD30-A268-47AA-A1B5-CBE8D2C179ED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518475049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タイトル付きの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>
            <a:extLst>
              <a:ext uri="{FF2B5EF4-FFF2-40B4-BE49-F238E27FC236}">
                <a16:creationId xmlns:a16="http://schemas.microsoft.com/office/drawing/2014/main" id="{96CF2897-C703-4634-6ED2-F294B15BD39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ja-JP" altLang="en-US"/>
              <a:t>マスター タイトルの書式設定</a:t>
            </a:r>
            <a:endParaRPr lang="en-GB"/>
          </a:p>
        </p:txBody>
      </p:sp>
      <p:sp>
        <p:nvSpPr>
          <p:cNvPr id="3" name="コンテンツ プレースホルダー 2">
            <a:extLst>
              <a:ext uri="{FF2B5EF4-FFF2-40B4-BE49-F238E27FC236}">
                <a16:creationId xmlns:a16="http://schemas.microsoft.com/office/drawing/2014/main" id="{E13CE2BB-EBAA-FC87-5C1D-F5A44AB771BF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GB"/>
          </a:p>
        </p:txBody>
      </p:sp>
      <p:sp>
        <p:nvSpPr>
          <p:cNvPr id="4" name="テキスト プレースホルダー 3">
            <a:extLst>
              <a:ext uri="{FF2B5EF4-FFF2-40B4-BE49-F238E27FC236}">
                <a16:creationId xmlns:a16="http://schemas.microsoft.com/office/drawing/2014/main" id="{8DB18CBE-FCD2-FE02-B0C2-90AC4070D3FB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ja-JP" altLang="en-US"/>
              <a:t>マスター テキストの書式設定</a:t>
            </a:r>
          </a:p>
        </p:txBody>
      </p:sp>
      <p:sp>
        <p:nvSpPr>
          <p:cNvPr id="5" name="日付プレースホルダー 4">
            <a:extLst>
              <a:ext uri="{FF2B5EF4-FFF2-40B4-BE49-F238E27FC236}">
                <a16:creationId xmlns:a16="http://schemas.microsoft.com/office/drawing/2014/main" id="{D9F24304-4A96-1BC7-F630-7E68876EC15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4D906A2-C93E-4A41-B915-FD640A05F77B}" type="datetimeFigureOut">
              <a:rPr lang="en-GB" smtClean="0"/>
              <a:t>26/06/2025</a:t>
            </a:fld>
            <a:endParaRPr lang="en-GB"/>
          </a:p>
        </p:txBody>
      </p:sp>
      <p:sp>
        <p:nvSpPr>
          <p:cNvPr id="6" name="フッター プレースホルダー 5">
            <a:extLst>
              <a:ext uri="{FF2B5EF4-FFF2-40B4-BE49-F238E27FC236}">
                <a16:creationId xmlns:a16="http://schemas.microsoft.com/office/drawing/2014/main" id="{C1AED6A7-2DCA-BCB5-9DDD-E722A94B0C8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スライド番号プレースホルダー 6">
            <a:extLst>
              <a:ext uri="{FF2B5EF4-FFF2-40B4-BE49-F238E27FC236}">
                <a16:creationId xmlns:a16="http://schemas.microsoft.com/office/drawing/2014/main" id="{82BC81EB-ED2D-F1AA-1B91-45F4F862009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55BAD30-A268-47AA-A1B5-CBE8D2C179ED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282701617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タイトル付きの図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>
            <a:extLst>
              <a:ext uri="{FF2B5EF4-FFF2-40B4-BE49-F238E27FC236}">
                <a16:creationId xmlns:a16="http://schemas.microsoft.com/office/drawing/2014/main" id="{32FBC6C8-02D1-5035-AF72-D4A00FA6E32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ja-JP" altLang="en-US"/>
              <a:t>マスター タイトルの書式設定</a:t>
            </a:r>
            <a:endParaRPr lang="en-GB"/>
          </a:p>
        </p:txBody>
      </p:sp>
      <p:sp>
        <p:nvSpPr>
          <p:cNvPr id="3" name="図プレースホルダー 2">
            <a:extLst>
              <a:ext uri="{FF2B5EF4-FFF2-40B4-BE49-F238E27FC236}">
                <a16:creationId xmlns:a16="http://schemas.microsoft.com/office/drawing/2014/main" id="{290EEBB4-B7FD-FD2E-6017-60E099CADF3C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GB"/>
          </a:p>
        </p:txBody>
      </p:sp>
      <p:sp>
        <p:nvSpPr>
          <p:cNvPr id="4" name="テキスト プレースホルダー 3">
            <a:extLst>
              <a:ext uri="{FF2B5EF4-FFF2-40B4-BE49-F238E27FC236}">
                <a16:creationId xmlns:a16="http://schemas.microsoft.com/office/drawing/2014/main" id="{10EC27C3-CFC3-0FCB-CFBD-7BECA2001723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ja-JP" altLang="en-US"/>
              <a:t>マスター テキストの書式設定</a:t>
            </a:r>
          </a:p>
        </p:txBody>
      </p:sp>
      <p:sp>
        <p:nvSpPr>
          <p:cNvPr id="5" name="日付プレースホルダー 4">
            <a:extLst>
              <a:ext uri="{FF2B5EF4-FFF2-40B4-BE49-F238E27FC236}">
                <a16:creationId xmlns:a16="http://schemas.microsoft.com/office/drawing/2014/main" id="{5D7EDAE6-7673-7363-A4EC-D4A578FD623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4D906A2-C93E-4A41-B915-FD640A05F77B}" type="datetimeFigureOut">
              <a:rPr lang="en-GB" smtClean="0"/>
              <a:t>26/06/2025</a:t>
            </a:fld>
            <a:endParaRPr lang="en-GB"/>
          </a:p>
        </p:txBody>
      </p:sp>
      <p:sp>
        <p:nvSpPr>
          <p:cNvPr id="6" name="フッター プレースホルダー 5">
            <a:extLst>
              <a:ext uri="{FF2B5EF4-FFF2-40B4-BE49-F238E27FC236}">
                <a16:creationId xmlns:a16="http://schemas.microsoft.com/office/drawing/2014/main" id="{3BDDB521-D0A5-6BAB-A666-5867FAA9D9C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スライド番号プレースホルダー 6">
            <a:extLst>
              <a:ext uri="{FF2B5EF4-FFF2-40B4-BE49-F238E27FC236}">
                <a16:creationId xmlns:a16="http://schemas.microsoft.com/office/drawing/2014/main" id="{1A156F29-E4C2-AACF-1F36-603E52B2AC2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55BAD30-A268-47AA-A1B5-CBE8D2C179ED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073336161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タイトルと縦書きテキスト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>
            <a:extLst>
              <a:ext uri="{FF2B5EF4-FFF2-40B4-BE49-F238E27FC236}">
                <a16:creationId xmlns:a16="http://schemas.microsoft.com/office/drawing/2014/main" id="{16793859-828A-4D83-D7D6-A8BFC0CB429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/>
              <a:t>マスター タイトルの書式設定</a:t>
            </a:r>
            <a:endParaRPr lang="en-GB"/>
          </a:p>
        </p:txBody>
      </p:sp>
      <p:sp>
        <p:nvSpPr>
          <p:cNvPr id="3" name="縦書きテキスト プレースホルダー 2">
            <a:extLst>
              <a:ext uri="{FF2B5EF4-FFF2-40B4-BE49-F238E27FC236}">
                <a16:creationId xmlns:a16="http://schemas.microsoft.com/office/drawing/2014/main" id="{81675D57-6CDA-7707-35C6-55D85A7F20B2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GB"/>
          </a:p>
        </p:txBody>
      </p:sp>
      <p:sp>
        <p:nvSpPr>
          <p:cNvPr id="4" name="日付プレースホルダー 3">
            <a:extLst>
              <a:ext uri="{FF2B5EF4-FFF2-40B4-BE49-F238E27FC236}">
                <a16:creationId xmlns:a16="http://schemas.microsoft.com/office/drawing/2014/main" id="{573B7875-7B38-1DFC-156E-042BE67F72B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4D906A2-C93E-4A41-B915-FD640A05F77B}" type="datetimeFigureOut">
              <a:rPr lang="en-GB" smtClean="0"/>
              <a:t>26/06/2025</a:t>
            </a:fld>
            <a:endParaRPr lang="en-GB"/>
          </a:p>
        </p:txBody>
      </p:sp>
      <p:sp>
        <p:nvSpPr>
          <p:cNvPr id="5" name="フッター プレースホルダー 4">
            <a:extLst>
              <a:ext uri="{FF2B5EF4-FFF2-40B4-BE49-F238E27FC236}">
                <a16:creationId xmlns:a16="http://schemas.microsoft.com/office/drawing/2014/main" id="{5129C83A-F78D-1B4E-CCD8-D7D7326F2A4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スライド番号プレースホルダー 5">
            <a:extLst>
              <a:ext uri="{FF2B5EF4-FFF2-40B4-BE49-F238E27FC236}">
                <a16:creationId xmlns:a16="http://schemas.microsoft.com/office/drawing/2014/main" id="{20A47D3E-7187-66DD-B03B-21680A7F69F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55BAD30-A268-47AA-A1B5-CBE8D2C179ED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428849473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縦書きタイトルと&#10;縦書きテキスト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縦書きタイトル 1">
            <a:extLst>
              <a:ext uri="{FF2B5EF4-FFF2-40B4-BE49-F238E27FC236}">
                <a16:creationId xmlns:a16="http://schemas.microsoft.com/office/drawing/2014/main" id="{EE7585FA-816E-108D-AD99-08288FB7CFE0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ja-JP" altLang="en-US"/>
              <a:t>マスター タイトルの書式設定</a:t>
            </a:r>
            <a:endParaRPr lang="en-GB"/>
          </a:p>
        </p:txBody>
      </p:sp>
      <p:sp>
        <p:nvSpPr>
          <p:cNvPr id="3" name="縦書きテキスト プレースホルダー 2">
            <a:extLst>
              <a:ext uri="{FF2B5EF4-FFF2-40B4-BE49-F238E27FC236}">
                <a16:creationId xmlns:a16="http://schemas.microsoft.com/office/drawing/2014/main" id="{881059E2-F5F1-D168-5655-9DC93EC92BFC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GB"/>
          </a:p>
        </p:txBody>
      </p:sp>
      <p:sp>
        <p:nvSpPr>
          <p:cNvPr id="4" name="日付プレースホルダー 3">
            <a:extLst>
              <a:ext uri="{FF2B5EF4-FFF2-40B4-BE49-F238E27FC236}">
                <a16:creationId xmlns:a16="http://schemas.microsoft.com/office/drawing/2014/main" id="{31C8425F-ECDC-03BC-943E-5347B7FF4CE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4D906A2-C93E-4A41-B915-FD640A05F77B}" type="datetimeFigureOut">
              <a:rPr lang="en-GB" smtClean="0"/>
              <a:t>26/06/2025</a:t>
            </a:fld>
            <a:endParaRPr lang="en-GB"/>
          </a:p>
        </p:txBody>
      </p:sp>
      <p:sp>
        <p:nvSpPr>
          <p:cNvPr id="5" name="フッター プレースホルダー 4">
            <a:extLst>
              <a:ext uri="{FF2B5EF4-FFF2-40B4-BE49-F238E27FC236}">
                <a16:creationId xmlns:a16="http://schemas.microsoft.com/office/drawing/2014/main" id="{58282C04-BFE2-5B52-946A-5EF0535A4F2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スライド番号プレースホルダー 5">
            <a:extLst>
              <a:ext uri="{FF2B5EF4-FFF2-40B4-BE49-F238E27FC236}">
                <a16:creationId xmlns:a16="http://schemas.microsoft.com/office/drawing/2014/main" id="{93C337DC-FAD6-B237-5DFB-7F1248D22C3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55BAD30-A268-47AA-A1B5-CBE8D2C179ED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922001824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プレースホルダー 1">
            <a:extLst>
              <a:ext uri="{FF2B5EF4-FFF2-40B4-BE49-F238E27FC236}">
                <a16:creationId xmlns:a16="http://schemas.microsoft.com/office/drawing/2014/main" id="{BD7935CD-9451-0E5B-0DAD-22486DB07CB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ja-JP" altLang="en-US"/>
              <a:t>マスター タイトルの書式設定</a:t>
            </a:r>
            <a:endParaRPr lang="en-GB"/>
          </a:p>
        </p:txBody>
      </p:sp>
      <p:sp>
        <p:nvSpPr>
          <p:cNvPr id="3" name="テキスト プレースホルダー 2">
            <a:extLst>
              <a:ext uri="{FF2B5EF4-FFF2-40B4-BE49-F238E27FC236}">
                <a16:creationId xmlns:a16="http://schemas.microsoft.com/office/drawing/2014/main" id="{9F40663B-97A9-0C47-A358-7426823E6041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GB"/>
          </a:p>
        </p:txBody>
      </p:sp>
      <p:sp>
        <p:nvSpPr>
          <p:cNvPr id="4" name="日付プレースホルダー 3">
            <a:extLst>
              <a:ext uri="{FF2B5EF4-FFF2-40B4-BE49-F238E27FC236}">
                <a16:creationId xmlns:a16="http://schemas.microsoft.com/office/drawing/2014/main" id="{608A8B39-2650-10DF-5210-94D42CA830C2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F4D906A2-C93E-4A41-B915-FD640A05F77B}" type="datetimeFigureOut">
              <a:rPr lang="en-GB" smtClean="0"/>
              <a:t>26/06/2025</a:t>
            </a:fld>
            <a:endParaRPr lang="en-GB"/>
          </a:p>
        </p:txBody>
      </p:sp>
      <p:sp>
        <p:nvSpPr>
          <p:cNvPr id="5" name="フッター プレースホルダー 4">
            <a:extLst>
              <a:ext uri="{FF2B5EF4-FFF2-40B4-BE49-F238E27FC236}">
                <a16:creationId xmlns:a16="http://schemas.microsoft.com/office/drawing/2014/main" id="{A4287475-E8E2-598D-CA27-FEB69ACE36C2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GB"/>
          </a:p>
        </p:txBody>
      </p:sp>
      <p:sp>
        <p:nvSpPr>
          <p:cNvPr id="6" name="スライド番号プレースホルダー 5">
            <a:extLst>
              <a:ext uri="{FF2B5EF4-FFF2-40B4-BE49-F238E27FC236}">
                <a16:creationId xmlns:a16="http://schemas.microsoft.com/office/drawing/2014/main" id="{4D21416B-5172-4F73-C17F-C33C56FCAAF3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55BAD30-A268-47AA-A1B5-CBE8D2C179ED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68110968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>
            <a:extLst>
              <a:ext uri="{FF2B5EF4-FFF2-40B4-BE49-F238E27FC236}">
                <a16:creationId xmlns:a16="http://schemas.microsoft.com/office/drawing/2014/main" id="{B3E4CC4B-5B34-9A04-1B7E-E4DA6AE9707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35999" y="586305"/>
            <a:ext cx="11188736" cy="333058"/>
          </a:xfrm>
        </p:spPr>
        <p:txBody>
          <a:bodyPr lIns="72000">
            <a:normAutofit/>
          </a:bodyPr>
          <a:lstStyle/>
          <a:p>
            <a:r>
              <a:rPr lang="en-US" sz="1600" dirty="0">
                <a:latin typeface="+mn-lt"/>
              </a:rPr>
              <a:t>Supplementary Table S1: </a:t>
            </a:r>
            <a:r>
              <a:rPr lang="en-US" sz="1600" dirty="0">
                <a:latin typeface="+mn-lt"/>
                <a:cs typeface="Times New Roman" panose="02020603050405020304" pitchFamily="18" charset="0"/>
              </a:rPr>
              <a:t>Summary of Individual Base Prediction Models: Features, Preprocessing, and Missing Data Handling</a:t>
            </a:r>
            <a:endParaRPr lang="en-GB" sz="3600" dirty="0">
              <a:latin typeface="+mn-lt"/>
              <a:cs typeface="Times New Roman" panose="02020603050405020304" pitchFamily="18" charset="0"/>
            </a:endParaRPr>
          </a:p>
        </p:txBody>
      </p:sp>
      <p:graphicFrame>
        <p:nvGraphicFramePr>
          <p:cNvPr id="4" name="コンテンツ プレースホルダー 3">
            <a:extLst>
              <a:ext uri="{FF2B5EF4-FFF2-40B4-BE49-F238E27FC236}">
                <a16:creationId xmlns:a16="http://schemas.microsoft.com/office/drawing/2014/main" id="{B5F03669-495E-F8D7-66A7-2C8675728E5E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3551653788"/>
              </p:ext>
            </p:extLst>
          </p:nvPr>
        </p:nvGraphicFramePr>
        <p:xfrm>
          <a:off x="336000" y="1366136"/>
          <a:ext cx="11520000" cy="4125728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440000">
                  <a:extLst>
                    <a:ext uri="{9D8B030D-6E8A-4147-A177-3AD203B41FA5}">
                      <a16:colId xmlns:a16="http://schemas.microsoft.com/office/drawing/2014/main" val="2586479311"/>
                    </a:ext>
                  </a:extLst>
                </a:gridCol>
                <a:gridCol w="1440000">
                  <a:extLst>
                    <a:ext uri="{9D8B030D-6E8A-4147-A177-3AD203B41FA5}">
                      <a16:colId xmlns:a16="http://schemas.microsoft.com/office/drawing/2014/main" val="1627886799"/>
                    </a:ext>
                  </a:extLst>
                </a:gridCol>
                <a:gridCol w="2160000">
                  <a:extLst>
                    <a:ext uri="{9D8B030D-6E8A-4147-A177-3AD203B41FA5}">
                      <a16:colId xmlns:a16="http://schemas.microsoft.com/office/drawing/2014/main" val="2314497466"/>
                    </a:ext>
                  </a:extLst>
                </a:gridCol>
                <a:gridCol w="2160000">
                  <a:extLst>
                    <a:ext uri="{9D8B030D-6E8A-4147-A177-3AD203B41FA5}">
                      <a16:colId xmlns:a16="http://schemas.microsoft.com/office/drawing/2014/main" val="3787748857"/>
                    </a:ext>
                  </a:extLst>
                </a:gridCol>
                <a:gridCol w="2160000">
                  <a:extLst>
                    <a:ext uri="{9D8B030D-6E8A-4147-A177-3AD203B41FA5}">
                      <a16:colId xmlns:a16="http://schemas.microsoft.com/office/drawing/2014/main" val="2424244397"/>
                    </a:ext>
                  </a:extLst>
                </a:gridCol>
                <a:gridCol w="2160000">
                  <a:extLst>
                    <a:ext uri="{9D8B030D-6E8A-4147-A177-3AD203B41FA5}">
                      <a16:colId xmlns:a16="http://schemas.microsoft.com/office/drawing/2014/main" val="351417945"/>
                    </a:ext>
                  </a:extLst>
                </a:gridCol>
              </a:tblGrid>
              <a:tr h="452851">
                <a:tc>
                  <a:txBody>
                    <a:bodyPr/>
                    <a:lstStyle/>
                    <a:p>
                      <a:r>
                        <a:rPr lang="en-US" altLang="ja-JP" sz="1100" b="1">
                          <a:solidFill>
                            <a:schemeClr val="tx1"/>
                          </a:solidFill>
                          <a:latin typeface="+mj-lt"/>
                          <a:cs typeface="Times New Roman" panose="02020603050405020304" pitchFamily="18" charset="0"/>
                        </a:rPr>
                        <a:t>Prediction model</a:t>
                      </a:r>
                      <a:endParaRPr lang="en-GB" sz="1100" b="1" dirty="0">
                        <a:solidFill>
                          <a:schemeClr val="tx1"/>
                        </a:solidFill>
                        <a:latin typeface="+mj-lt"/>
                        <a:cs typeface="Times New Roman" panose="02020603050405020304" pitchFamily="18" charset="0"/>
                      </a:endParaRPr>
                    </a:p>
                  </a:txBody>
                  <a:tcPr marL="72000" marR="72000" marT="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r>
                        <a:rPr lang="en-GB" sz="1100" b="1" dirty="0">
                          <a:solidFill>
                            <a:schemeClr val="tx1"/>
                          </a:solidFill>
                          <a:latin typeface="+mj-lt"/>
                          <a:cs typeface="Times New Roman" panose="02020603050405020304" pitchFamily="18" charset="0"/>
                        </a:rPr>
                        <a:t>Algorithm</a:t>
                      </a:r>
                    </a:p>
                  </a:txBody>
                  <a:tcPr marL="72000" marR="72000" marT="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r>
                        <a:rPr lang="en-US" altLang="ja-JP" sz="1100" b="1" dirty="0">
                          <a:solidFill>
                            <a:schemeClr val="tx1"/>
                          </a:solidFill>
                          <a:latin typeface="+mj-lt"/>
                          <a:cs typeface="Times New Roman" panose="02020603050405020304" pitchFamily="18" charset="0"/>
                        </a:rPr>
                        <a:t>Features</a:t>
                      </a:r>
                      <a:endParaRPr lang="en-GB" sz="1100" b="1" dirty="0">
                        <a:solidFill>
                          <a:schemeClr val="tx1"/>
                        </a:solidFill>
                        <a:latin typeface="+mj-lt"/>
                        <a:cs typeface="Times New Roman" panose="02020603050405020304" pitchFamily="18" charset="0"/>
                      </a:endParaRPr>
                    </a:p>
                  </a:txBody>
                  <a:tcPr marL="72000" marR="72000" marT="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r>
                        <a:rPr lang="en-US" altLang="ja-JP" sz="1100" b="1" dirty="0">
                          <a:solidFill>
                            <a:schemeClr val="tx1"/>
                          </a:solidFill>
                          <a:latin typeface="+mj-lt"/>
                          <a:cs typeface="Times New Roman" panose="02020603050405020304" pitchFamily="18" charset="0"/>
                        </a:rPr>
                        <a:t>Data type</a:t>
                      </a:r>
                      <a:endParaRPr lang="en-GB" sz="1100" b="1" dirty="0">
                        <a:solidFill>
                          <a:schemeClr val="tx1"/>
                        </a:solidFill>
                        <a:latin typeface="+mj-lt"/>
                        <a:cs typeface="Times New Roman" panose="02020603050405020304" pitchFamily="18" charset="0"/>
                      </a:endParaRPr>
                    </a:p>
                  </a:txBody>
                  <a:tcPr marL="72000" marR="72000" marT="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r>
                        <a:rPr lang="en-US" altLang="ja-JP" sz="1100" b="1" dirty="0">
                          <a:solidFill>
                            <a:schemeClr val="tx1"/>
                          </a:solidFill>
                          <a:latin typeface="+mj-lt"/>
                          <a:cs typeface="Times New Roman" panose="02020603050405020304" pitchFamily="18" charset="0"/>
                        </a:rPr>
                        <a:t>Preprocessing</a:t>
                      </a:r>
                      <a:endParaRPr lang="en-GB" sz="1100" b="1" dirty="0">
                        <a:solidFill>
                          <a:schemeClr val="tx1"/>
                        </a:solidFill>
                        <a:latin typeface="+mj-lt"/>
                        <a:cs typeface="Times New Roman" panose="02020603050405020304" pitchFamily="18" charset="0"/>
                      </a:endParaRPr>
                    </a:p>
                  </a:txBody>
                  <a:tcPr marL="72000" marR="72000" marT="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r>
                        <a:rPr lang="en-US" altLang="ja-JP" sz="1100" b="1" dirty="0">
                          <a:solidFill>
                            <a:schemeClr val="tx1"/>
                          </a:solidFill>
                          <a:latin typeface="+mj-lt"/>
                          <a:cs typeface="Times New Roman" panose="02020603050405020304" pitchFamily="18" charset="0"/>
                        </a:rPr>
                        <a:t>Handling of missing values</a:t>
                      </a:r>
                      <a:endParaRPr lang="en-GB" sz="1100" b="1" dirty="0">
                        <a:solidFill>
                          <a:schemeClr val="tx1"/>
                        </a:solidFill>
                        <a:latin typeface="+mj-lt"/>
                        <a:cs typeface="Times New Roman" panose="02020603050405020304" pitchFamily="18" charset="0"/>
                      </a:endParaRPr>
                    </a:p>
                  </a:txBody>
                  <a:tcPr marL="72000" marR="72000" marT="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504500687"/>
                  </a:ext>
                </a:extLst>
              </a:tr>
              <a:tr h="452851">
                <a:tc>
                  <a:txBody>
                    <a:bodyPr/>
                    <a:lstStyle/>
                    <a:p>
                      <a:r>
                        <a:rPr lang="en-US" altLang="ja-JP" sz="1100" b="0" dirty="0">
                          <a:solidFill>
                            <a:schemeClr val="tx1"/>
                          </a:solidFill>
                          <a:latin typeface="+mj-lt"/>
                          <a:cs typeface="Times New Roman" panose="02020603050405020304" pitchFamily="18" charset="0"/>
                        </a:rPr>
                        <a:t>Pupil diameter model</a:t>
                      </a:r>
                      <a:endParaRPr lang="en-GB" sz="1100" b="0" dirty="0">
                        <a:solidFill>
                          <a:schemeClr val="tx1"/>
                        </a:solidFill>
                        <a:latin typeface="+mj-lt"/>
                        <a:cs typeface="Times New Roman" panose="02020603050405020304" pitchFamily="18" charset="0"/>
                      </a:endParaRPr>
                    </a:p>
                  </a:txBody>
                  <a:tcPr marL="72000" marR="72000" marT="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r>
                        <a:rPr lang="en-US" altLang="ja-JP" sz="1100" b="0" dirty="0">
                          <a:solidFill>
                            <a:schemeClr val="tx1"/>
                          </a:solidFill>
                          <a:latin typeface="+mj-lt"/>
                          <a:cs typeface="Times New Roman" panose="02020603050405020304" pitchFamily="18" charset="0"/>
                        </a:rPr>
                        <a:t>Logistic Regression</a:t>
                      </a:r>
                      <a:endParaRPr lang="en-GB" sz="1100" b="0" dirty="0">
                        <a:solidFill>
                          <a:schemeClr val="tx1"/>
                        </a:solidFill>
                        <a:latin typeface="+mj-lt"/>
                        <a:cs typeface="Times New Roman" panose="02020603050405020304" pitchFamily="18" charset="0"/>
                      </a:endParaRPr>
                    </a:p>
                  </a:txBody>
                  <a:tcPr marL="72000" marR="72000" marT="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r>
                        <a:rPr lang="en-US" sz="1100" dirty="0">
                          <a:solidFill>
                            <a:schemeClr val="tx1"/>
                          </a:solidFill>
                          <a:latin typeface="+mj-lt"/>
                          <a:cs typeface="Times New Roman" panose="02020603050405020304" pitchFamily="18" charset="0"/>
                        </a:rPr>
                        <a:t>Pupil diameter</a:t>
                      </a:r>
                    </a:p>
                    <a:p>
                      <a:r>
                        <a:rPr lang="en-US" sz="1100" dirty="0">
                          <a:solidFill>
                            <a:schemeClr val="tx1"/>
                          </a:solidFill>
                          <a:latin typeface="+mj-lt"/>
                          <a:cs typeface="Times New Roman" panose="02020603050405020304" pitchFamily="18" charset="0"/>
                        </a:rPr>
                        <a:t>(left and right as separate features)</a:t>
                      </a:r>
                      <a:endParaRPr lang="en-GB" sz="1100" b="0" dirty="0">
                        <a:solidFill>
                          <a:schemeClr val="tx1"/>
                        </a:solidFill>
                        <a:latin typeface="+mj-lt"/>
                        <a:cs typeface="Times New Roman" panose="02020603050405020304" pitchFamily="18" charset="0"/>
                      </a:endParaRPr>
                    </a:p>
                  </a:txBody>
                  <a:tcPr marL="72000" marR="72000" marT="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r>
                        <a:rPr lang="en-GB" sz="1100" b="0" dirty="0">
                          <a:solidFill>
                            <a:schemeClr val="tx1"/>
                          </a:solidFill>
                          <a:latin typeface="+mj-lt"/>
                          <a:cs typeface="Times New Roman" panose="02020603050405020304" pitchFamily="18" charset="0"/>
                        </a:rPr>
                        <a:t>Continuous</a:t>
                      </a:r>
                    </a:p>
                    <a:p>
                      <a:r>
                        <a:rPr lang="en-GB" sz="1100" b="0" dirty="0">
                          <a:solidFill>
                            <a:schemeClr val="tx1"/>
                          </a:solidFill>
                          <a:latin typeface="+mj-lt"/>
                          <a:cs typeface="Times New Roman" panose="02020603050405020304" pitchFamily="18" charset="0"/>
                        </a:rPr>
                        <a:t>(0.5mm unit</a:t>
                      </a:r>
                      <a:r>
                        <a:rPr lang="en-US" altLang="ja-JP" sz="1100" b="0" dirty="0">
                          <a:solidFill>
                            <a:schemeClr val="tx1"/>
                          </a:solidFill>
                          <a:latin typeface="+mj-lt"/>
                          <a:cs typeface="Times New Roman" panose="02020603050405020304" pitchFamily="18" charset="0"/>
                        </a:rPr>
                        <a:t>)</a:t>
                      </a:r>
                      <a:endParaRPr lang="en-GB" sz="1100" b="0" dirty="0">
                        <a:solidFill>
                          <a:schemeClr val="tx1"/>
                        </a:solidFill>
                        <a:latin typeface="+mj-lt"/>
                        <a:cs typeface="Times New Roman" panose="02020603050405020304" pitchFamily="18" charset="0"/>
                      </a:endParaRPr>
                    </a:p>
                  </a:txBody>
                  <a:tcPr marL="72000" marR="72000" marT="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r>
                        <a:rPr lang="en-US" altLang="ja-JP" sz="1100" b="0" dirty="0" err="1">
                          <a:solidFill>
                            <a:schemeClr val="tx1"/>
                          </a:solidFill>
                          <a:latin typeface="+mj-lt"/>
                          <a:cs typeface="Times New Roman" panose="02020603050405020304" pitchFamily="18" charset="0"/>
                        </a:rPr>
                        <a:t>Standardisation</a:t>
                      </a:r>
                      <a:endParaRPr lang="en-GB" sz="1100" b="0" dirty="0">
                        <a:solidFill>
                          <a:schemeClr val="tx1"/>
                        </a:solidFill>
                        <a:latin typeface="+mj-lt"/>
                        <a:cs typeface="Times New Roman" panose="02020603050405020304" pitchFamily="18" charset="0"/>
                      </a:endParaRPr>
                    </a:p>
                  </a:txBody>
                  <a:tcPr marL="72000" marR="72000" marT="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r>
                        <a:rPr lang="en-GB" sz="1100" b="0" dirty="0">
                          <a:solidFill>
                            <a:schemeClr val="tx1"/>
                          </a:solidFill>
                          <a:latin typeface="+mj-lt"/>
                          <a:cs typeface="Times New Roman" panose="02020603050405020304" pitchFamily="18" charset="0"/>
                        </a:rPr>
                        <a:t>Not </a:t>
                      </a:r>
                      <a:r>
                        <a:rPr lang="en-US" sz="1100" dirty="0">
                          <a:solidFill>
                            <a:schemeClr val="tx1"/>
                          </a:solidFill>
                          <a:latin typeface="+mj-lt"/>
                          <a:cs typeface="Times New Roman" panose="02020603050405020304" pitchFamily="18" charset="0"/>
                        </a:rPr>
                        <a:t>applicable</a:t>
                      </a:r>
                      <a:endParaRPr lang="en-GB" sz="1100" b="0" dirty="0">
                        <a:solidFill>
                          <a:schemeClr val="tx1"/>
                        </a:solidFill>
                        <a:latin typeface="+mj-lt"/>
                        <a:cs typeface="Times New Roman" panose="02020603050405020304" pitchFamily="18" charset="0"/>
                      </a:endParaRPr>
                    </a:p>
                  </a:txBody>
                  <a:tcPr marL="72000" marR="72000" marT="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403841001"/>
                  </a:ext>
                </a:extLst>
              </a:tr>
              <a:tr h="452851">
                <a:tc rowSpan="5">
                  <a:txBody>
                    <a:bodyPr/>
                    <a:lstStyle/>
                    <a:p>
                      <a:r>
                        <a:rPr lang="en-GB" sz="1100" b="0" dirty="0">
                          <a:solidFill>
                            <a:schemeClr val="tx1"/>
                          </a:solidFill>
                          <a:latin typeface="+mj-lt"/>
                          <a:cs typeface="Times New Roman" panose="02020603050405020304" pitchFamily="18" charset="0"/>
                        </a:rPr>
                        <a:t>OHCA score model</a:t>
                      </a:r>
                    </a:p>
                  </a:txBody>
                  <a:tcPr marL="72000" marR="72000" marT="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 rowSpan="5">
                  <a:txBody>
                    <a:bodyPr/>
                    <a:lstStyle/>
                    <a:p>
                      <a:r>
                        <a:rPr lang="en-GB" sz="1100" b="0" dirty="0">
                          <a:solidFill>
                            <a:schemeClr val="tx1"/>
                          </a:solidFill>
                          <a:latin typeface="+mj-lt"/>
                          <a:cs typeface="Times New Roman" panose="02020603050405020304" pitchFamily="18" charset="0"/>
                        </a:rPr>
                        <a:t>LightGBM</a:t>
                      </a:r>
                    </a:p>
                  </a:txBody>
                  <a:tcPr marL="72000" marR="72000" marT="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r>
                        <a:rPr lang="en-GB" sz="1100" b="0" dirty="0">
                          <a:solidFill>
                            <a:schemeClr val="tx1"/>
                          </a:solidFill>
                          <a:latin typeface="+mj-lt"/>
                          <a:cs typeface="Times New Roman" panose="02020603050405020304" pitchFamily="18" charset="0"/>
                        </a:rPr>
                        <a:t>Initial rhythm</a:t>
                      </a:r>
                    </a:p>
                  </a:txBody>
                  <a:tcPr marL="72000" marR="72000" marT="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r>
                        <a:rPr lang="en-GB" sz="1100" b="0" dirty="0">
                          <a:solidFill>
                            <a:schemeClr val="tx1"/>
                          </a:solidFill>
                          <a:latin typeface="+mj-lt"/>
                          <a:cs typeface="Times New Roman" panose="02020603050405020304" pitchFamily="18" charset="0"/>
                        </a:rPr>
                        <a:t>Categorical</a:t>
                      </a:r>
                    </a:p>
                    <a:p>
                      <a:r>
                        <a:rPr lang="en-GB" sz="1100" b="0" dirty="0">
                          <a:solidFill>
                            <a:schemeClr val="tx1"/>
                          </a:solidFill>
                          <a:latin typeface="+mj-lt"/>
                          <a:cs typeface="Times New Roman" panose="02020603050405020304" pitchFamily="18" charset="0"/>
                        </a:rPr>
                        <a:t>(VF, VT: 1; other: 0)</a:t>
                      </a:r>
                    </a:p>
                  </a:txBody>
                  <a:tcPr marL="72000" marR="72000" marT="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r>
                        <a:rPr lang="en-GB" sz="1100" b="0" dirty="0">
                          <a:solidFill>
                            <a:schemeClr val="tx1"/>
                          </a:solidFill>
                          <a:latin typeface="+mj-lt"/>
                          <a:cs typeface="Times New Roman" panose="02020603050405020304" pitchFamily="18" charset="0"/>
                        </a:rPr>
                        <a:t>Not applicable</a:t>
                      </a:r>
                    </a:p>
                  </a:txBody>
                  <a:tcPr marL="72000" marR="72000" marT="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GB" sz="1100" b="0" dirty="0">
                          <a:solidFill>
                            <a:schemeClr val="tx1"/>
                          </a:solidFill>
                          <a:latin typeface="+mj-lt"/>
                          <a:cs typeface="Times New Roman" panose="02020603050405020304" pitchFamily="18" charset="0"/>
                        </a:rPr>
                        <a:t>Not </a:t>
                      </a:r>
                      <a:r>
                        <a:rPr lang="en-US" sz="1100" dirty="0">
                          <a:solidFill>
                            <a:schemeClr val="tx1"/>
                          </a:solidFill>
                          <a:latin typeface="+mj-lt"/>
                          <a:cs typeface="Times New Roman" panose="02020603050405020304" pitchFamily="18" charset="0"/>
                        </a:rPr>
                        <a:t>applicable</a:t>
                      </a:r>
                      <a:endParaRPr lang="en-GB" sz="1100" b="0" dirty="0">
                        <a:solidFill>
                          <a:schemeClr val="tx1"/>
                        </a:solidFill>
                        <a:latin typeface="+mj-lt"/>
                        <a:cs typeface="Times New Roman" panose="02020603050405020304" pitchFamily="18" charset="0"/>
                      </a:endParaRPr>
                    </a:p>
                  </a:txBody>
                  <a:tcPr marL="72000" marR="72000" marT="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472018091"/>
                  </a:ext>
                </a:extLst>
              </a:tr>
              <a:tr h="452851">
                <a:tc vMerge="1">
                  <a:txBody>
                    <a:bodyPr/>
                    <a:lstStyle/>
                    <a:p>
                      <a:endParaRPr lang="en-GB" sz="1100" b="0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72000" marR="72000" marT="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 vMerge="1">
                  <a:txBody>
                    <a:bodyPr/>
                    <a:lstStyle/>
                    <a:p>
                      <a:endParaRPr lang="en-GB" sz="1100" b="0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72000" marR="72000" marT="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r>
                        <a:rPr lang="en-GB" sz="1100" b="0" dirty="0">
                          <a:solidFill>
                            <a:schemeClr val="tx1"/>
                          </a:solidFill>
                          <a:latin typeface="+mj-lt"/>
                          <a:cs typeface="Times New Roman" panose="02020603050405020304" pitchFamily="18" charset="0"/>
                        </a:rPr>
                        <a:t>No-flow time</a:t>
                      </a:r>
                    </a:p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GB" sz="1100" b="0" dirty="0">
                          <a:solidFill>
                            <a:schemeClr val="tx1"/>
                          </a:solidFill>
                          <a:latin typeface="+mj-lt"/>
                          <a:cs typeface="Times New Roman" panose="02020603050405020304" pitchFamily="18" charset="0"/>
                        </a:rPr>
                        <a:t>(minutes)</a:t>
                      </a:r>
                    </a:p>
                  </a:txBody>
                  <a:tcPr marL="72000" marR="72000" marT="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r>
                        <a:rPr lang="en-GB" sz="1100" b="0" dirty="0">
                          <a:solidFill>
                            <a:schemeClr val="tx1"/>
                          </a:solidFill>
                          <a:latin typeface="+mj-lt"/>
                          <a:cs typeface="Times New Roman" panose="02020603050405020304" pitchFamily="18" charset="0"/>
                        </a:rPr>
                        <a:t>Continuous</a:t>
                      </a:r>
                    </a:p>
                  </a:txBody>
                  <a:tcPr marL="72000" marR="72000" marT="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GB" sz="11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uLnTx/>
                          <a:uFillTx/>
                          <a:latin typeface="+mj-lt"/>
                          <a:ea typeface="+mn-ea"/>
                          <a:cs typeface="Times New Roman" panose="02020603050405020304" pitchFamily="18" charset="0"/>
                        </a:rPr>
                        <a:t>Not applicable</a:t>
                      </a:r>
                      <a:endParaRPr kumimoji="0" lang="en-GB" sz="1100" b="0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uLnTx/>
                        <a:uFillTx/>
                        <a:latin typeface="+mj-lt"/>
                        <a:ea typeface="+mn-ea"/>
                        <a:cs typeface="Times New Roman" panose="02020603050405020304" pitchFamily="18" charset="0"/>
                      </a:endParaRPr>
                    </a:p>
                  </a:txBody>
                  <a:tcPr marL="72000" marR="72000" marT="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r>
                        <a:rPr lang="en-US" altLang="ja-JP" sz="1100" b="0" dirty="0">
                          <a:solidFill>
                            <a:schemeClr val="tx1"/>
                          </a:solidFill>
                          <a:latin typeface="+mj-lt"/>
                          <a:cs typeface="Times New Roman" panose="02020603050405020304" pitchFamily="18" charset="0"/>
                        </a:rPr>
                        <a:t>Not</a:t>
                      </a:r>
                      <a:r>
                        <a:rPr lang="en-GB" sz="1100" b="0" dirty="0">
                          <a:solidFill>
                            <a:schemeClr val="tx1"/>
                          </a:solidFill>
                          <a:latin typeface="+mj-lt"/>
                          <a:cs typeface="Times New Roman" panose="02020603050405020304" pitchFamily="18" charset="0"/>
                        </a:rPr>
                        <a:t> performed</a:t>
                      </a:r>
                    </a:p>
                    <a:p>
                      <a:r>
                        <a:rPr lang="en-US" sz="1100" dirty="0">
                          <a:solidFill>
                            <a:schemeClr val="tx1"/>
                          </a:solidFill>
                          <a:latin typeface="+mj-lt"/>
                          <a:cs typeface="Times New Roman" panose="02020603050405020304" pitchFamily="18" charset="0"/>
                        </a:rPr>
                        <a:t>(missing values present)</a:t>
                      </a:r>
                      <a:endParaRPr lang="en-GB" sz="1100" b="0" dirty="0">
                        <a:solidFill>
                          <a:schemeClr val="tx1"/>
                        </a:solidFill>
                        <a:latin typeface="+mj-lt"/>
                        <a:cs typeface="Times New Roman" panose="02020603050405020304" pitchFamily="18" charset="0"/>
                      </a:endParaRPr>
                    </a:p>
                  </a:txBody>
                  <a:tcPr marL="72000" marR="72000" marT="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698687210"/>
                  </a:ext>
                </a:extLst>
              </a:tr>
              <a:tr h="452851">
                <a:tc vMerge="1">
                  <a:txBody>
                    <a:bodyPr/>
                    <a:lstStyle/>
                    <a:p>
                      <a:endParaRPr lang="en-GB" sz="1100" b="0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72000" marR="72000" marT="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 vMerge="1"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0" lang="en-GB" sz="1100" b="0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Times New Roman" panose="02020603050405020304" pitchFamily="18" charset="0"/>
                        <a:ea typeface="+mn-ea"/>
                        <a:cs typeface="Times New Roman" panose="02020603050405020304" pitchFamily="18" charset="0"/>
                      </a:endParaRPr>
                    </a:p>
                  </a:txBody>
                  <a:tcPr marL="72000" marR="72000" marT="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r>
                        <a:rPr lang="en-GB" sz="1100" b="0" dirty="0">
                          <a:solidFill>
                            <a:schemeClr val="tx1"/>
                          </a:solidFill>
                          <a:latin typeface="+mj-lt"/>
                          <a:cs typeface="Times New Roman" panose="02020603050405020304" pitchFamily="18" charset="0"/>
                        </a:rPr>
                        <a:t>Low-flow time</a:t>
                      </a:r>
                    </a:p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GB" sz="1100" b="0" dirty="0">
                          <a:solidFill>
                            <a:schemeClr val="tx1"/>
                          </a:solidFill>
                          <a:latin typeface="+mj-lt"/>
                          <a:cs typeface="Times New Roman" panose="02020603050405020304" pitchFamily="18" charset="0"/>
                        </a:rPr>
                        <a:t>(minutes)</a:t>
                      </a:r>
                    </a:p>
                  </a:txBody>
                  <a:tcPr marL="72000" marR="72000" marT="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r>
                        <a:rPr lang="en-GB" sz="1100" b="0" dirty="0">
                          <a:solidFill>
                            <a:schemeClr val="tx1"/>
                          </a:solidFill>
                          <a:latin typeface="+mj-lt"/>
                          <a:cs typeface="Times New Roman" panose="02020603050405020304" pitchFamily="18" charset="0"/>
                        </a:rPr>
                        <a:t>Continuous</a:t>
                      </a:r>
                    </a:p>
                  </a:txBody>
                  <a:tcPr marL="72000" marR="72000" marT="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GB" sz="11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uLnTx/>
                          <a:uFillTx/>
                          <a:latin typeface="+mj-lt"/>
                          <a:ea typeface="+mn-ea"/>
                          <a:cs typeface="Times New Roman" panose="02020603050405020304" pitchFamily="18" charset="0"/>
                        </a:rPr>
                        <a:t>Not applicable</a:t>
                      </a:r>
                    </a:p>
                  </a:txBody>
                  <a:tcPr marL="72000" marR="72000" marT="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GB" sz="11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uLnTx/>
                          <a:uFillTx/>
                          <a:latin typeface="+mj-lt"/>
                          <a:ea typeface="+mn-ea"/>
                          <a:cs typeface="Times New Roman" panose="02020603050405020304" pitchFamily="18" charset="0"/>
                        </a:rPr>
                        <a:t>Not </a:t>
                      </a:r>
                      <a:r>
                        <a:rPr kumimoji="0" lang="en-US" sz="11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uLnTx/>
                          <a:uFillTx/>
                          <a:latin typeface="+mj-lt"/>
                          <a:ea typeface="+mn-ea"/>
                          <a:cs typeface="Times New Roman" panose="02020603050405020304" pitchFamily="18" charset="0"/>
                        </a:rPr>
                        <a:t>applicable</a:t>
                      </a:r>
                      <a:endParaRPr kumimoji="0" lang="en-GB" sz="1100" b="0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uLnTx/>
                        <a:uFillTx/>
                        <a:latin typeface="+mj-lt"/>
                        <a:ea typeface="+mn-ea"/>
                        <a:cs typeface="Times New Roman" panose="02020603050405020304" pitchFamily="18" charset="0"/>
                      </a:endParaRPr>
                    </a:p>
                  </a:txBody>
                  <a:tcPr marL="72000" marR="72000" marT="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548720150"/>
                  </a:ext>
                </a:extLst>
              </a:tr>
              <a:tr h="452851">
                <a:tc vMerge="1">
                  <a:txBody>
                    <a:bodyPr/>
                    <a:lstStyle/>
                    <a:p>
                      <a:endParaRPr lang="en-GB" sz="1100" b="0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72000" marR="72000" marT="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 vMerge="1"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0" lang="en-GB" sz="1100" b="0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Times New Roman" panose="02020603050405020304" pitchFamily="18" charset="0"/>
                        <a:ea typeface="+mn-ea"/>
                        <a:cs typeface="Times New Roman" panose="02020603050405020304" pitchFamily="18" charset="0"/>
                      </a:endParaRPr>
                    </a:p>
                  </a:txBody>
                  <a:tcPr marL="72000" marR="72000" marT="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r>
                        <a:rPr lang="en-GB" sz="1100" b="0" dirty="0">
                          <a:solidFill>
                            <a:schemeClr val="tx1"/>
                          </a:solidFill>
                          <a:latin typeface="+mj-lt"/>
                          <a:cs typeface="Times New Roman" panose="02020603050405020304" pitchFamily="18" charset="0"/>
                        </a:rPr>
                        <a:t>Serum creatinine</a:t>
                      </a:r>
                    </a:p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GB" sz="1100" b="0" dirty="0">
                          <a:solidFill>
                            <a:schemeClr val="tx1"/>
                          </a:solidFill>
                          <a:latin typeface="+mj-lt"/>
                          <a:cs typeface="Times New Roman" panose="02020603050405020304" pitchFamily="18" charset="0"/>
                        </a:rPr>
                        <a:t>(mg/dL)</a:t>
                      </a:r>
                    </a:p>
                  </a:txBody>
                  <a:tcPr marL="72000" marR="72000" marT="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r>
                        <a:rPr lang="en-GB" sz="1100" b="0" dirty="0">
                          <a:solidFill>
                            <a:schemeClr val="tx1"/>
                          </a:solidFill>
                          <a:latin typeface="+mj-lt"/>
                          <a:cs typeface="Times New Roman" panose="02020603050405020304" pitchFamily="18" charset="0"/>
                        </a:rPr>
                        <a:t>Continuous</a:t>
                      </a:r>
                    </a:p>
                  </a:txBody>
                  <a:tcPr marL="72000" marR="72000" marT="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GB" sz="11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uLnTx/>
                          <a:uFillTx/>
                          <a:latin typeface="+mj-lt"/>
                          <a:ea typeface="+mn-ea"/>
                          <a:cs typeface="Times New Roman" panose="02020603050405020304" pitchFamily="18" charset="0"/>
                        </a:rPr>
                        <a:t>Not applicable</a:t>
                      </a:r>
                    </a:p>
                  </a:txBody>
                  <a:tcPr marL="72000" marR="72000" marT="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altLang="ja-JP" sz="11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uLnTx/>
                          <a:uFillTx/>
                          <a:latin typeface="+mj-lt"/>
                          <a:ea typeface="游ゴシック" panose="020B0400000000000000" pitchFamily="50" charset="-128"/>
                          <a:cs typeface="Times New Roman" panose="02020603050405020304" pitchFamily="18" charset="0"/>
                        </a:rPr>
                        <a:t>Not</a:t>
                      </a:r>
                      <a:r>
                        <a:rPr kumimoji="0" lang="en-GB" sz="11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uLnTx/>
                          <a:uFillTx/>
                          <a:latin typeface="+mj-lt"/>
                          <a:ea typeface="+mn-ea"/>
                          <a:cs typeface="Times New Roman" panose="02020603050405020304" pitchFamily="18" charset="0"/>
                        </a:rPr>
                        <a:t> performed</a:t>
                      </a:r>
                    </a:p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100" dirty="0">
                          <a:solidFill>
                            <a:schemeClr val="tx1"/>
                          </a:solidFill>
                          <a:latin typeface="+mj-lt"/>
                          <a:cs typeface="Times New Roman" panose="02020603050405020304" pitchFamily="18" charset="0"/>
                        </a:rPr>
                        <a:t>(missing values present)</a:t>
                      </a:r>
                      <a:endParaRPr kumimoji="0" lang="en-GB" sz="1100" b="0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uLnTx/>
                        <a:uFillTx/>
                        <a:latin typeface="+mj-lt"/>
                        <a:ea typeface="+mn-ea"/>
                        <a:cs typeface="Times New Roman" panose="02020603050405020304" pitchFamily="18" charset="0"/>
                      </a:endParaRPr>
                    </a:p>
                  </a:txBody>
                  <a:tcPr marL="72000" marR="72000" marT="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444977739"/>
                  </a:ext>
                </a:extLst>
              </a:tr>
              <a:tr h="452851">
                <a:tc vMerge="1">
                  <a:txBody>
                    <a:bodyPr/>
                    <a:lstStyle/>
                    <a:p>
                      <a:endParaRPr lang="en-GB" sz="1100" b="0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72000" marR="72000" marT="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 vMerge="1">
                  <a:txBody>
                    <a:bodyPr/>
                    <a:lstStyle/>
                    <a:p>
                      <a:endParaRPr lang="en-GB" sz="1100" b="0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72000" marR="72000" marT="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r>
                        <a:rPr lang="en-GB" sz="1100" b="0" dirty="0">
                          <a:solidFill>
                            <a:schemeClr val="tx1"/>
                          </a:solidFill>
                          <a:latin typeface="+mj-lt"/>
                          <a:cs typeface="Times New Roman" panose="02020603050405020304" pitchFamily="18" charset="0"/>
                        </a:rPr>
                        <a:t>Lactate</a:t>
                      </a:r>
                    </a:p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GB" sz="1100" b="0" dirty="0">
                          <a:solidFill>
                            <a:schemeClr val="tx1"/>
                          </a:solidFill>
                          <a:latin typeface="+mj-lt"/>
                          <a:cs typeface="Times New Roman" panose="02020603050405020304" pitchFamily="18" charset="0"/>
                        </a:rPr>
                        <a:t>(mmol/L)</a:t>
                      </a:r>
                    </a:p>
                  </a:txBody>
                  <a:tcPr marL="72000" marR="72000" marT="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r>
                        <a:rPr lang="en-GB" sz="1100" b="0" dirty="0">
                          <a:solidFill>
                            <a:schemeClr val="tx1"/>
                          </a:solidFill>
                          <a:latin typeface="+mj-lt"/>
                          <a:cs typeface="Times New Roman" panose="02020603050405020304" pitchFamily="18" charset="0"/>
                        </a:rPr>
                        <a:t>Continuous</a:t>
                      </a:r>
                    </a:p>
                  </a:txBody>
                  <a:tcPr marL="72000" marR="72000" marT="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GB" sz="11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uLnTx/>
                          <a:uFillTx/>
                          <a:latin typeface="+mj-lt"/>
                          <a:ea typeface="+mn-ea"/>
                          <a:cs typeface="Times New Roman" panose="02020603050405020304" pitchFamily="18" charset="0"/>
                        </a:rPr>
                        <a:t>Not applicable</a:t>
                      </a:r>
                    </a:p>
                  </a:txBody>
                  <a:tcPr marL="72000" marR="72000" marT="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altLang="ja-JP" sz="11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uLnTx/>
                          <a:uFillTx/>
                          <a:latin typeface="+mj-lt"/>
                          <a:ea typeface="游ゴシック" panose="020B0400000000000000" pitchFamily="50" charset="-128"/>
                          <a:cs typeface="Times New Roman" panose="02020603050405020304" pitchFamily="18" charset="0"/>
                        </a:rPr>
                        <a:t>Not</a:t>
                      </a:r>
                      <a:r>
                        <a:rPr kumimoji="0" lang="en-GB" sz="11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uLnTx/>
                          <a:uFillTx/>
                          <a:latin typeface="+mj-lt"/>
                          <a:ea typeface="+mn-ea"/>
                          <a:cs typeface="Times New Roman" panose="02020603050405020304" pitchFamily="18" charset="0"/>
                        </a:rPr>
                        <a:t> performed</a:t>
                      </a:r>
                    </a:p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100" dirty="0">
                          <a:solidFill>
                            <a:schemeClr val="tx1"/>
                          </a:solidFill>
                          <a:latin typeface="+mj-lt"/>
                          <a:cs typeface="Times New Roman" panose="02020603050405020304" pitchFamily="18" charset="0"/>
                        </a:rPr>
                        <a:t>(missing values present)</a:t>
                      </a:r>
                      <a:endParaRPr kumimoji="0" lang="en-GB" sz="1100" b="0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uLnTx/>
                        <a:uFillTx/>
                        <a:latin typeface="+mj-lt"/>
                        <a:ea typeface="+mn-ea"/>
                        <a:cs typeface="Times New Roman" panose="02020603050405020304" pitchFamily="18" charset="0"/>
                      </a:endParaRPr>
                    </a:p>
                  </a:txBody>
                  <a:tcPr marL="72000" marR="72000" marT="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600951849"/>
                  </a:ext>
                </a:extLst>
              </a:tr>
              <a:tr h="452851">
                <a:tc>
                  <a:txBody>
                    <a:bodyPr/>
                    <a:lstStyle/>
                    <a:p>
                      <a:r>
                        <a:rPr lang="en-GB" sz="1100" b="0" dirty="0">
                          <a:solidFill>
                            <a:schemeClr val="tx1"/>
                          </a:solidFill>
                          <a:latin typeface="+mj-lt"/>
                          <a:cs typeface="Times New Roman" panose="02020603050405020304" pitchFamily="18" charset="0"/>
                        </a:rPr>
                        <a:t>CT image model</a:t>
                      </a:r>
                    </a:p>
                  </a:txBody>
                  <a:tcPr marL="72000" marR="72000" marT="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r>
                        <a:rPr lang="en-GB" sz="1100" b="0" dirty="0">
                          <a:solidFill>
                            <a:schemeClr val="tx1"/>
                          </a:solidFill>
                          <a:latin typeface="+mj-lt"/>
                          <a:cs typeface="Times New Roman" panose="02020603050405020304" pitchFamily="18" charset="0"/>
                        </a:rPr>
                        <a:t>CNN</a:t>
                      </a:r>
                    </a:p>
                  </a:txBody>
                  <a:tcPr marL="72000" marR="72000" marT="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r>
                        <a:rPr lang="en-US" sz="1100" dirty="0">
                          <a:solidFill>
                            <a:schemeClr val="tx1"/>
                          </a:solidFill>
                          <a:latin typeface="+mj-lt"/>
                          <a:cs typeface="Times New Roman" panose="02020603050405020304" pitchFamily="18" charset="0"/>
                        </a:rPr>
                        <a:t>Single axial slice </a:t>
                      </a:r>
                    </a:p>
                    <a:p>
                      <a:r>
                        <a:rPr lang="en-US" sz="1100" dirty="0">
                          <a:solidFill>
                            <a:schemeClr val="tx1"/>
                          </a:solidFill>
                          <a:latin typeface="+mj-lt"/>
                          <a:cs typeface="Times New Roman" panose="02020603050405020304" pitchFamily="18" charset="0"/>
                        </a:rPr>
                        <a:t>(pineal gland level)</a:t>
                      </a:r>
                      <a:endParaRPr lang="en-GB" sz="1100" b="0" dirty="0">
                        <a:solidFill>
                          <a:schemeClr val="tx1"/>
                        </a:solidFill>
                        <a:latin typeface="+mj-lt"/>
                        <a:cs typeface="Times New Roman" panose="02020603050405020304" pitchFamily="18" charset="0"/>
                      </a:endParaRPr>
                    </a:p>
                  </a:txBody>
                  <a:tcPr marL="72000" marR="72000" marT="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GB" sz="1100" b="0" dirty="0">
                          <a:solidFill>
                            <a:schemeClr val="tx1"/>
                          </a:solidFill>
                          <a:latin typeface="+mj-lt"/>
                          <a:cs typeface="Times New Roman" panose="02020603050405020304" pitchFamily="18" charset="0"/>
                        </a:rPr>
                        <a:t>(255</a:t>
                      </a:r>
                      <a:r>
                        <a:rPr lang="en-US" sz="1100" b="0" dirty="0">
                          <a:solidFill>
                            <a:schemeClr val="tx1"/>
                          </a:solidFill>
                          <a:latin typeface="+mj-lt"/>
                          <a:cs typeface="Times New Roman" panose="02020603050405020304" pitchFamily="18" charset="0"/>
                        </a:rPr>
                        <a:t>,</a:t>
                      </a:r>
                      <a:r>
                        <a:rPr lang="en-US" sz="1100" dirty="0">
                          <a:solidFill>
                            <a:schemeClr val="tx1"/>
                          </a:solidFill>
                          <a:latin typeface="+mj-lt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en-GB" sz="1100" b="0" dirty="0">
                          <a:solidFill>
                            <a:schemeClr val="tx1"/>
                          </a:solidFill>
                          <a:latin typeface="+mj-lt"/>
                          <a:cs typeface="Times New Roman" panose="02020603050405020304" pitchFamily="18" charset="0"/>
                        </a:rPr>
                        <a:t>255, 1)*</a:t>
                      </a:r>
                    </a:p>
                  </a:txBody>
                  <a:tcPr marL="72000" marR="72000" marT="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100" dirty="0">
                          <a:solidFill>
                            <a:schemeClr val="tx1"/>
                          </a:solidFill>
                          <a:latin typeface="+mj-lt"/>
                          <a:cs typeface="Times New Roman" panose="02020603050405020304" pitchFamily="18" charset="0"/>
                        </a:rPr>
                        <a:t>Data augmentation</a:t>
                      </a:r>
                    </a:p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100" dirty="0">
                          <a:solidFill>
                            <a:schemeClr val="tx1"/>
                          </a:solidFill>
                          <a:latin typeface="+mj-lt"/>
                          <a:cs typeface="Times New Roman" panose="02020603050405020304" pitchFamily="18" charset="0"/>
                        </a:rPr>
                        <a:t>(e.g., rotation, shift, zoom)</a:t>
                      </a:r>
                      <a:endParaRPr kumimoji="0" lang="en-GB" sz="1100" b="0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uLnTx/>
                        <a:uFillTx/>
                        <a:latin typeface="+mj-lt"/>
                        <a:ea typeface="+mn-ea"/>
                        <a:cs typeface="Times New Roman" panose="02020603050405020304" pitchFamily="18" charset="0"/>
                      </a:endParaRPr>
                    </a:p>
                  </a:txBody>
                  <a:tcPr marL="72000" marR="72000" marT="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r>
                        <a:rPr lang="en-GB" sz="1100" b="0" dirty="0">
                          <a:solidFill>
                            <a:schemeClr val="tx1"/>
                          </a:solidFill>
                          <a:latin typeface="+mj-lt"/>
                          <a:cs typeface="Times New Roman" panose="02020603050405020304" pitchFamily="18" charset="0"/>
                        </a:rPr>
                        <a:t>Not applicable</a:t>
                      </a:r>
                    </a:p>
                  </a:txBody>
                  <a:tcPr marL="72000" marR="72000" marT="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442701819"/>
                  </a:ext>
                </a:extLst>
              </a:tr>
              <a:tr h="452851">
                <a:tc gridSpan="6">
                  <a:txBody>
                    <a:bodyPr/>
                    <a:lstStyle/>
                    <a:p>
                      <a:pPr marL="171450" indent="-171450">
                        <a:buFont typeface="Arial" panose="020B0604020202020204" pitchFamily="34" charset="0"/>
                        <a:buChar char="•"/>
                      </a:pPr>
                      <a:r>
                        <a:rPr lang="en-US" sz="1100" b="0" dirty="0">
                          <a:solidFill>
                            <a:schemeClr val="tx1"/>
                          </a:solidFill>
                          <a:latin typeface="+mj-lt"/>
                          <a:cs typeface="Times New Roman" panose="02020603050405020304" pitchFamily="18" charset="0"/>
                        </a:rPr>
                        <a:t>Although each CT slice was originally acquired as a 255×255 single‐channel (greyscale) image, it was resized to 224×224 and converted to an RGB format (3 channels) before being input into the ResNet50 architecture. This step ensures compatibility with the ImageNet‐pretrained weights.</a:t>
                      </a:r>
                    </a:p>
                    <a:p>
                      <a:pPr marL="171450" indent="-171450">
                        <a:buFont typeface="Arial" panose="020B0604020202020204" pitchFamily="34" charset="0"/>
                        <a:buChar char="•"/>
                      </a:pPr>
                      <a:r>
                        <a:rPr lang="en-US" altLang="ja-JP" sz="1100" b="0" dirty="0">
                          <a:solidFill>
                            <a:schemeClr val="tx1"/>
                          </a:solidFill>
                          <a:latin typeface="+mj-lt"/>
                          <a:cs typeface="Times New Roman" panose="02020603050405020304" pitchFamily="18" charset="0"/>
                        </a:rPr>
                        <a:t>OHCA, Out of hospital cardiac arrest; CNN, Convolution neural network; VF, Ventricular fibrillation; VT, Ventricular tachycardia</a:t>
                      </a:r>
                      <a:endParaRPr lang="en-GB" sz="1100" b="0" dirty="0">
                        <a:solidFill>
                          <a:schemeClr val="tx1"/>
                        </a:solidFill>
                        <a:latin typeface="+mj-lt"/>
                        <a:cs typeface="Times New Roman" panose="02020603050405020304" pitchFamily="18" charset="0"/>
                      </a:endParaRPr>
                    </a:p>
                  </a:txBody>
                  <a:tcPr marL="72000" marR="72000" marT="0" marB="0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 hMerge="1">
                  <a:txBody>
                    <a:bodyPr/>
                    <a:lstStyle/>
                    <a:p>
                      <a:endParaRPr lang="en-GB" sz="1100" b="0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72000" marR="72000" marT="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 hMerge="1">
                  <a:txBody>
                    <a:bodyPr/>
                    <a:lstStyle/>
                    <a:p>
                      <a:endParaRPr lang="en-GB" sz="1100" b="0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72000" marR="72000" marT="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 hMerge="1"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n-GB" sz="1100" b="0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72000" marR="72000" marT="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 hMerge="1"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0" lang="en-GB" sz="1100" b="0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Times New Roman" panose="02020603050405020304" pitchFamily="18" charset="0"/>
                        <a:ea typeface="+mn-ea"/>
                        <a:cs typeface="Times New Roman" panose="02020603050405020304" pitchFamily="18" charset="0"/>
                      </a:endParaRPr>
                    </a:p>
                  </a:txBody>
                  <a:tcPr marL="72000" marR="72000" marT="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 hMerge="1">
                  <a:txBody>
                    <a:bodyPr/>
                    <a:lstStyle/>
                    <a:p>
                      <a:endParaRPr lang="en-GB" sz="1100" b="0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72000" marR="72000" marT="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987472395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493291281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テーマ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テーマ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3823</TotalTime>
  <Words>243</Words>
  <Application>Microsoft Office PowerPoint</Application>
  <PresentationFormat>ワイド画面</PresentationFormat>
  <Paragraphs>56</Paragraphs>
  <Slides>1</Slides>
  <Notes>1</Notes>
  <HiddenSlides>0</HiddenSlides>
  <MMClips>0</MMClips>
  <ScaleCrop>false</ScaleCrop>
  <HeadingPairs>
    <vt:vector size="6" baseType="variant">
      <vt:variant>
        <vt:lpstr>使用されているフォント</vt:lpstr>
      </vt:variant>
      <vt:variant>
        <vt:i4>3</vt:i4>
      </vt:variant>
      <vt:variant>
        <vt:lpstr>テーマ</vt:lpstr>
      </vt:variant>
      <vt:variant>
        <vt:i4>1</vt:i4>
      </vt:variant>
      <vt:variant>
        <vt:lpstr>スライド タイトル</vt:lpstr>
      </vt:variant>
      <vt:variant>
        <vt:i4>1</vt:i4>
      </vt:variant>
    </vt:vector>
  </HeadingPairs>
  <TitlesOfParts>
    <vt:vector size="5" baseType="lpstr">
      <vt:lpstr>Arial</vt:lpstr>
      <vt:lpstr>Calibri</vt:lpstr>
      <vt:lpstr>Calibri Light</vt:lpstr>
      <vt:lpstr>Office テーマ</vt:lpstr>
      <vt:lpstr>Supplementary Table S1: Summary of Individual Base Prediction Models: Features, Preprocessing, and Missing Data Handling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Supplement 1, eMethod 1: Summary of Individual Base Prediction Models: Features, Preprocessing, and Missing Data Handling</dc:title>
  <dc:creator>川井 廉之</dc:creator>
  <cp:lastModifiedBy>川井 廉之</cp:lastModifiedBy>
  <cp:revision>47</cp:revision>
  <dcterms:created xsi:type="dcterms:W3CDTF">2024-08-27T04:25:08Z</dcterms:created>
  <dcterms:modified xsi:type="dcterms:W3CDTF">2025-06-26T02:28:51Z</dcterms:modified>
</cp:coreProperties>
</file>