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4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03D44C-4987-42EC-9DE4-72BF1E452848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F3EB30-DBA4-427E-B792-6F7EA9916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02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54E4FC-4873-0293-1D16-C9911E70B5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AD5CF4B-584A-117F-9B9A-D3CF9979C0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35710F-76CA-70A3-A7E8-09BF190F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185120-3C2B-7119-9C5E-922A0874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F4CAC9-079E-B773-993C-009F9E35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463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8CD9C6-5B53-BFEF-1CB4-453D898C4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68E359-42C3-94C2-5C1A-C84B3510E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BF16AD-6185-03BB-A0AB-94739D99D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9DAB4D-8F27-FEE1-5C9B-8BA06061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503234-8E11-36BB-71AB-EB902B4D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76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D5C9BF-CD4F-0A13-801F-ADD2B0327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0C4F72-5585-B9C3-3C85-AFF4B79FA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134500-5C1E-EB79-C0CE-10254968D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2021F8-F8A7-BA49-466E-F2E9A299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F945D9-1DBB-9A61-4497-7A4665F5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249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FB2E2D-9923-BAAD-64FA-BB01A060E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0CD874-92BB-030E-6C1E-574160346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9B70222-F458-7292-3D76-2C1AD52E9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4FFF55-60C0-DF68-7DA0-1667C38D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66A965-01FD-B777-F3DF-CDB085A42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86A8E5-80CA-FFA4-697B-40174358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703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CD7E55-8B1B-471E-A858-9C1E843D8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6F538F-C647-1F8A-C542-0B800EF1D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BB10AA5-C9EA-2FAD-48A2-92071652D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68F4C63-64F2-1216-056E-4540FA05D8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C745817-28FF-EDA8-D4C7-83989E2C59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2B317B2-6C23-1240-ADAB-C262CD148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0EE1D3A-7275-2B4C-0D1E-FEBBA66F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B2FD0BB-4F3C-39D0-663D-F58A4112C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89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88E7D2-47D4-E3B4-1F97-EBFE81B30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3B4E86F-87A3-A9EF-E54A-0502B0757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87728D-4105-2009-4504-C507399B2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815FEEA-1A60-1F15-671E-67EAF4E15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57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D0D35C2-0EF0-64FE-479C-20A9AA97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673BB28-DB7C-B6E6-0892-BF6E29739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F32D503-5F98-F6FD-E01E-62001FA26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475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CF2897-C703-4634-6ED2-F294B15BD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3CE2BB-EBAA-FC87-5C1D-F5A44AB77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DB18CBE-FCD2-FE02-B0C2-90AC4070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9F24304-4A96-1BC7-F630-7E68876EC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1AED6A7-2DCA-BCB5-9DDD-E722A94B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BC81EB-ED2D-F1AA-1B91-45F4F862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70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FBC6C8-02D1-5035-AF72-D4A00FA6E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90EEBB4-B7FD-FD2E-6017-60E099CADF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EC27C3-CFC3-0FCB-CFBD-7BECA2001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7EDAE6-7673-7363-A4EC-D4A578FD6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DDB521-D0A5-6BAB-A666-5867FAA9D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156F29-E4C2-AACF-1F36-603E52B2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33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793859-828A-4D83-D7D6-A8BFC0CB4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1675D57-6CDA-7707-35C6-55D85A7F2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3B7875-7B38-1DFC-156E-042BE67F7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29C83A-F78D-1B4E-CCD8-D7D7326F2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A47D3E-7187-66DD-B03B-21680A7F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4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E7585FA-816E-108D-AD99-08288FB7CF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81059E2-F5F1-D168-5655-9DC93EC92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C8425F-ECDC-03BC-943E-5347B7FF4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282C04-BFE2-5B52-946A-5EF0535A4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C337DC-FAD6-B237-5DFB-7F1248D2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001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D7935CD-9451-0E5B-0DAD-22486DB07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40663B-97A9-0C47-A358-7426823E6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8A8B39-2650-10DF-5210-94D42CA83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287475-E8E2-598D-CA27-FEB69ACE3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21416B-5172-4F73-C17F-C33C56FCA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10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1D66A3A-DEF3-C48F-9BE4-16E53BB7396E}"/>
              </a:ext>
            </a:extLst>
          </p:cNvPr>
          <p:cNvSpPr txBox="1"/>
          <p:nvPr/>
        </p:nvSpPr>
        <p:spPr>
          <a:xfrm>
            <a:off x="1018471" y="316358"/>
            <a:ext cx="8225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Supplementary </a:t>
            </a:r>
            <a:r>
              <a:rPr lang="en-US" sz="1600" dirty="0"/>
              <a:t>Table S3: Logistic Regression Hyperparameter Settings for the Pupil Model</a:t>
            </a:r>
          </a:p>
        </p:txBody>
      </p:sp>
      <p:graphicFrame>
        <p:nvGraphicFramePr>
          <p:cNvPr id="5" name="コンテンツ プレースホルダー 21">
            <a:extLst>
              <a:ext uri="{FF2B5EF4-FFF2-40B4-BE49-F238E27FC236}">
                <a16:creationId xmlns:a16="http://schemas.microsoft.com/office/drawing/2014/main" id="{4C01DE7B-F070-D0A2-31D3-16FAF55520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7058722"/>
              </p:ext>
            </p:extLst>
          </p:nvPr>
        </p:nvGraphicFramePr>
        <p:xfrm>
          <a:off x="944023" y="1404572"/>
          <a:ext cx="10303954" cy="3068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0791">
                  <a:extLst>
                    <a:ext uri="{9D8B030D-6E8A-4147-A177-3AD203B41FA5}">
                      <a16:colId xmlns:a16="http://schemas.microsoft.com/office/drawing/2014/main" val="3913533639"/>
                    </a:ext>
                  </a:extLst>
                </a:gridCol>
                <a:gridCol w="4121581">
                  <a:extLst>
                    <a:ext uri="{9D8B030D-6E8A-4147-A177-3AD203B41FA5}">
                      <a16:colId xmlns:a16="http://schemas.microsoft.com/office/drawing/2014/main" val="240648850"/>
                    </a:ext>
                  </a:extLst>
                </a:gridCol>
                <a:gridCol w="2060791">
                  <a:extLst>
                    <a:ext uri="{9D8B030D-6E8A-4147-A177-3AD203B41FA5}">
                      <a16:colId xmlns:a16="http://schemas.microsoft.com/office/drawing/2014/main" val="3244061922"/>
                    </a:ext>
                  </a:extLst>
                </a:gridCol>
                <a:gridCol w="2060791">
                  <a:extLst>
                    <a:ext uri="{9D8B030D-6E8A-4147-A177-3AD203B41FA5}">
                      <a16:colId xmlns:a16="http://schemas.microsoft.com/office/drawing/2014/main" val="339503189"/>
                    </a:ext>
                  </a:extLst>
                </a:gridCol>
              </a:tblGrid>
              <a:tr h="424287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Hyperparameter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Description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Search Range / Value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Data Type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513684"/>
                  </a:ext>
                </a:extLst>
              </a:tr>
              <a:tr h="42428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penalty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Type of regularization (L1 or L2)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dirty="0">
                          <a:solidFill>
                            <a:schemeClr val="tx1"/>
                          </a:solidFill>
                          <a:latin typeface="+mj-lt"/>
                        </a:rPr>
                        <a:t>[‘l1’, ‘l2’]</a:t>
                      </a:r>
                      <a:endParaRPr lang="en-US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Categorical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3097428"/>
                  </a:ext>
                </a:extLst>
              </a:tr>
              <a:tr h="42428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solver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Optimization algorithm for logistic regression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[‘liblinear’, ‘saga’]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Categorical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872674"/>
                  </a:ext>
                </a:extLst>
              </a:tr>
              <a:tr h="523093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Inverse of regularization strength (larger = weaker regularization)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latin typeface="+mj-lt"/>
                        </a:rPr>
                        <a:t>[1×10</a:t>
                      </a:r>
                      <a:r>
                        <a:rPr lang="it-IT" sz="1200" baseline="30000" dirty="0">
                          <a:latin typeface="+mj-lt"/>
                        </a:rPr>
                        <a:t>-4</a:t>
                      </a:r>
                      <a:r>
                        <a:rPr lang="it-IT" sz="1200" dirty="0">
                          <a:latin typeface="+mj-lt"/>
                        </a:rPr>
                        <a:t>, 1×10</a:t>
                      </a:r>
                      <a:r>
                        <a:rPr lang="it-IT" sz="1200" baseline="30000" dirty="0">
                          <a:latin typeface="+mj-lt"/>
                        </a:rPr>
                        <a:t>-2</a:t>
                      </a:r>
                      <a:r>
                        <a:rPr lang="it-IT" sz="1200" dirty="0">
                          <a:latin typeface="+mj-lt"/>
                        </a:rPr>
                        <a:t>]</a:t>
                      </a:r>
                    </a:p>
                    <a:p>
                      <a:pPr algn="ctr"/>
                      <a:r>
                        <a:rPr lang="it-IT" sz="1200" dirty="0">
                          <a:latin typeface="+mj-lt"/>
                        </a:rPr>
                        <a:t> (log scale)</a:t>
                      </a:r>
                      <a:endParaRPr lang="en-US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Float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4156300"/>
                  </a:ext>
                </a:extLst>
              </a:tr>
              <a:tr h="42428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class_weight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Balances classes inversely proportional to frequency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‘balanced’ (fixed)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Categorical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4124962"/>
                  </a:ext>
                </a:extLst>
              </a:tr>
              <a:tr h="424287"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+mj-lt"/>
                        </a:rPr>
                        <a:t>max_iter</a:t>
                      </a:r>
                      <a:endParaRPr lang="en-US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Maximum number of iterations for convergence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1000 (fixed)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Integer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5691729"/>
                  </a:ext>
                </a:extLst>
              </a:tr>
              <a:tr h="424287">
                <a:tc gridSpan="4">
                  <a:txBody>
                    <a:bodyPr/>
                    <a:lstStyle/>
                    <a:p>
                      <a:r>
                        <a:rPr lang="en-US" sz="1200" dirty="0">
                          <a:latin typeface="+mj-lt"/>
                        </a:rPr>
                        <a:t>All other hyperparameters were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kept at their default settings in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j-lt"/>
                        </a:rPr>
                        <a:t>scikit-learn (version 1.6.0).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275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674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3824</TotalTime>
  <Words>116</Words>
  <Application>Microsoft Office PowerPoint</Application>
  <PresentationFormat>ワイド画面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 1, eMethod 1: Summary of Individual Base Prediction Models: Features, Preprocessing, and Missing Data Handling</dc:title>
  <dc:creator>川井 廉之</dc:creator>
  <cp:lastModifiedBy>川井 廉之</cp:lastModifiedBy>
  <cp:revision>48</cp:revision>
  <dcterms:created xsi:type="dcterms:W3CDTF">2024-08-27T04:25:08Z</dcterms:created>
  <dcterms:modified xsi:type="dcterms:W3CDTF">2025-06-26T02:33:07Z</dcterms:modified>
</cp:coreProperties>
</file>