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93" r:id="rId3"/>
    <p:sldId id="257" r:id="rId4"/>
    <p:sldId id="286" r:id="rId5"/>
    <p:sldId id="259" r:id="rId6"/>
    <p:sldId id="260" r:id="rId7"/>
    <p:sldId id="261" r:id="rId8"/>
    <p:sldId id="262" r:id="rId9"/>
    <p:sldId id="263" r:id="rId10"/>
    <p:sldId id="291" r:id="rId11"/>
    <p:sldId id="295" r:id="rId12"/>
    <p:sldId id="289" r:id="rId13"/>
    <p:sldId id="275" r:id="rId14"/>
    <p:sldId id="276" r:id="rId15"/>
    <p:sldId id="277" r:id="rId16"/>
    <p:sldId id="278" r:id="rId17"/>
    <p:sldId id="287" r:id="rId18"/>
    <p:sldId id="279" r:id="rId19"/>
    <p:sldId id="294" r:id="rId20"/>
    <p:sldId id="288" r:id="rId21"/>
    <p:sldId id="280" r:id="rId22"/>
    <p:sldId id="282" r:id="rId23"/>
    <p:sldId id="283" r:id="rId24"/>
    <p:sldId id="290" r:id="rId25"/>
    <p:sldId id="284" r:id="rId26"/>
    <p:sldId id="285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00" autoAdjust="0"/>
    <p:restoredTop sz="94660"/>
  </p:normalViewPr>
  <p:slideViewPr>
    <p:cSldViewPr snapToGrid="0">
      <p:cViewPr varScale="1">
        <p:scale>
          <a:sx n="64" d="100"/>
          <a:sy n="64" d="100"/>
        </p:scale>
        <p:origin x="77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28BE34-CCF0-CCBF-A377-DFE195A288B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02E7710-07BE-1995-58AF-74CCC59355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90EE67-15D2-7A12-9C68-F8382B5296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6FE85D-6FE3-4E61-B6D6-3162D383712B}" type="datetimeFigureOut">
              <a:rPr lang="en-US" smtClean="0"/>
              <a:t>9/18/2025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B103AD-8E03-FC54-6C33-8AECA3DED5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79EEFA-39CF-3AF9-2352-AF0F7797C4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DC269-7BA4-42AB-8067-A0608617BF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32136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CD7C11-3A9C-1FBB-AE18-7477FE61FD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4576BD-F6C4-7936-4450-A654691D2D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3730E8-DA9B-0B52-13BD-DAC09ECACF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6FE85D-6FE3-4E61-B6D6-3162D383712B}" type="datetimeFigureOut">
              <a:rPr lang="en-US" smtClean="0"/>
              <a:t>9/18/2025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FF959C-A435-BD9B-E14B-9F00970A49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E77F7A-FC15-4B2D-73F9-3C6022A584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DC269-7BA4-42AB-8067-A0608617BF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16224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F00521-33B4-C243-7F2E-ACAB5AE1C9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2F53C57-976C-073D-A089-4B96D8FB54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79494E-77CE-F32C-057D-74E06AAF45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6FE85D-6FE3-4E61-B6D6-3162D383712B}" type="datetimeFigureOut">
              <a:rPr lang="en-US" smtClean="0"/>
              <a:t>9/18/2025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3C0810-7CCD-D3DB-03C4-9ED420C1AF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33AE7D-EBF5-802C-A512-52CF73BD6C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DC269-7BA4-42AB-8067-A0608617BF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12335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F3306E-94AE-7084-4FB6-4D33313011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48C8D9-C2AD-A332-7154-AFE28F6D532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D44A6FF-5DF3-172A-A1C4-1D19815F99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2316ED0-4594-ECAF-4D23-64506B5450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6FE85D-6FE3-4E61-B6D6-3162D383712B}" type="datetimeFigureOut">
              <a:rPr lang="en-US" smtClean="0"/>
              <a:t>9/18/2025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9EA136-5A95-A4C2-05A5-759FF83227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DE7805-DFD3-59B7-4A7C-78BE7FD26D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DC269-7BA4-42AB-8067-A0608617BF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17230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439158-9EFF-6B61-34F1-F459FC98DD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FF44EF-9D86-57E6-D0EC-9CE4140392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EC93BED-BEF9-5FC8-5E45-7B299303BF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6E3355D-B914-DE76-6D6C-C32B74B85D2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FAB2ACE-AA3E-CAD7-FF40-C453331EF15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FA124F2-7FCD-E314-0685-A3EC7B3E6B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6FE85D-6FE3-4E61-B6D6-3162D383712B}" type="datetimeFigureOut">
              <a:rPr lang="en-US" smtClean="0"/>
              <a:t>9/18/2025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722D77A-2FF6-030F-49C9-86C53561AC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2CAD79C-B6D2-E981-4D84-47073A4EC2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DC269-7BA4-42AB-8067-A0608617BF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17752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453B86-9AD5-C9E3-7A6B-6848482388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B5D81F7-102A-8894-3F0B-1589C794C2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6FE85D-6FE3-4E61-B6D6-3162D383712B}" type="datetimeFigureOut">
              <a:rPr lang="en-US" smtClean="0"/>
              <a:t>9/18/2025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82C2CD5-D880-2C90-5EF6-BD6FDDDBA2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BB44692-DF33-95BB-538B-B68928BEE1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DC269-7BA4-42AB-8067-A0608617BF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19000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5364B64-93A7-0568-8CAA-D59DA73C1B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6FE85D-6FE3-4E61-B6D6-3162D383712B}" type="datetimeFigureOut">
              <a:rPr lang="en-US" smtClean="0"/>
              <a:t>9/18/2025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708496C-FDD2-6218-7E32-3F78B6E758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3164610-F395-75CE-7753-C8C918A28B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DC269-7BA4-42AB-8067-A0608617BF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66847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1F5BAF-FBC9-5643-0961-AF2E4C76D7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CD601A-FF03-B301-2CF6-F1F5125280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9A8409-3508-B806-E517-B056CECB7D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D9CCDB6-339B-3DF5-B349-676DADFE24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6FE85D-6FE3-4E61-B6D6-3162D383712B}" type="datetimeFigureOut">
              <a:rPr lang="en-US" smtClean="0"/>
              <a:t>9/18/2025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FD7B0A-DB3A-9956-6885-5A9FEB076C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DEB52F0-C21F-A2A8-D4D5-6448B89353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DC269-7BA4-42AB-8067-A0608617BF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53440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53DA0F-3DCE-AC51-18C8-BF02C00953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A75ACFC-BC82-2605-4FC2-3DD45A2DE7F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8A3D97-C8F6-D1BC-AEF1-1001FBAB8C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D865180-4734-D311-E8FD-C571FCF3AE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6FE85D-6FE3-4E61-B6D6-3162D383712B}" type="datetimeFigureOut">
              <a:rPr lang="en-US" smtClean="0"/>
              <a:t>9/18/2025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86D925-4ADE-EB2C-2CE7-05C482191A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F8732CD-EF6C-ACDE-3052-4970750D8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DC269-7BA4-42AB-8067-A0608617BF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21919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2EC403-FAEA-54FE-E1B0-34B2DFA168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3B4A72D-33E6-2819-81F1-976C0F6A53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7E67CC-8FD7-B8EF-34FC-B66278E1B1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6FE85D-6FE3-4E61-B6D6-3162D383712B}" type="datetimeFigureOut">
              <a:rPr lang="en-US" smtClean="0"/>
              <a:t>9/18/2025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9D1223-2D7F-24B5-7246-003DD17722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9F848D-D817-E4C9-7AD6-3FF49BEA0B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DC269-7BA4-42AB-8067-A0608617BF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44992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6F6ADAD-163A-1076-92D1-1E2C443E5F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3CED5D4-A30D-1337-BCCD-EFAA085565E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67031D-B850-9471-EBBC-ACEDA3C566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6FE85D-6FE3-4E61-B6D6-3162D383712B}" type="datetimeFigureOut">
              <a:rPr lang="en-US" smtClean="0"/>
              <a:t>9/18/2025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844019-195E-853C-8604-6A080BA257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AEE19B-CC72-48B4-6614-3BCC3FBE75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BDC269-7BA4-42AB-8067-A0608617BF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31834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D5D078A-37D1-1C24-9948-1C16A83EC5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1EEA60-0F98-F1EA-0E1D-8C4C07E7C9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9C49AA-7DA7-373F-5E0F-A6CC73E252A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96FE85D-6FE3-4E61-B6D6-3162D383712B}" type="datetimeFigureOut">
              <a:rPr lang="en-US" smtClean="0"/>
              <a:t>9/18/2025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0D3382-1E44-C22D-4E86-E18BFB5510D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283F69-ABB0-22FD-4667-1CF648859C5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2BDC269-7BA4-42AB-8067-A0608617BFC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36768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BC0160-8208-4D00-8A90-516A392A42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529389"/>
            <a:ext cx="9144000" cy="938463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S7</a:t>
            </a:r>
            <a:b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Drugs docking human platelet glycoprotein (CD41/61)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962449A-26E1-03C0-659D-3C9D2E936E5B}"/>
              </a:ext>
            </a:extLst>
          </p:cNvPr>
          <p:cNvSpPr txBox="1"/>
          <p:nvPr/>
        </p:nvSpPr>
        <p:spPr>
          <a:xfrm>
            <a:off x="658654" y="2167558"/>
            <a:ext cx="10874692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GB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It was noticed that except ascorbate, all examined drugs can dock 3fcs via binding to many amino acids. Of these, acacetin, artemisinin, calcitriol, indirubin, kaempferol, phytic, quinapril, thymoquinone, </a:t>
            </a:r>
            <a:r>
              <a:rPr lang="en-GB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tryptanthrin</a:t>
            </a:r>
            <a:r>
              <a:rPr lang="en-GB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enalapril, nitazoxanide, candesartan and enalapril docked 3fcs via binding many amino acids especially, (Cys528, Cys674), (Cys528), (Cys501) (Cys506, Cys486), (Cys486, Cys501, Cys503), (Cys528, Cys674), (Cys462), (Cys608), (Cys528, Cys674), (Cys674)</a:t>
            </a:r>
            <a:r>
              <a:rPr lang="en-GB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(Cys528, Cys674)</a:t>
            </a:r>
            <a:r>
              <a:rPr lang="en-GB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and </a:t>
            </a:r>
            <a:r>
              <a:rPr lang="en-GB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(Cys674, Asn675), (Cys674), </a:t>
            </a:r>
            <a:r>
              <a:rPr lang="en-GB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respectively, (black arrow). </a:t>
            </a:r>
            <a:r>
              <a:rPr lang="en-GB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E</a:t>
            </a:r>
            <a:r>
              <a:rPr lang="en-GB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xcept ferulic and methionine </a:t>
            </a:r>
            <a:r>
              <a:rPr lang="en-GB" sz="2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sulfoximine</a:t>
            </a:r>
            <a:r>
              <a:rPr lang="en-GB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, all examined drugs can target the high predicted B-cell epitopes on 3fcs (red star).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7163989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F594108-08CF-00C2-8957-F73F071E71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097" y="780680"/>
            <a:ext cx="11145805" cy="5296639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B41A18A-F2E7-1F31-7B43-01A36613C7EE}"/>
              </a:ext>
            </a:extLst>
          </p:cNvPr>
          <p:cNvSpPr/>
          <p:nvPr/>
        </p:nvSpPr>
        <p:spPr>
          <a:xfrm>
            <a:off x="1448704" y="6243928"/>
            <a:ext cx="9549217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3200" b="1" cap="none" spc="0" dirty="0">
                <a:ln/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Fig. S7</a:t>
            </a:r>
            <a:r>
              <a:rPr lang="en-US" sz="3200" b="1" dirty="0">
                <a:ln/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en-US" sz="3200" b="1" cap="none" spc="0">
                <a:ln/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 Aminopterin </a:t>
            </a:r>
            <a:r>
              <a:rPr lang="en-US" sz="3200" b="1" cap="none" spc="0" dirty="0">
                <a:ln/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docked </a:t>
            </a:r>
            <a:r>
              <a:rPr lang="en-US" sz="3200" b="1" dirty="0">
                <a:ln/>
                <a:latin typeface="Times New Roman" panose="02020603050405020304" pitchFamily="18" charset="0"/>
                <a:cs typeface="Times New Roman" panose="02020603050405020304" pitchFamily="18" charset="0"/>
              </a:rPr>
              <a:t>human CD41/61 (3fcs)</a:t>
            </a:r>
            <a:endParaRPr lang="en-US" sz="3200" b="1" cap="none" spc="0" dirty="0">
              <a:ln/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96944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06DB67E-5220-2D02-998D-E944E5BD69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4571" y="1075720"/>
            <a:ext cx="10802858" cy="5306165"/>
          </a:xfrm>
          <a:prstGeom prst="rect">
            <a:avLst/>
          </a:prstGeom>
        </p:spPr>
      </p:pic>
      <p:sp>
        <p:nvSpPr>
          <p:cNvPr id="2" name="Star: 5 Points 1">
            <a:extLst>
              <a:ext uri="{FF2B5EF4-FFF2-40B4-BE49-F238E27FC236}">
                <a16:creationId xmlns:a16="http://schemas.microsoft.com/office/drawing/2014/main" id="{45464283-1B68-BAAC-9F68-C4238FFD4DCC}"/>
              </a:ext>
            </a:extLst>
          </p:cNvPr>
          <p:cNvSpPr/>
          <p:nvPr/>
        </p:nvSpPr>
        <p:spPr>
          <a:xfrm>
            <a:off x="8836313" y="1477575"/>
            <a:ext cx="236482" cy="268014"/>
          </a:xfrm>
          <a:prstGeom prst="star5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Star: 5 Points 4">
            <a:extLst>
              <a:ext uri="{FF2B5EF4-FFF2-40B4-BE49-F238E27FC236}">
                <a16:creationId xmlns:a16="http://schemas.microsoft.com/office/drawing/2014/main" id="{E00E3B7C-A847-64DD-BE01-51F2511D92A5}"/>
              </a:ext>
            </a:extLst>
          </p:cNvPr>
          <p:cNvSpPr/>
          <p:nvPr/>
        </p:nvSpPr>
        <p:spPr>
          <a:xfrm>
            <a:off x="9837210" y="4566764"/>
            <a:ext cx="236482" cy="268014"/>
          </a:xfrm>
          <a:prstGeom prst="star5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Star: 5 Points 5">
            <a:extLst>
              <a:ext uri="{FF2B5EF4-FFF2-40B4-BE49-F238E27FC236}">
                <a16:creationId xmlns:a16="http://schemas.microsoft.com/office/drawing/2014/main" id="{5474CA25-E8CD-BCE6-1019-09E20D38A112}"/>
              </a:ext>
            </a:extLst>
          </p:cNvPr>
          <p:cNvSpPr/>
          <p:nvPr/>
        </p:nvSpPr>
        <p:spPr>
          <a:xfrm>
            <a:off x="9219373" y="3389298"/>
            <a:ext cx="236482" cy="268014"/>
          </a:xfrm>
          <a:prstGeom prst="star5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Star: 5 Points 6">
            <a:extLst>
              <a:ext uri="{FF2B5EF4-FFF2-40B4-BE49-F238E27FC236}">
                <a16:creationId xmlns:a16="http://schemas.microsoft.com/office/drawing/2014/main" id="{77E40856-1AD8-67E0-AD63-58B8B9AC0EA0}"/>
              </a:ext>
            </a:extLst>
          </p:cNvPr>
          <p:cNvSpPr/>
          <p:nvPr/>
        </p:nvSpPr>
        <p:spPr>
          <a:xfrm>
            <a:off x="10335600" y="3728802"/>
            <a:ext cx="236482" cy="268014"/>
          </a:xfrm>
          <a:prstGeom prst="star5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Star: 5 Points 7">
            <a:extLst>
              <a:ext uri="{FF2B5EF4-FFF2-40B4-BE49-F238E27FC236}">
                <a16:creationId xmlns:a16="http://schemas.microsoft.com/office/drawing/2014/main" id="{5E8171B9-79BA-8EBE-183A-9AC6E6A99185}"/>
              </a:ext>
            </a:extLst>
          </p:cNvPr>
          <p:cNvSpPr/>
          <p:nvPr/>
        </p:nvSpPr>
        <p:spPr>
          <a:xfrm>
            <a:off x="9072795" y="4566764"/>
            <a:ext cx="236482" cy="268014"/>
          </a:xfrm>
          <a:prstGeom prst="star5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Star: 5 Points 8">
            <a:extLst>
              <a:ext uri="{FF2B5EF4-FFF2-40B4-BE49-F238E27FC236}">
                <a16:creationId xmlns:a16="http://schemas.microsoft.com/office/drawing/2014/main" id="{C3AF4C01-1138-4CC4-4408-A62C765A045D}"/>
              </a:ext>
            </a:extLst>
          </p:cNvPr>
          <p:cNvSpPr/>
          <p:nvPr/>
        </p:nvSpPr>
        <p:spPr>
          <a:xfrm>
            <a:off x="8308380" y="4542050"/>
            <a:ext cx="236482" cy="268014"/>
          </a:xfrm>
          <a:prstGeom prst="star5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Star: 5 Points 9">
            <a:extLst>
              <a:ext uri="{FF2B5EF4-FFF2-40B4-BE49-F238E27FC236}">
                <a16:creationId xmlns:a16="http://schemas.microsoft.com/office/drawing/2014/main" id="{29A1CC38-5E7A-92CB-A3A0-8A13F4C8438C}"/>
              </a:ext>
            </a:extLst>
          </p:cNvPr>
          <p:cNvSpPr/>
          <p:nvPr/>
        </p:nvSpPr>
        <p:spPr>
          <a:xfrm>
            <a:off x="7341146" y="4841706"/>
            <a:ext cx="236482" cy="268014"/>
          </a:xfrm>
          <a:prstGeom prst="star5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Star: 5 Points 10">
            <a:extLst>
              <a:ext uri="{FF2B5EF4-FFF2-40B4-BE49-F238E27FC236}">
                <a16:creationId xmlns:a16="http://schemas.microsoft.com/office/drawing/2014/main" id="{C6385573-3C0B-B258-BF5C-2F75AD6E7437}"/>
              </a:ext>
            </a:extLst>
          </p:cNvPr>
          <p:cNvSpPr/>
          <p:nvPr/>
        </p:nvSpPr>
        <p:spPr>
          <a:xfrm>
            <a:off x="7577628" y="4040815"/>
            <a:ext cx="236482" cy="268014"/>
          </a:xfrm>
          <a:prstGeom prst="star5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Star: 5 Points 11">
            <a:extLst>
              <a:ext uri="{FF2B5EF4-FFF2-40B4-BE49-F238E27FC236}">
                <a16:creationId xmlns:a16="http://schemas.microsoft.com/office/drawing/2014/main" id="{82FE3199-B084-5A28-F75D-E326C4B5A197}"/>
              </a:ext>
            </a:extLst>
          </p:cNvPr>
          <p:cNvSpPr/>
          <p:nvPr/>
        </p:nvSpPr>
        <p:spPr>
          <a:xfrm>
            <a:off x="6826281" y="3548299"/>
            <a:ext cx="236482" cy="268014"/>
          </a:xfrm>
          <a:prstGeom prst="star5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Star: 5 Points 12">
            <a:extLst>
              <a:ext uri="{FF2B5EF4-FFF2-40B4-BE49-F238E27FC236}">
                <a16:creationId xmlns:a16="http://schemas.microsoft.com/office/drawing/2014/main" id="{75F2B581-0CE4-39EE-5788-24B88E1EEE29}"/>
              </a:ext>
            </a:extLst>
          </p:cNvPr>
          <p:cNvSpPr/>
          <p:nvPr/>
        </p:nvSpPr>
        <p:spPr>
          <a:xfrm>
            <a:off x="7368795" y="1681960"/>
            <a:ext cx="236482" cy="268014"/>
          </a:xfrm>
          <a:prstGeom prst="star5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Star: 5 Points 13">
            <a:extLst>
              <a:ext uri="{FF2B5EF4-FFF2-40B4-BE49-F238E27FC236}">
                <a16:creationId xmlns:a16="http://schemas.microsoft.com/office/drawing/2014/main" id="{1E93BF5A-7608-C511-8DC8-3CCB87FCB3BA}"/>
              </a:ext>
            </a:extLst>
          </p:cNvPr>
          <p:cNvSpPr/>
          <p:nvPr/>
        </p:nvSpPr>
        <p:spPr>
          <a:xfrm>
            <a:off x="8034827" y="1033221"/>
            <a:ext cx="236482" cy="268014"/>
          </a:xfrm>
          <a:prstGeom prst="star5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Star: 5 Points 14">
            <a:extLst>
              <a:ext uri="{FF2B5EF4-FFF2-40B4-BE49-F238E27FC236}">
                <a16:creationId xmlns:a16="http://schemas.microsoft.com/office/drawing/2014/main" id="{B375E8F5-0376-04D3-F26B-8314163FBB5E}"/>
              </a:ext>
            </a:extLst>
          </p:cNvPr>
          <p:cNvSpPr/>
          <p:nvPr/>
        </p:nvSpPr>
        <p:spPr>
          <a:xfrm>
            <a:off x="8718072" y="3795723"/>
            <a:ext cx="236482" cy="268014"/>
          </a:xfrm>
          <a:prstGeom prst="star5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Star: 5 Points 15">
            <a:extLst>
              <a:ext uri="{FF2B5EF4-FFF2-40B4-BE49-F238E27FC236}">
                <a16:creationId xmlns:a16="http://schemas.microsoft.com/office/drawing/2014/main" id="{61944980-DDDE-CAE2-923C-47DB0D8BD003}"/>
              </a:ext>
            </a:extLst>
          </p:cNvPr>
          <p:cNvSpPr/>
          <p:nvPr/>
        </p:nvSpPr>
        <p:spPr>
          <a:xfrm>
            <a:off x="11162091" y="3527709"/>
            <a:ext cx="236482" cy="268014"/>
          </a:xfrm>
          <a:prstGeom prst="star5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Star: 5 Points 16">
            <a:extLst>
              <a:ext uri="{FF2B5EF4-FFF2-40B4-BE49-F238E27FC236}">
                <a16:creationId xmlns:a16="http://schemas.microsoft.com/office/drawing/2014/main" id="{86B7E7F9-A240-FB5F-1332-945476693D27}"/>
              </a:ext>
            </a:extLst>
          </p:cNvPr>
          <p:cNvSpPr/>
          <p:nvPr/>
        </p:nvSpPr>
        <p:spPr>
          <a:xfrm>
            <a:off x="11043850" y="2713251"/>
            <a:ext cx="236482" cy="268014"/>
          </a:xfrm>
          <a:prstGeom prst="star5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Arrow: Down 17">
            <a:extLst>
              <a:ext uri="{FF2B5EF4-FFF2-40B4-BE49-F238E27FC236}">
                <a16:creationId xmlns:a16="http://schemas.microsoft.com/office/drawing/2014/main" id="{12AAD968-418D-9A01-F80F-5F23787A8C20}"/>
              </a:ext>
            </a:extLst>
          </p:cNvPr>
          <p:cNvSpPr/>
          <p:nvPr/>
        </p:nvSpPr>
        <p:spPr>
          <a:xfrm rot="2058765">
            <a:off x="9054834" y="1592250"/>
            <a:ext cx="164539" cy="175293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Arrow: Down 18">
            <a:extLst>
              <a:ext uri="{FF2B5EF4-FFF2-40B4-BE49-F238E27FC236}">
                <a16:creationId xmlns:a16="http://schemas.microsoft.com/office/drawing/2014/main" id="{C5FD19FD-3AF7-5B2F-65B4-3ED2F1D64529}"/>
              </a:ext>
            </a:extLst>
          </p:cNvPr>
          <p:cNvSpPr/>
          <p:nvPr/>
        </p:nvSpPr>
        <p:spPr>
          <a:xfrm rot="2064429">
            <a:off x="10042525" y="4670830"/>
            <a:ext cx="164539" cy="175293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A13BC68-D9F1-5C94-58AD-5E2096505567}"/>
              </a:ext>
            </a:extLst>
          </p:cNvPr>
          <p:cNvSpPr/>
          <p:nvPr/>
        </p:nvSpPr>
        <p:spPr>
          <a:xfrm>
            <a:off x="1812583" y="6243928"/>
            <a:ext cx="8821453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3200" b="1" cap="none" spc="0" dirty="0">
                <a:ln/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Fig. S7</a:t>
            </a:r>
            <a:r>
              <a:rPr lang="en-US" sz="3200" b="1" dirty="0">
                <a:ln/>
                <a:latin typeface="Times New Roman" panose="02020603050405020304" pitchFamily="18" charset="0"/>
                <a:cs typeface="Times New Roman" panose="02020603050405020304" pitchFamily="18" charset="0"/>
              </a:rPr>
              <a:t>b </a:t>
            </a:r>
            <a:r>
              <a:rPr lang="en-US" sz="3200" b="1" cap="none" spc="0" dirty="0">
                <a:ln/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 Acacetin docked </a:t>
            </a:r>
            <a:r>
              <a:rPr lang="en-US" sz="3200" b="1" dirty="0">
                <a:ln/>
                <a:latin typeface="Times New Roman" panose="02020603050405020304" pitchFamily="18" charset="0"/>
                <a:cs typeface="Times New Roman" panose="02020603050405020304" pitchFamily="18" charset="0"/>
              </a:rPr>
              <a:t>human CD41/61 (3fcs)</a:t>
            </a:r>
            <a:endParaRPr lang="en-US" sz="3200" b="1" cap="none" spc="0" dirty="0">
              <a:ln/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2939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6AD9937-7346-D7B2-AD29-7F5A693041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0378" y="780680"/>
            <a:ext cx="10631384" cy="5296639"/>
          </a:xfrm>
          <a:prstGeom prst="rect">
            <a:avLst/>
          </a:prstGeom>
        </p:spPr>
      </p:pic>
      <p:sp>
        <p:nvSpPr>
          <p:cNvPr id="2" name="Star: 5 Points 1">
            <a:extLst>
              <a:ext uri="{FF2B5EF4-FFF2-40B4-BE49-F238E27FC236}">
                <a16:creationId xmlns:a16="http://schemas.microsoft.com/office/drawing/2014/main" id="{96A06168-7405-3E84-335D-B9A53D49FB38}"/>
              </a:ext>
            </a:extLst>
          </p:cNvPr>
          <p:cNvSpPr/>
          <p:nvPr/>
        </p:nvSpPr>
        <p:spPr>
          <a:xfrm>
            <a:off x="7444349" y="1510588"/>
            <a:ext cx="236482" cy="268014"/>
          </a:xfrm>
          <a:prstGeom prst="star5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Star: 5 Points 5">
            <a:extLst>
              <a:ext uri="{FF2B5EF4-FFF2-40B4-BE49-F238E27FC236}">
                <a16:creationId xmlns:a16="http://schemas.microsoft.com/office/drawing/2014/main" id="{616B34E5-DE52-8BD6-EB3C-CA459BEB673F}"/>
              </a:ext>
            </a:extLst>
          </p:cNvPr>
          <p:cNvSpPr/>
          <p:nvPr/>
        </p:nvSpPr>
        <p:spPr>
          <a:xfrm>
            <a:off x="9042009" y="4368088"/>
            <a:ext cx="236482" cy="268014"/>
          </a:xfrm>
          <a:prstGeom prst="star5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Star: 5 Points 6">
            <a:extLst>
              <a:ext uri="{FF2B5EF4-FFF2-40B4-BE49-F238E27FC236}">
                <a16:creationId xmlns:a16="http://schemas.microsoft.com/office/drawing/2014/main" id="{BE0C0BC1-AD34-6CB5-86B7-B6523741F896}"/>
              </a:ext>
            </a:extLst>
          </p:cNvPr>
          <p:cNvSpPr/>
          <p:nvPr/>
        </p:nvSpPr>
        <p:spPr>
          <a:xfrm>
            <a:off x="8470509" y="4502095"/>
            <a:ext cx="236482" cy="268014"/>
          </a:xfrm>
          <a:prstGeom prst="star5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Star: 5 Points 7">
            <a:extLst>
              <a:ext uri="{FF2B5EF4-FFF2-40B4-BE49-F238E27FC236}">
                <a16:creationId xmlns:a16="http://schemas.microsoft.com/office/drawing/2014/main" id="{CF21DE28-7ECE-73DA-7690-0B25C510F226}"/>
              </a:ext>
            </a:extLst>
          </p:cNvPr>
          <p:cNvSpPr/>
          <p:nvPr/>
        </p:nvSpPr>
        <p:spPr>
          <a:xfrm>
            <a:off x="8910454" y="1316937"/>
            <a:ext cx="236482" cy="268014"/>
          </a:xfrm>
          <a:prstGeom prst="star5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Star: 5 Points 10">
            <a:extLst>
              <a:ext uri="{FF2B5EF4-FFF2-40B4-BE49-F238E27FC236}">
                <a16:creationId xmlns:a16="http://schemas.microsoft.com/office/drawing/2014/main" id="{4886B617-E172-CB99-3FA0-8D06E1A1CB2F}"/>
              </a:ext>
            </a:extLst>
          </p:cNvPr>
          <p:cNvSpPr/>
          <p:nvPr/>
        </p:nvSpPr>
        <p:spPr>
          <a:xfrm>
            <a:off x="11415567" y="2819298"/>
            <a:ext cx="236482" cy="268014"/>
          </a:xfrm>
          <a:prstGeom prst="star5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Star: 5 Points 11">
            <a:extLst>
              <a:ext uri="{FF2B5EF4-FFF2-40B4-BE49-F238E27FC236}">
                <a16:creationId xmlns:a16="http://schemas.microsoft.com/office/drawing/2014/main" id="{139AA460-7350-B3B3-6404-2DC5D4D01EB8}"/>
              </a:ext>
            </a:extLst>
          </p:cNvPr>
          <p:cNvSpPr/>
          <p:nvPr/>
        </p:nvSpPr>
        <p:spPr>
          <a:xfrm>
            <a:off x="10807591" y="4636102"/>
            <a:ext cx="236482" cy="268014"/>
          </a:xfrm>
          <a:prstGeom prst="star5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Star: 5 Points 15">
            <a:extLst>
              <a:ext uri="{FF2B5EF4-FFF2-40B4-BE49-F238E27FC236}">
                <a16:creationId xmlns:a16="http://schemas.microsoft.com/office/drawing/2014/main" id="{B1411774-2BE4-C31C-9DAA-3BC90C4D6806}"/>
              </a:ext>
            </a:extLst>
          </p:cNvPr>
          <p:cNvSpPr/>
          <p:nvPr/>
        </p:nvSpPr>
        <p:spPr>
          <a:xfrm>
            <a:off x="7519557" y="3932453"/>
            <a:ext cx="236482" cy="268014"/>
          </a:xfrm>
          <a:prstGeom prst="star5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Star: 5 Points 16">
            <a:extLst>
              <a:ext uri="{FF2B5EF4-FFF2-40B4-BE49-F238E27FC236}">
                <a16:creationId xmlns:a16="http://schemas.microsoft.com/office/drawing/2014/main" id="{05E5C1B1-4048-D686-8D84-6F7DCF1C814A}"/>
              </a:ext>
            </a:extLst>
          </p:cNvPr>
          <p:cNvSpPr/>
          <p:nvPr/>
        </p:nvSpPr>
        <p:spPr>
          <a:xfrm>
            <a:off x="7166869" y="3230304"/>
            <a:ext cx="236482" cy="268014"/>
          </a:xfrm>
          <a:prstGeom prst="star5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2F158B3-9590-0936-29C0-3BEAD7615D47}"/>
              </a:ext>
            </a:extLst>
          </p:cNvPr>
          <p:cNvSpPr/>
          <p:nvPr/>
        </p:nvSpPr>
        <p:spPr>
          <a:xfrm>
            <a:off x="1504039" y="6013915"/>
            <a:ext cx="9183924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3200" b="1" cap="none" spc="0" dirty="0">
                <a:ln/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Fig. S7c</a:t>
            </a:r>
            <a:r>
              <a:rPr lang="en-US" sz="3200" b="1" dirty="0">
                <a:ln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cap="none" spc="0" dirty="0">
                <a:ln/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 amygdalin docked </a:t>
            </a:r>
            <a:r>
              <a:rPr lang="en-US" sz="3200" b="1" dirty="0">
                <a:ln/>
                <a:latin typeface="Times New Roman" panose="02020603050405020304" pitchFamily="18" charset="0"/>
                <a:cs typeface="Times New Roman" panose="02020603050405020304" pitchFamily="18" charset="0"/>
              </a:rPr>
              <a:t>human CD41/61 (3fcs)</a:t>
            </a:r>
            <a:endParaRPr lang="en-US" sz="3200" b="1" cap="none" spc="0" dirty="0">
              <a:ln/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33518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00AD8CA-752A-E119-0C01-38E27B4DE0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2176" y="794970"/>
            <a:ext cx="10907647" cy="5268060"/>
          </a:xfrm>
          <a:prstGeom prst="rect">
            <a:avLst/>
          </a:prstGeom>
        </p:spPr>
      </p:pic>
      <p:sp>
        <p:nvSpPr>
          <p:cNvPr id="2" name="Star: 5 Points 1">
            <a:extLst>
              <a:ext uri="{FF2B5EF4-FFF2-40B4-BE49-F238E27FC236}">
                <a16:creationId xmlns:a16="http://schemas.microsoft.com/office/drawing/2014/main" id="{C38264E3-2205-0080-2C44-91F46803D7D9}"/>
              </a:ext>
            </a:extLst>
          </p:cNvPr>
          <p:cNvSpPr/>
          <p:nvPr/>
        </p:nvSpPr>
        <p:spPr>
          <a:xfrm>
            <a:off x="8477493" y="4509406"/>
            <a:ext cx="236482" cy="268014"/>
          </a:xfrm>
          <a:prstGeom prst="star5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tar: 5 Points 2">
            <a:extLst>
              <a:ext uri="{FF2B5EF4-FFF2-40B4-BE49-F238E27FC236}">
                <a16:creationId xmlns:a16="http://schemas.microsoft.com/office/drawing/2014/main" id="{CE9AD1FF-CE9F-81EA-89C7-47F80EC97145}"/>
              </a:ext>
            </a:extLst>
          </p:cNvPr>
          <p:cNvSpPr/>
          <p:nvPr/>
        </p:nvSpPr>
        <p:spPr>
          <a:xfrm>
            <a:off x="6422270" y="3851908"/>
            <a:ext cx="236482" cy="268014"/>
          </a:xfrm>
          <a:prstGeom prst="star5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tar: 5 Points 5">
            <a:extLst>
              <a:ext uri="{FF2B5EF4-FFF2-40B4-BE49-F238E27FC236}">
                <a16:creationId xmlns:a16="http://schemas.microsoft.com/office/drawing/2014/main" id="{B1743173-4F81-8A60-1C6E-57DA9A3369F3}"/>
              </a:ext>
            </a:extLst>
          </p:cNvPr>
          <p:cNvSpPr/>
          <p:nvPr/>
        </p:nvSpPr>
        <p:spPr>
          <a:xfrm>
            <a:off x="7671950" y="4643413"/>
            <a:ext cx="236482" cy="268014"/>
          </a:xfrm>
          <a:prstGeom prst="star5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Star: 5 Points 6">
            <a:extLst>
              <a:ext uri="{FF2B5EF4-FFF2-40B4-BE49-F238E27FC236}">
                <a16:creationId xmlns:a16="http://schemas.microsoft.com/office/drawing/2014/main" id="{CACE4A95-6281-20D3-6D3B-0E7F6AB99117}"/>
              </a:ext>
            </a:extLst>
          </p:cNvPr>
          <p:cNvSpPr/>
          <p:nvPr/>
        </p:nvSpPr>
        <p:spPr>
          <a:xfrm>
            <a:off x="6489309" y="1256588"/>
            <a:ext cx="236482" cy="268014"/>
          </a:xfrm>
          <a:prstGeom prst="star5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Star: 5 Points 7">
            <a:extLst>
              <a:ext uri="{FF2B5EF4-FFF2-40B4-BE49-F238E27FC236}">
                <a16:creationId xmlns:a16="http://schemas.microsoft.com/office/drawing/2014/main" id="{3A3AE3CD-DD5C-FC18-725E-038707D6044C}"/>
              </a:ext>
            </a:extLst>
          </p:cNvPr>
          <p:cNvSpPr/>
          <p:nvPr/>
        </p:nvSpPr>
        <p:spPr>
          <a:xfrm>
            <a:off x="6304029" y="2649364"/>
            <a:ext cx="236482" cy="268014"/>
          </a:xfrm>
          <a:prstGeom prst="star5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Star: 5 Points 8">
            <a:extLst>
              <a:ext uri="{FF2B5EF4-FFF2-40B4-BE49-F238E27FC236}">
                <a16:creationId xmlns:a16="http://schemas.microsoft.com/office/drawing/2014/main" id="{39382E24-DD56-CAC8-7104-5954D287850E}"/>
              </a:ext>
            </a:extLst>
          </p:cNvPr>
          <p:cNvSpPr/>
          <p:nvPr/>
        </p:nvSpPr>
        <p:spPr>
          <a:xfrm>
            <a:off x="8029002" y="4071905"/>
            <a:ext cx="236482" cy="268014"/>
          </a:xfrm>
          <a:prstGeom prst="star5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Star: 5 Points 9">
            <a:extLst>
              <a:ext uri="{FF2B5EF4-FFF2-40B4-BE49-F238E27FC236}">
                <a16:creationId xmlns:a16="http://schemas.microsoft.com/office/drawing/2014/main" id="{1EF8F7EB-7FB6-63EA-2A81-C745A70A4FDC}"/>
              </a:ext>
            </a:extLst>
          </p:cNvPr>
          <p:cNvSpPr/>
          <p:nvPr/>
        </p:nvSpPr>
        <p:spPr>
          <a:xfrm>
            <a:off x="9569134" y="821945"/>
            <a:ext cx="236482" cy="268014"/>
          </a:xfrm>
          <a:prstGeom prst="star5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Star: 5 Points 10">
            <a:extLst>
              <a:ext uri="{FF2B5EF4-FFF2-40B4-BE49-F238E27FC236}">
                <a16:creationId xmlns:a16="http://schemas.microsoft.com/office/drawing/2014/main" id="{4CA6F1A9-7A12-40AD-40C9-49AB78BEF703}"/>
              </a:ext>
            </a:extLst>
          </p:cNvPr>
          <p:cNvSpPr/>
          <p:nvPr/>
        </p:nvSpPr>
        <p:spPr>
          <a:xfrm>
            <a:off x="11549823" y="2917378"/>
            <a:ext cx="236482" cy="268014"/>
          </a:xfrm>
          <a:prstGeom prst="star5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Star: 5 Points 11">
            <a:extLst>
              <a:ext uri="{FF2B5EF4-FFF2-40B4-BE49-F238E27FC236}">
                <a16:creationId xmlns:a16="http://schemas.microsoft.com/office/drawing/2014/main" id="{A47591EE-A0CB-4AE9-3F98-485FC0DBCA5C}"/>
              </a:ext>
            </a:extLst>
          </p:cNvPr>
          <p:cNvSpPr/>
          <p:nvPr/>
        </p:nvSpPr>
        <p:spPr>
          <a:xfrm>
            <a:off x="9042009" y="4368088"/>
            <a:ext cx="236482" cy="268014"/>
          </a:xfrm>
          <a:prstGeom prst="star5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Star: 5 Points 12">
            <a:extLst>
              <a:ext uri="{FF2B5EF4-FFF2-40B4-BE49-F238E27FC236}">
                <a16:creationId xmlns:a16="http://schemas.microsoft.com/office/drawing/2014/main" id="{7C6FB53C-3D43-C52B-2FEB-A9CA428B1CE1}"/>
              </a:ext>
            </a:extLst>
          </p:cNvPr>
          <p:cNvSpPr/>
          <p:nvPr/>
        </p:nvSpPr>
        <p:spPr>
          <a:xfrm>
            <a:off x="9977008" y="3937898"/>
            <a:ext cx="236482" cy="268014"/>
          </a:xfrm>
          <a:prstGeom prst="star5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Star: 5 Points 13">
            <a:extLst>
              <a:ext uri="{FF2B5EF4-FFF2-40B4-BE49-F238E27FC236}">
                <a16:creationId xmlns:a16="http://schemas.microsoft.com/office/drawing/2014/main" id="{280BA4D8-0A6C-4DBE-8C26-FA3E50785A90}"/>
              </a:ext>
            </a:extLst>
          </p:cNvPr>
          <p:cNvSpPr/>
          <p:nvPr/>
        </p:nvSpPr>
        <p:spPr>
          <a:xfrm>
            <a:off x="10423032" y="4788502"/>
            <a:ext cx="236482" cy="268014"/>
          </a:xfrm>
          <a:prstGeom prst="star5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Star: 5 Points 14">
            <a:extLst>
              <a:ext uri="{FF2B5EF4-FFF2-40B4-BE49-F238E27FC236}">
                <a16:creationId xmlns:a16="http://schemas.microsoft.com/office/drawing/2014/main" id="{16C87E85-527E-43C9-4DBA-F886EF5EB441}"/>
              </a:ext>
            </a:extLst>
          </p:cNvPr>
          <p:cNvSpPr/>
          <p:nvPr/>
        </p:nvSpPr>
        <p:spPr>
          <a:xfrm>
            <a:off x="11226497" y="4119922"/>
            <a:ext cx="236482" cy="268014"/>
          </a:xfrm>
          <a:prstGeom prst="star5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Star: 5 Points 15">
            <a:extLst>
              <a:ext uri="{FF2B5EF4-FFF2-40B4-BE49-F238E27FC236}">
                <a16:creationId xmlns:a16="http://schemas.microsoft.com/office/drawing/2014/main" id="{3A03E076-6569-0FBD-47D1-8C70C92B41C8}"/>
              </a:ext>
            </a:extLst>
          </p:cNvPr>
          <p:cNvSpPr/>
          <p:nvPr/>
        </p:nvSpPr>
        <p:spPr>
          <a:xfrm>
            <a:off x="9058166" y="3669884"/>
            <a:ext cx="236482" cy="268014"/>
          </a:xfrm>
          <a:prstGeom prst="star5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0ADF571-4083-DF08-0E8D-3A14E2B801AF}"/>
              </a:ext>
            </a:extLst>
          </p:cNvPr>
          <p:cNvSpPr/>
          <p:nvPr/>
        </p:nvSpPr>
        <p:spPr>
          <a:xfrm>
            <a:off x="1748496" y="6176211"/>
            <a:ext cx="8695009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3200" b="1" cap="none" spc="0" dirty="0">
                <a:ln/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Fig. S7</a:t>
            </a:r>
            <a:r>
              <a:rPr lang="en-US" sz="3200" b="1" dirty="0">
                <a:ln/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sz="3200" b="1" cap="none" spc="0" dirty="0">
                <a:ln/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 apigenin docked </a:t>
            </a:r>
            <a:r>
              <a:rPr lang="en-US" sz="3200" b="1" dirty="0">
                <a:ln/>
                <a:latin typeface="Times New Roman" panose="02020603050405020304" pitchFamily="18" charset="0"/>
                <a:cs typeface="Times New Roman" panose="02020603050405020304" pitchFamily="18" charset="0"/>
              </a:rPr>
              <a:t>human CD41/61 (3fcs)</a:t>
            </a:r>
            <a:endParaRPr lang="en-US" sz="3200" b="1" cap="none" spc="0" dirty="0">
              <a:ln/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85083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6F934F4-808F-C12E-491C-5E052A79B3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3677" y="785443"/>
            <a:ext cx="10364646" cy="5287113"/>
          </a:xfrm>
          <a:prstGeom prst="rect">
            <a:avLst/>
          </a:prstGeom>
        </p:spPr>
      </p:pic>
      <p:sp>
        <p:nvSpPr>
          <p:cNvPr id="2" name="Star: 5 Points 1">
            <a:extLst>
              <a:ext uri="{FF2B5EF4-FFF2-40B4-BE49-F238E27FC236}">
                <a16:creationId xmlns:a16="http://schemas.microsoft.com/office/drawing/2014/main" id="{23D881CB-111D-2205-50D9-5EE303454B58}"/>
              </a:ext>
            </a:extLst>
          </p:cNvPr>
          <p:cNvSpPr/>
          <p:nvPr/>
        </p:nvSpPr>
        <p:spPr>
          <a:xfrm>
            <a:off x="7281527" y="3363936"/>
            <a:ext cx="236482" cy="268014"/>
          </a:xfrm>
          <a:prstGeom prst="star5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tar: 5 Points 2">
            <a:extLst>
              <a:ext uri="{FF2B5EF4-FFF2-40B4-BE49-F238E27FC236}">
                <a16:creationId xmlns:a16="http://schemas.microsoft.com/office/drawing/2014/main" id="{FB50E704-C3B0-D03E-FC5B-B40C832C32DC}"/>
              </a:ext>
            </a:extLst>
          </p:cNvPr>
          <p:cNvSpPr/>
          <p:nvPr/>
        </p:nvSpPr>
        <p:spPr>
          <a:xfrm>
            <a:off x="7609338" y="3974516"/>
            <a:ext cx="236482" cy="268014"/>
          </a:xfrm>
          <a:prstGeom prst="star5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tar: 5 Points 5">
            <a:extLst>
              <a:ext uri="{FF2B5EF4-FFF2-40B4-BE49-F238E27FC236}">
                <a16:creationId xmlns:a16="http://schemas.microsoft.com/office/drawing/2014/main" id="{C21FD7B7-00B3-01AA-95D7-4EC838662E91}"/>
              </a:ext>
            </a:extLst>
          </p:cNvPr>
          <p:cNvSpPr/>
          <p:nvPr/>
        </p:nvSpPr>
        <p:spPr>
          <a:xfrm>
            <a:off x="7518009" y="5121123"/>
            <a:ext cx="236482" cy="268014"/>
          </a:xfrm>
          <a:prstGeom prst="star5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Star: 5 Points 6">
            <a:extLst>
              <a:ext uri="{FF2B5EF4-FFF2-40B4-BE49-F238E27FC236}">
                <a16:creationId xmlns:a16="http://schemas.microsoft.com/office/drawing/2014/main" id="{089690D3-BD18-10B9-804C-D98051ED021E}"/>
              </a:ext>
            </a:extLst>
          </p:cNvPr>
          <p:cNvSpPr/>
          <p:nvPr/>
        </p:nvSpPr>
        <p:spPr>
          <a:xfrm>
            <a:off x="8539985" y="676066"/>
            <a:ext cx="236482" cy="268014"/>
          </a:xfrm>
          <a:prstGeom prst="star5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Star: 5 Points 7">
            <a:extLst>
              <a:ext uri="{FF2B5EF4-FFF2-40B4-BE49-F238E27FC236}">
                <a16:creationId xmlns:a16="http://schemas.microsoft.com/office/drawing/2014/main" id="{4EC68567-31FA-7E7A-B5A6-50B15D6F27A1}"/>
              </a:ext>
            </a:extLst>
          </p:cNvPr>
          <p:cNvSpPr/>
          <p:nvPr/>
        </p:nvSpPr>
        <p:spPr>
          <a:xfrm>
            <a:off x="8154503" y="1602870"/>
            <a:ext cx="236482" cy="268014"/>
          </a:xfrm>
          <a:prstGeom prst="star5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Star: 5 Points 8">
            <a:extLst>
              <a:ext uri="{FF2B5EF4-FFF2-40B4-BE49-F238E27FC236}">
                <a16:creationId xmlns:a16="http://schemas.microsoft.com/office/drawing/2014/main" id="{45E16001-DE9A-C400-23ED-D4D856145D16}"/>
              </a:ext>
            </a:extLst>
          </p:cNvPr>
          <p:cNvSpPr/>
          <p:nvPr/>
        </p:nvSpPr>
        <p:spPr>
          <a:xfrm>
            <a:off x="8879722" y="1439959"/>
            <a:ext cx="236482" cy="268014"/>
          </a:xfrm>
          <a:prstGeom prst="star5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Star: 5 Points 9">
            <a:extLst>
              <a:ext uri="{FF2B5EF4-FFF2-40B4-BE49-F238E27FC236}">
                <a16:creationId xmlns:a16="http://schemas.microsoft.com/office/drawing/2014/main" id="{D8FA0297-2E6A-2190-BA85-D2425AF462E4}"/>
              </a:ext>
            </a:extLst>
          </p:cNvPr>
          <p:cNvSpPr/>
          <p:nvPr/>
        </p:nvSpPr>
        <p:spPr>
          <a:xfrm>
            <a:off x="9552998" y="5121123"/>
            <a:ext cx="236482" cy="268014"/>
          </a:xfrm>
          <a:prstGeom prst="star5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Star: 5 Points 10">
            <a:extLst>
              <a:ext uri="{FF2B5EF4-FFF2-40B4-BE49-F238E27FC236}">
                <a16:creationId xmlns:a16="http://schemas.microsoft.com/office/drawing/2014/main" id="{0B6C6930-2879-4C08-56C1-9E523CA7E608}"/>
              </a:ext>
            </a:extLst>
          </p:cNvPr>
          <p:cNvSpPr/>
          <p:nvPr/>
        </p:nvSpPr>
        <p:spPr>
          <a:xfrm>
            <a:off x="10887761" y="5121123"/>
            <a:ext cx="236482" cy="268014"/>
          </a:xfrm>
          <a:prstGeom prst="star5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Star: 5 Points 11">
            <a:extLst>
              <a:ext uri="{FF2B5EF4-FFF2-40B4-BE49-F238E27FC236}">
                <a16:creationId xmlns:a16="http://schemas.microsoft.com/office/drawing/2014/main" id="{1D870CB0-B7B2-E696-6EF3-0E5A03907E60}"/>
              </a:ext>
            </a:extLst>
          </p:cNvPr>
          <p:cNvSpPr/>
          <p:nvPr/>
        </p:nvSpPr>
        <p:spPr>
          <a:xfrm>
            <a:off x="11178011" y="3883376"/>
            <a:ext cx="236482" cy="268014"/>
          </a:xfrm>
          <a:prstGeom prst="star5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Star: 5 Points 12">
            <a:extLst>
              <a:ext uri="{FF2B5EF4-FFF2-40B4-BE49-F238E27FC236}">
                <a16:creationId xmlns:a16="http://schemas.microsoft.com/office/drawing/2014/main" id="{410246F9-1738-64F7-975B-C336BB7DC043}"/>
              </a:ext>
            </a:extLst>
          </p:cNvPr>
          <p:cNvSpPr/>
          <p:nvPr/>
        </p:nvSpPr>
        <p:spPr>
          <a:xfrm>
            <a:off x="10886419" y="2446282"/>
            <a:ext cx="236482" cy="268014"/>
          </a:xfrm>
          <a:prstGeom prst="star5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Star: 5 Points 13">
            <a:extLst>
              <a:ext uri="{FF2B5EF4-FFF2-40B4-BE49-F238E27FC236}">
                <a16:creationId xmlns:a16="http://schemas.microsoft.com/office/drawing/2014/main" id="{B29E734B-4D6C-23CC-E203-48B4B07A5AAD}"/>
              </a:ext>
            </a:extLst>
          </p:cNvPr>
          <p:cNvSpPr/>
          <p:nvPr/>
        </p:nvSpPr>
        <p:spPr>
          <a:xfrm>
            <a:off x="7609376" y="964830"/>
            <a:ext cx="236482" cy="268014"/>
          </a:xfrm>
          <a:prstGeom prst="star5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Star: 5 Points 14">
            <a:extLst>
              <a:ext uri="{FF2B5EF4-FFF2-40B4-BE49-F238E27FC236}">
                <a16:creationId xmlns:a16="http://schemas.microsoft.com/office/drawing/2014/main" id="{F65B295E-B9B5-4823-B1B6-973FDE44E4E6}"/>
              </a:ext>
            </a:extLst>
          </p:cNvPr>
          <p:cNvSpPr/>
          <p:nvPr/>
        </p:nvSpPr>
        <p:spPr>
          <a:xfrm>
            <a:off x="9960781" y="1629286"/>
            <a:ext cx="236482" cy="268014"/>
          </a:xfrm>
          <a:prstGeom prst="star5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Star: 5 Points 15">
            <a:extLst>
              <a:ext uri="{FF2B5EF4-FFF2-40B4-BE49-F238E27FC236}">
                <a16:creationId xmlns:a16="http://schemas.microsoft.com/office/drawing/2014/main" id="{0201A894-3BDE-C041-E54B-5A3B5D765763}"/>
              </a:ext>
            </a:extLst>
          </p:cNvPr>
          <p:cNvSpPr/>
          <p:nvPr/>
        </p:nvSpPr>
        <p:spPr>
          <a:xfrm>
            <a:off x="10193173" y="3966067"/>
            <a:ext cx="236482" cy="268014"/>
          </a:xfrm>
          <a:prstGeom prst="star5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Star: 5 Points 16">
            <a:extLst>
              <a:ext uri="{FF2B5EF4-FFF2-40B4-BE49-F238E27FC236}">
                <a16:creationId xmlns:a16="http://schemas.microsoft.com/office/drawing/2014/main" id="{A7134677-DE0F-46AE-DF5F-0DCD1728A0AB}"/>
              </a:ext>
            </a:extLst>
          </p:cNvPr>
          <p:cNvSpPr/>
          <p:nvPr/>
        </p:nvSpPr>
        <p:spPr>
          <a:xfrm>
            <a:off x="7277437" y="2476894"/>
            <a:ext cx="236482" cy="268014"/>
          </a:xfrm>
          <a:prstGeom prst="star5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Arrow: Down 17">
            <a:extLst>
              <a:ext uri="{FF2B5EF4-FFF2-40B4-BE49-F238E27FC236}">
                <a16:creationId xmlns:a16="http://schemas.microsoft.com/office/drawing/2014/main" id="{D0AC8F57-6223-553C-D3EF-FED71CD49541}"/>
              </a:ext>
            </a:extLst>
          </p:cNvPr>
          <p:cNvSpPr/>
          <p:nvPr/>
        </p:nvSpPr>
        <p:spPr>
          <a:xfrm>
            <a:off x="7845858" y="3924781"/>
            <a:ext cx="164539" cy="175293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BF8768D-948A-D01B-AFE7-67995097FB38}"/>
              </a:ext>
            </a:extLst>
          </p:cNvPr>
          <p:cNvSpPr/>
          <p:nvPr/>
        </p:nvSpPr>
        <p:spPr>
          <a:xfrm>
            <a:off x="1440818" y="6163831"/>
            <a:ext cx="9310369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3200" b="1" cap="none" spc="0" dirty="0">
                <a:ln/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Fig. S7e: Artemisinin docked </a:t>
            </a:r>
            <a:r>
              <a:rPr lang="en-US" sz="3200" b="1" dirty="0">
                <a:ln/>
                <a:latin typeface="Times New Roman" panose="02020603050405020304" pitchFamily="18" charset="0"/>
                <a:cs typeface="Times New Roman" panose="02020603050405020304" pitchFamily="18" charset="0"/>
              </a:rPr>
              <a:t>human CD41/61 (3fcs)</a:t>
            </a:r>
            <a:endParaRPr lang="en-US" sz="3200" b="1" cap="none" spc="0" dirty="0">
              <a:ln/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72469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EC77DA8-F923-C6F1-9311-10BB74F3AA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492" y="647557"/>
            <a:ext cx="11041016" cy="5287113"/>
          </a:xfrm>
          <a:prstGeom prst="rect">
            <a:avLst/>
          </a:prstGeom>
        </p:spPr>
      </p:pic>
      <p:sp>
        <p:nvSpPr>
          <p:cNvPr id="5" name="Star: 5 Points 4">
            <a:extLst>
              <a:ext uri="{FF2B5EF4-FFF2-40B4-BE49-F238E27FC236}">
                <a16:creationId xmlns:a16="http://schemas.microsoft.com/office/drawing/2014/main" id="{24F12989-FB8B-6FE5-C261-04DF4AC28D73}"/>
              </a:ext>
            </a:extLst>
          </p:cNvPr>
          <p:cNvSpPr/>
          <p:nvPr/>
        </p:nvSpPr>
        <p:spPr>
          <a:xfrm>
            <a:off x="9337429" y="671870"/>
            <a:ext cx="236482" cy="268014"/>
          </a:xfrm>
          <a:prstGeom prst="star5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tar: 5 Points 5">
            <a:extLst>
              <a:ext uri="{FF2B5EF4-FFF2-40B4-BE49-F238E27FC236}">
                <a16:creationId xmlns:a16="http://schemas.microsoft.com/office/drawing/2014/main" id="{7D7B6D39-54B3-F538-43E1-31F4CA083C48}"/>
              </a:ext>
            </a:extLst>
          </p:cNvPr>
          <p:cNvSpPr/>
          <p:nvPr/>
        </p:nvSpPr>
        <p:spPr>
          <a:xfrm>
            <a:off x="9573911" y="4337626"/>
            <a:ext cx="236482" cy="268014"/>
          </a:xfrm>
          <a:prstGeom prst="star5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9B9E52C-A9BD-6782-F7E3-EB70803176F5}"/>
              </a:ext>
            </a:extLst>
          </p:cNvPr>
          <p:cNvSpPr/>
          <p:nvPr/>
        </p:nvSpPr>
        <p:spPr>
          <a:xfrm>
            <a:off x="1164717" y="6013915"/>
            <a:ext cx="9862572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3200" b="1" cap="none" spc="0" dirty="0">
                <a:ln/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Fig. S7f:Bromopyruvate docked </a:t>
            </a:r>
            <a:r>
              <a:rPr lang="en-US" sz="3200" b="1" dirty="0">
                <a:ln/>
                <a:latin typeface="Times New Roman" panose="02020603050405020304" pitchFamily="18" charset="0"/>
                <a:cs typeface="Times New Roman" panose="02020603050405020304" pitchFamily="18" charset="0"/>
              </a:rPr>
              <a:t>human CD41/61 (3fcs)</a:t>
            </a:r>
            <a:endParaRPr lang="en-US" sz="3200" b="1" cap="none" spc="0" dirty="0">
              <a:ln/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31125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9EB3488-F5C8-AF2B-0506-BF5F4FA90A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0861" y="790206"/>
            <a:ext cx="10050278" cy="5277587"/>
          </a:xfrm>
          <a:prstGeom prst="rect">
            <a:avLst/>
          </a:prstGeom>
        </p:spPr>
      </p:pic>
      <p:sp>
        <p:nvSpPr>
          <p:cNvPr id="3" name="Star: 5 Points 2">
            <a:extLst>
              <a:ext uri="{FF2B5EF4-FFF2-40B4-BE49-F238E27FC236}">
                <a16:creationId xmlns:a16="http://schemas.microsoft.com/office/drawing/2014/main" id="{252692B1-A9F1-A4A7-2ADC-D4BC9D37EEA7}"/>
              </a:ext>
            </a:extLst>
          </p:cNvPr>
          <p:cNvSpPr/>
          <p:nvPr/>
        </p:nvSpPr>
        <p:spPr>
          <a:xfrm>
            <a:off x="10528362" y="2458537"/>
            <a:ext cx="236482" cy="268014"/>
          </a:xfrm>
          <a:prstGeom prst="star5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tar: 5 Points 3">
            <a:extLst>
              <a:ext uri="{FF2B5EF4-FFF2-40B4-BE49-F238E27FC236}">
                <a16:creationId xmlns:a16="http://schemas.microsoft.com/office/drawing/2014/main" id="{297048B1-4586-53CD-733C-EE82D18EA9FF}"/>
              </a:ext>
            </a:extLst>
          </p:cNvPr>
          <p:cNvSpPr/>
          <p:nvPr/>
        </p:nvSpPr>
        <p:spPr>
          <a:xfrm>
            <a:off x="9378831" y="5044983"/>
            <a:ext cx="236482" cy="268014"/>
          </a:xfrm>
          <a:prstGeom prst="star5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tar: 5 Points 5">
            <a:extLst>
              <a:ext uri="{FF2B5EF4-FFF2-40B4-BE49-F238E27FC236}">
                <a16:creationId xmlns:a16="http://schemas.microsoft.com/office/drawing/2014/main" id="{0C7FC174-D3BB-C312-6136-BE54724A8AAD}"/>
              </a:ext>
            </a:extLst>
          </p:cNvPr>
          <p:cNvSpPr/>
          <p:nvPr/>
        </p:nvSpPr>
        <p:spPr>
          <a:xfrm>
            <a:off x="10013503" y="4910976"/>
            <a:ext cx="236482" cy="268014"/>
          </a:xfrm>
          <a:prstGeom prst="star5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Star: 5 Points 6">
            <a:extLst>
              <a:ext uri="{FF2B5EF4-FFF2-40B4-BE49-F238E27FC236}">
                <a16:creationId xmlns:a16="http://schemas.microsoft.com/office/drawing/2014/main" id="{B46144BC-C76E-9103-AE76-723417DFF197}"/>
              </a:ext>
            </a:extLst>
          </p:cNvPr>
          <p:cNvSpPr/>
          <p:nvPr/>
        </p:nvSpPr>
        <p:spPr>
          <a:xfrm>
            <a:off x="8507677" y="5044983"/>
            <a:ext cx="236482" cy="268014"/>
          </a:xfrm>
          <a:prstGeom prst="star5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Star: 5 Points 7">
            <a:extLst>
              <a:ext uri="{FF2B5EF4-FFF2-40B4-BE49-F238E27FC236}">
                <a16:creationId xmlns:a16="http://schemas.microsoft.com/office/drawing/2014/main" id="{421B7255-46D6-4468-AB32-D70E7D092C25}"/>
              </a:ext>
            </a:extLst>
          </p:cNvPr>
          <p:cNvSpPr/>
          <p:nvPr/>
        </p:nvSpPr>
        <p:spPr>
          <a:xfrm>
            <a:off x="8098564" y="2783146"/>
            <a:ext cx="236482" cy="268014"/>
          </a:xfrm>
          <a:prstGeom prst="star5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Star: 5 Points 8">
            <a:extLst>
              <a:ext uri="{FF2B5EF4-FFF2-40B4-BE49-F238E27FC236}">
                <a16:creationId xmlns:a16="http://schemas.microsoft.com/office/drawing/2014/main" id="{43A09A53-53B6-A1C4-2AED-D771772466EF}"/>
              </a:ext>
            </a:extLst>
          </p:cNvPr>
          <p:cNvSpPr/>
          <p:nvPr/>
        </p:nvSpPr>
        <p:spPr>
          <a:xfrm>
            <a:off x="9227137" y="2515132"/>
            <a:ext cx="236482" cy="268014"/>
          </a:xfrm>
          <a:prstGeom prst="star5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Star: 5 Points 9">
            <a:extLst>
              <a:ext uri="{FF2B5EF4-FFF2-40B4-BE49-F238E27FC236}">
                <a16:creationId xmlns:a16="http://schemas.microsoft.com/office/drawing/2014/main" id="{D7C1E904-BA57-DB6D-0D78-0C9EFDF15BB2}"/>
              </a:ext>
            </a:extLst>
          </p:cNvPr>
          <p:cNvSpPr/>
          <p:nvPr/>
        </p:nvSpPr>
        <p:spPr>
          <a:xfrm>
            <a:off x="9839507" y="1991628"/>
            <a:ext cx="236482" cy="268014"/>
          </a:xfrm>
          <a:prstGeom prst="star5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Star: 5 Points 10">
            <a:extLst>
              <a:ext uri="{FF2B5EF4-FFF2-40B4-BE49-F238E27FC236}">
                <a16:creationId xmlns:a16="http://schemas.microsoft.com/office/drawing/2014/main" id="{D803B63B-571A-618C-5972-81099F6B6D85}"/>
              </a:ext>
            </a:extLst>
          </p:cNvPr>
          <p:cNvSpPr/>
          <p:nvPr/>
        </p:nvSpPr>
        <p:spPr>
          <a:xfrm>
            <a:off x="7691837" y="3450762"/>
            <a:ext cx="236482" cy="268014"/>
          </a:xfrm>
          <a:prstGeom prst="star5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Star: 5 Points 11">
            <a:extLst>
              <a:ext uri="{FF2B5EF4-FFF2-40B4-BE49-F238E27FC236}">
                <a16:creationId xmlns:a16="http://schemas.microsoft.com/office/drawing/2014/main" id="{1C38FC3E-5125-2CAE-DF71-F4F98E09982D}"/>
              </a:ext>
            </a:extLst>
          </p:cNvPr>
          <p:cNvSpPr/>
          <p:nvPr/>
        </p:nvSpPr>
        <p:spPr>
          <a:xfrm>
            <a:off x="6729115" y="3528998"/>
            <a:ext cx="236482" cy="268014"/>
          </a:xfrm>
          <a:prstGeom prst="star5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Star: 5 Points 12">
            <a:extLst>
              <a:ext uri="{FF2B5EF4-FFF2-40B4-BE49-F238E27FC236}">
                <a16:creationId xmlns:a16="http://schemas.microsoft.com/office/drawing/2014/main" id="{7B0D3339-EA9B-31C2-C6CB-83D45CBDCA2F}"/>
              </a:ext>
            </a:extLst>
          </p:cNvPr>
          <p:cNvSpPr/>
          <p:nvPr/>
        </p:nvSpPr>
        <p:spPr>
          <a:xfrm>
            <a:off x="7310682" y="3160985"/>
            <a:ext cx="236482" cy="268014"/>
          </a:xfrm>
          <a:prstGeom prst="star5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Arrow: Down 13">
            <a:extLst>
              <a:ext uri="{FF2B5EF4-FFF2-40B4-BE49-F238E27FC236}">
                <a16:creationId xmlns:a16="http://schemas.microsoft.com/office/drawing/2014/main" id="{A8E212E5-5E37-0579-B757-B60BE831FA46}"/>
              </a:ext>
            </a:extLst>
          </p:cNvPr>
          <p:cNvSpPr/>
          <p:nvPr/>
        </p:nvSpPr>
        <p:spPr>
          <a:xfrm rot="1748636">
            <a:off x="9454130" y="2612208"/>
            <a:ext cx="164539" cy="175293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DB48F4F-9B05-87E2-1C1A-5CCFE07FC768}"/>
              </a:ext>
            </a:extLst>
          </p:cNvPr>
          <p:cNvSpPr/>
          <p:nvPr/>
        </p:nvSpPr>
        <p:spPr>
          <a:xfrm>
            <a:off x="1691590" y="6013915"/>
            <a:ext cx="8808822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3200" b="1" cap="none" spc="0" dirty="0">
                <a:ln/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Fig. S7g: Calcitriol docked </a:t>
            </a:r>
            <a:r>
              <a:rPr lang="en-US" sz="3200" b="1" dirty="0">
                <a:ln/>
                <a:latin typeface="Times New Roman" panose="02020603050405020304" pitchFamily="18" charset="0"/>
                <a:cs typeface="Times New Roman" panose="02020603050405020304" pitchFamily="18" charset="0"/>
              </a:rPr>
              <a:t>human CD41/61 (3fcs)</a:t>
            </a:r>
            <a:endParaRPr lang="en-US" sz="3200" b="1" cap="none" spc="0" dirty="0">
              <a:ln/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09248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DCDE2D9-96A9-D175-428E-2AA1471ACC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018" y="766391"/>
            <a:ext cx="10659963" cy="5325218"/>
          </a:xfrm>
          <a:prstGeom prst="rect">
            <a:avLst/>
          </a:prstGeom>
        </p:spPr>
      </p:pic>
      <p:sp>
        <p:nvSpPr>
          <p:cNvPr id="6" name="Star: 5 Points 5">
            <a:extLst>
              <a:ext uri="{FF2B5EF4-FFF2-40B4-BE49-F238E27FC236}">
                <a16:creationId xmlns:a16="http://schemas.microsoft.com/office/drawing/2014/main" id="{EE3E2A0E-0A3E-38F1-0341-A7DB8101D467}"/>
              </a:ext>
            </a:extLst>
          </p:cNvPr>
          <p:cNvSpPr/>
          <p:nvPr/>
        </p:nvSpPr>
        <p:spPr>
          <a:xfrm>
            <a:off x="8371272" y="2000867"/>
            <a:ext cx="236482" cy="268014"/>
          </a:xfrm>
          <a:prstGeom prst="star5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tar: 5 Points 2">
            <a:extLst>
              <a:ext uri="{FF2B5EF4-FFF2-40B4-BE49-F238E27FC236}">
                <a16:creationId xmlns:a16="http://schemas.microsoft.com/office/drawing/2014/main" id="{4E9984D6-F9A5-83C4-06E8-F0B04B4B1B88}"/>
              </a:ext>
            </a:extLst>
          </p:cNvPr>
          <p:cNvSpPr/>
          <p:nvPr/>
        </p:nvSpPr>
        <p:spPr>
          <a:xfrm>
            <a:off x="6900101" y="2852491"/>
            <a:ext cx="236482" cy="268014"/>
          </a:xfrm>
          <a:prstGeom prst="star5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tar: 5 Points 3">
            <a:extLst>
              <a:ext uri="{FF2B5EF4-FFF2-40B4-BE49-F238E27FC236}">
                <a16:creationId xmlns:a16="http://schemas.microsoft.com/office/drawing/2014/main" id="{65BE494F-1D09-233C-7FFD-8E1337BFE15D}"/>
              </a:ext>
            </a:extLst>
          </p:cNvPr>
          <p:cNvSpPr/>
          <p:nvPr/>
        </p:nvSpPr>
        <p:spPr>
          <a:xfrm>
            <a:off x="7681415" y="2984325"/>
            <a:ext cx="236482" cy="268014"/>
          </a:xfrm>
          <a:prstGeom prst="star5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Star: 5 Points 7">
            <a:extLst>
              <a:ext uri="{FF2B5EF4-FFF2-40B4-BE49-F238E27FC236}">
                <a16:creationId xmlns:a16="http://schemas.microsoft.com/office/drawing/2014/main" id="{4278EC43-747D-C921-242E-4F305681AF2B}"/>
              </a:ext>
            </a:extLst>
          </p:cNvPr>
          <p:cNvSpPr/>
          <p:nvPr/>
        </p:nvSpPr>
        <p:spPr>
          <a:xfrm>
            <a:off x="7136583" y="3878403"/>
            <a:ext cx="236482" cy="268014"/>
          </a:xfrm>
          <a:prstGeom prst="star5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9A226A3-3FCF-4BC5-20B1-B00E4FB23B4E}"/>
              </a:ext>
            </a:extLst>
          </p:cNvPr>
          <p:cNvSpPr/>
          <p:nvPr/>
        </p:nvSpPr>
        <p:spPr>
          <a:xfrm>
            <a:off x="1588998" y="6013915"/>
            <a:ext cx="9014006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3200" b="1" cap="none" spc="0" dirty="0">
                <a:ln/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Fig. S7h: Coumarin docked </a:t>
            </a:r>
            <a:r>
              <a:rPr lang="en-US" sz="3200" b="1" dirty="0">
                <a:ln/>
                <a:latin typeface="Times New Roman" panose="02020603050405020304" pitchFamily="18" charset="0"/>
                <a:cs typeface="Times New Roman" panose="02020603050405020304" pitchFamily="18" charset="0"/>
              </a:rPr>
              <a:t>human CD41/61 (3fcs)</a:t>
            </a:r>
            <a:endParaRPr lang="en-US" sz="3200" b="1" cap="none" spc="0" dirty="0">
              <a:ln/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37114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omputer&#10;&#10;AI-generated content may be incorrect.">
            <a:extLst>
              <a:ext uri="{FF2B5EF4-FFF2-40B4-BE49-F238E27FC236}">
                <a16:creationId xmlns:a16="http://schemas.microsoft.com/office/drawing/2014/main" id="{D1BD7577-B214-FBBD-55D1-2E64542CB8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439" y="756864"/>
            <a:ext cx="10717121" cy="5344271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A5C37808-7D58-9035-9AFE-BBEC82C76AE5}"/>
              </a:ext>
            </a:extLst>
          </p:cNvPr>
          <p:cNvSpPr/>
          <p:nvPr/>
        </p:nvSpPr>
        <p:spPr>
          <a:xfrm>
            <a:off x="1360573" y="6013915"/>
            <a:ext cx="9470862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3200" b="1" cap="none" spc="0" dirty="0">
                <a:ln/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Fig. S7i: </a:t>
            </a:r>
            <a:r>
              <a:rPr lang="en-US" sz="3200" b="1" dirty="0">
                <a:ln/>
                <a:latin typeface="Times New Roman" panose="02020603050405020304" pitchFamily="18" charset="0"/>
                <a:cs typeface="Times New Roman" panose="02020603050405020304" pitchFamily="18" charset="0"/>
              </a:rPr>
              <a:t>Candesartan</a:t>
            </a:r>
            <a:r>
              <a:rPr lang="en-US" sz="3200" b="1" cap="none" spc="0" dirty="0">
                <a:ln/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docked </a:t>
            </a:r>
            <a:r>
              <a:rPr lang="en-US" sz="3200" b="1" dirty="0">
                <a:ln/>
                <a:latin typeface="Times New Roman" panose="02020603050405020304" pitchFamily="18" charset="0"/>
                <a:cs typeface="Times New Roman" panose="02020603050405020304" pitchFamily="18" charset="0"/>
              </a:rPr>
              <a:t>human CD41/61 (3fcs)</a:t>
            </a:r>
            <a:endParaRPr lang="en-US" sz="3200" b="1" cap="none" spc="0" dirty="0">
              <a:ln/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Arrow: Down 4">
            <a:extLst>
              <a:ext uri="{FF2B5EF4-FFF2-40B4-BE49-F238E27FC236}">
                <a16:creationId xmlns:a16="http://schemas.microsoft.com/office/drawing/2014/main" id="{541A4E41-8FBD-2EAC-862E-6A511077B94B}"/>
              </a:ext>
            </a:extLst>
          </p:cNvPr>
          <p:cNvSpPr/>
          <p:nvPr/>
        </p:nvSpPr>
        <p:spPr>
          <a:xfrm rot="9596734">
            <a:off x="9886562" y="4513460"/>
            <a:ext cx="164539" cy="175293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Arrow: Down 5">
            <a:extLst>
              <a:ext uri="{FF2B5EF4-FFF2-40B4-BE49-F238E27FC236}">
                <a16:creationId xmlns:a16="http://schemas.microsoft.com/office/drawing/2014/main" id="{8BFD473F-5D72-2157-8005-4E19DE608806}"/>
              </a:ext>
            </a:extLst>
          </p:cNvPr>
          <p:cNvSpPr/>
          <p:nvPr/>
        </p:nvSpPr>
        <p:spPr>
          <a:xfrm rot="1748636">
            <a:off x="9122886" y="1549198"/>
            <a:ext cx="164539" cy="175293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Star: 5 Points 6">
            <a:extLst>
              <a:ext uri="{FF2B5EF4-FFF2-40B4-BE49-F238E27FC236}">
                <a16:creationId xmlns:a16="http://schemas.microsoft.com/office/drawing/2014/main" id="{106A90F7-7DE1-C4D5-EADA-69CDB46F7312}"/>
              </a:ext>
            </a:extLst>
          </p:cNvPr>
          <p:cNvSpPr/>
          <p:nvPr/>
        </p:nvSpPr>
        <p:spPr>
          <a:xfrm>
            <a:off x="10327560" y="4373301"/>
            <a:ext cx="236482" cy="268014"/>
          </a:xfrm>
          <a:prstGeom prst="star5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Star: 5 Points 7">
            <a:extLst>
              <a:ext uri="{FF2B5EF4-FFF2-40B4-BE49-F238E27FC236}">
                <a16:creationId xmlns:a16="http://schemas.microsoft.com/office/drawing/2014/main" id="{457C62BC-E43E-3540-57A4-B9CA030172D8}"/>
              </a:ext>
            </a:extLst>
          </p:cNvPr>
          <p:cNvSpPr/>
          <p:nvPr/>
        </p:nvSpPr>
        <p:spPr>
          <a:xfrm>
            <a:off x="7946100" y="4443637"/>
            <a:ext cx="236482" cy="268014"/>
          </a:xfrm>
          <a:prstGeom prst="star5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Star: 5 Points 8">
            <a:extLst>
              <a:ext uri="{FF2B5EF4-FFF2-40B4-BE49-F238E27FC236}">
                <a16:creationId xmlns:a16="http://schemas.microsoft.com/office/drawing/2014/main" id="{70D9B699-0ED8-B31A-061B-E993F04FDC9F}"/>
              </a:ext>
            </a:extLst>
          </p:cNvPr>
          <p:cNvSpPr/>
          <p:nvPr/>
        </p:nvSpPr>
        <p:spPr>
          <a:xfrm>
            <a:off x="9443305" y="5059601"/>
            <a:ext cx="236482" cy="268014"/>
          </a:xfrm>
          <a:prstGeom prst="star5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Star: 5 Points 9">
            <a:extLst>
              <a:ext uri="{FF2B5EF4-FFF2-40B4-BE49-F238E27FC236}">
                <a16:creationId xmlns:a16="http://schemas.microsoft.com/office/drawing/2014/main" id="{EF4A2DC9-ED49-5031-8765-975EA12F8364}"/>
              </a:ext>
            </a:extLst>
          </p:cNvPr>
          <p:cNvSpPr/>
          <p:nvPr/>
        </p:nvSpPr>
        <p:spPr>
          <a:xfrm>
            <a:off x="11084330" y="4339774"/>
            <a:ext cx="236482" cy="268014"/>
          </a:xfrm>
          <a:prstGeom prst="star5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82129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A close-up of a structure&#10;&#10;AI-generated content may be incorrect.">
            <a:extLst>
              <a:ext uri="{FF2B5EF4-FFF2-40B4-BE49-F238E27FC236}">
                <a16:creationId xmlns:a16="http://schemas.microsoft.com/office/drawing/2014/main" id="{951764B5-EE8C-B172-11AB-14FBC42CA1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259" y="388650"/>
            <a:ext cx="11115675" cy="530542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E90E6B72-3101-6ED9-1EC7-6C30197C18E6}"/>
              </a:ext>
            </a:extLst>
          </p:cNvPr>
          <p:cNvSpPr/>
          <p:nvPr/>
        </p:nvSpPr>
        <p:spPr>
          <a:xfrm>
            <a:off x="1144170" y="6013915"/>
            <a:ext cx="9903672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3200" b="1" cap="none" spc="0" dirty="0">
                <a:ln/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Fig. S7j: </a:t>
            </a:r>
            <a:r>
              <a:rPr lang="en-US" sz="3200" b="1" dirty="0">
                <a:ln/>
                <a:latin typeface="Times New Roman" panose="02020603050405020304" pitchFamily="18" charset="0"/>
                <a:cs typeface="Times New Roman" panose="02020603050405020304" pitchFamily="18" charset="0"/>
              </a:rPr>
              <a:t>dexamethasone</a:t>
            </a:r>
            <a:r>
              <a:rPr lang="en-US" sz="3200" b="1" cap="none" spc="0" dirty="0">
                <a:ln/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docked </a:t>
            </a:r>
            <a:r>
              <a:rPr lang="en-US" sz="3200" b="1" dirty="0">
                <a:ln/>
                <a:latin typeface="Times New Roman" panose="02020603050405020304" pitchFamily="18" charset="0"/>
                <a:cs typeface="Times New Roman" panose="02020603050405020304" pitchFamily="18" charset="0"/>
              </a:rPr>
              <a:t>human CD41/61 (3fcs)</a:t>
            </a:r>
            <a:endParaRPr lang="en-US" sz="3200" b="1" cap="none" spc="0" dirty="0">
              <a:ln/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40415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-up of a structure&#10;&#10;AI-generated content may be incorrect.">
            <a:extLst>
              <a:ext uri="{FF2B5EF4-FFF2-40B4-BE49-F238E27FC236}">
                <a16:creationId xmlns:a16="http://schemas.microsoft.com/office/drawing/2014/main" id="{6847B837-52DB-BE3F-D659-B4A3BA1026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614" y="787264"/>
            <a:ext cx="10128771" cy="5283472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7EEA1F79-42A0-C7D9-B56D-1FCE2FC7CAB6}"/>
              </a:ext>
            </a:extLst>
          </p:cNvPr>
          <p:cNvSpPr/>
          <p:nvPr/>
        </p:nvSpPr>
        <p:spPr>
          <a:xfrm>
            <a:off x="1657128" y="6013915"/>
            <a:ext cx="8877750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3200" b="1" cap="none" spc="0" dirty="0">
                <a:ln/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Fig. S7k: </a:t>
            </a:r>
            <a:r>
              <a:rPr lang="en-US" sz="3200" b="1" dirty="0">
                <a:ln/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sz="3200" b="1" cap="none" spc="0" dirty="0">
                <a:ln/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nalapril docked </a:t>
            </a:r>
            <a:r>
              <a:rPr lang="en-US" sz="3200" b="1" dirty="0">
                <a:ln/>
                <a:latin typeface="Times New Roman" panose="02020603050405020304" pitchFamily="18" charset="0"/>
                <a:cs typeface="Times New Roman" panose="02020603050405020304" pitchFamily="18" charset="0"/>
              </a:rPr>
              <a:t>human CD41/61 (3fcs)</a:t>
            </a:r>
            <a:endParaRPr lang="en-US" sz="3200" b="1" cap="none" spc="0" dirty="0">
              <a:ln/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Arrow: Down 4">
            <a:extLst>
              <a:ext uri="{FF2B5EF4-FFF2-40B4-BE49-F238E27FC236}">
                <a16:creationId xmlns:a16="http://schemas.microsoft.com/office/drawing/2014/main" id="{8CAEF0F3-22DE-8A0F-EDD1-D8A6248FEC54}"/>
              </a:ext>
            </a:extLst>
          </p:cNvPr>
          <p:cNvSpPr/>
          <p:nvPr/>
        </p:nvSpPr>
        <p:spPr>
          <a:xfrm rot="1748636">
            <a:off x="9293709" y="1649681"/>
            <a:ext cx="164539" cy="175293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tar: 5 Points 5">
            <a:extLst>
              <a:ext uri="{FF2B5EF4-FFF2-40B4-BE49-F238E27FC236}">
                <a16:creationId xmlns:a16="http://schemas.microsoft.com/office/drawing/2014/main" id="{2381FAF6-466E-F271-6361-E0836AED75D0}"/>
              </a:ext>
            </a:extLst>
          </p:cNvPr>
          <p:cNvSpPr/>
          <p:nvPr/>
        </p:nvSpPr>
        <p:spPr>
          <a:xfrm>
            <a:off x="10692140" y="3799923"/>
            <a:ext cx="236482" cy="268014"/>
          </a:xfrm>
          <a:prstGeom prst="star5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Star: 5 Points 8">
            <a:extLst>
              <a:ext uri="{FF2B5EF4-FFF2-40B4-BE49-F238E27FC236}">
                <a16:creationId xmlns:a16="http://schemas.microsoft.com/office/drawing/2014/main" id="{7B2A718E-7DA0-49A6-BDE7-ADA6664A90C9}"/>
              </a:ext>
            </a:extLst>
          </p:cNvPr>
          <p:cNvSpPr/>
          <p:nvPr/>
        </p:nvSpPr>
        <p:spPr>
          <a:xfrm>
            <a:off x="8744138" y="1783308"/>
            <a:ext cx="236482" cy="268014"/>
          </a:xfrm>
          <a:prstGeom prst="star5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Star: 5 Points 9">
            <a:extLst>
              <a:ext uri="{FF2B5EF4-FFF2-40B4-BE49-F238E27FC236}">
                <a16:creationId xmlns:a16="http://schemas.microsoft.com/office/drawing/2014/main" id="{11CCDE94-4A38-8FA2-766D-79573B9FC4F6}"/>
              </a:ext>
            </a:extLst>
          </p:cNvPr>
          <p:cNvSpPr/>
          <p:nvPr/>
        </p:nvSpPr>
        <p:spPr>
          <a:xfrm>
            <a:off x="8363887" y="2377019"/>
            <a:ext cx="236482" cy="268014"/>
          </a:xfrm>
          <a:prstGeom prst="star5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Star: 5 Points 11">
            <a:extLst>
              <a:ext uri="{FF2B5EF4-FFF2-40B4-BE49-F238E27FC236}">
                <a16:creationId xmlns:a16="http://schemas.microsoft.com/office/drawing/2014/main" id="{DB44DA09-DE4F-6DF5-25E0-99E45A4A70F6}"/>
              </a:ext>
            </a:extLst>
          </p:cNvPr>
          <p:cNvSpPr/>
          <p:nvPr/>
        </p:nvSpPr>
        <p:spPr>
          <a:xfrm>
            <a:off x="9725922" y="1737327"/>
            <a:ext cx="236482" cy="268014"/>
          </a:xfrm>
          <a:prstGeom prst="star5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Star: 5 Points 12">
            <a:extLst>
              <a:ext uri="{FF2B5EF4-FFF2-40B4-BE49-F238E27FC236}">
                <a16:creationId xmlns:a16="http://schemas.microsoft.com/office/drawing/2014/main" id="{5441B48C-3E61-B67D-0E7E-FC6BBC66B181}"/>
              </a:ext>
            </a:extLst>
          </p:cNvPr>
          <p:cNvSpPr/>
          <p:nvPr/>
        </p:nvSpPr>
        <p:spPr>
          <a:xfrm>
            <a:off x="9304641" y="2224906"/>
            <a:ext cx="236482" cy="268014"/>
          </a:xfrm>
          <a:prstGeom prst="star5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Star: 5 Points 13">
            <a:extLst>
              <a:ext uri="{FF2B5EF4-FFF2-40B4-BE49-F238E27FC236}">
                <a16:creationId xmlns:a16="http://schemas.microsoft.com/office/drawing/2014/main" id="{F6C96CBA-3BE7-46F1-8574-47795E78AD83}"/>
              </a:ext>
            </a:extLst>
          </p:cNvPr>
          <p:cNvSpPr/>
          <p:nvPr/>
        </p:nvSpPr>
        <p:spPr>
          <a:xfrm>
            <a:off x="11001046" y="2565344"/>
            <a:ext cx="236482" cy="268014"/>
          </a:xfrm>
          <a:prstGeom prst="star5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Star: 5 Points 14">
            <a:extLst>
              <a:ext uri="{FF2B5EF4-FFF2-40B4-BE49-F238E27FC236}">
                <a16:creationId xmlns:a16="http://schemas.microsoft.com/office/drawing/2014/main" id="{0EE04189-53EA-58CE-95C1-72FB1843E7AA}"/>
              </a:ext>
            </a:extLst>
          </p:cNvPr>
          <p:cNvSpPr/>
          <p:nvPr/>
        </p:nvSpPr>
        <p:spPr>
          <a:xfrm>
            <a:off x="7829737" y="4326746"/>
            <a:ext cx="236482" cy="268014"/>
          </a:xfrm>
          <a:prstGeom prst="star5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Star: 5 Points 15">
            <a:extLst>
              <a:ext uri="{FF2B5EF4-FFF2-40B4-BE49-F238E27FC236}">
                <a16:creationId xmlns:a16="http://schemas.microsoft.com/office/drawing/2014/main" id="{3678DE81-5B76-0FAF-DC42-43EC4AADF31B}"/>
              </a:ext>
            </a:extLst>
          </p:cNvPr>
          <p:cNvSpPr/>
          <p:nvPr/>
        </p:nvSpPr>
        <p:spPr>
          <a:xfrm>
            <a:off x="8452917" y="4493216"/>
            <a:ext cx="236482" cy="268014"/>
          </a:xfrm>
          <a:prstGeom prst="star5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Star: 5 Points 16">
            <a:extLst>
              <a:ext uri="{FF2B5EF4-FFF2-40B4-BE49-F238E27FC236}">
                <a16:creationId xmlns:a16="http://schemas.microsoft.com/office/drawing/2014/main" id="{877BAF26-E774-612A-321A-4F6CB69D7283}"/>
              </a:ext>
            </a:extLst>
          </p:cNvPr>
          <p:cNvSpPr/>
          <p:nvPr/>
        </p:nvSpPr>
        <p:spPr>
          <a:xfrm>
            <a:off x="7171432" y="4326746"/>
            <a:ext cx="236482" cy="268014"/>
          </a:xfrm>
          <a:prstGeom prst="star5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Star: 5 Points 17">
            <a:extLst>
              <a:ext uri="{FF2B5EF4-FFF2-40B4-BE49-F238E27FC236}">
                <a16:creationId xmlns:a16="http://schemas.microsoft.com/office/drawing/2014/main" id="{BDD615EF-EBAE-1F5F-FCCD-69B90CB833D3}"/>
              </a:ext>
            </a:extLst>
          </p:cNvPr>
          <p:cNvSpPr/>
          <p:nvPr/>
        </p:nvSpPr>
        <p:spPr>
          <a:xfrm>
            <a:off x="8197309" y="1470653"/>
            <a:ext cx="236482" cy="268014"/>
          </a:xfrm>
          <a:prstGeom prst="star5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Star: 5 Points 18">
            <a:extLst>
              <a:ext uri="{FF2B5EF4-FFF2-40B4-BE49-F238E27FC236}">
                <a16:creationId xmlns:a16="http://schemas.microsoft.com/office/drawing/2014/main" id="{61C9544C-C622-1470-EBC8-3FF7D775DE64}"/>
              </a:ext>
            </a:extLst>
          </p:cNvPr>
          <p:cNvSpPr/>
          <p:nvPr/>
        </p:nvSpPr>
        <p:spPr>
          <a:xfrm>
            <a:off x="10764564" y="1698048"/>
            <a:ext cx="236482" cy="268014"/>
          </a:xfrm>
          <a:prstGeom prst="star5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Star: 5 Points 19">
            <a:extLst>
              <a:ext uri="{FF2B5EF4-FFF2-40B4-BE49-F238E27FC236}">
                <a16:creationId xmlns:a16="http://schemas.microsoft.com/office/drawing/2014/main" id="{10F9CD15-B754-A54F-913A-1B5646FEDC0F}"/>
              </a:ext>
            </a:extLst>
          </p:cNvPr>
          <p:cNvSpPr/>
          <p:nvPr/>
        </p:nvSpPr>
        <p:spPr>
          <a:xfrm>
            <a:off x="9366646" y="4460753"/>
            <a:ext cx="236482" cy="268014"/>
          </a:xfrm>
          <a:prstGeom prst="star5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91061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0DF60BE-D17D-8A99-D53E-05D21B02D4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0308" y="775917"/>
            <a:ext cx="10631384" cy="5306165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AC96B74F-3BE4-D68D-16FE-58ACCCE3CF24}"/>
              </a:ext>
            </a:extLst>
          </p:cNvPr>
          <p:cNvSpPr/>
          <p:nvPr/>
        </p:nvSpPr>
        <p:spPr>
          <a:xfrm>
            <a:off x="1851088" y="6141615"/>
            <a:ext cx="8489824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3200" b="1" cap="none" spc="0" dirty="0">
                <a:ln/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Fig. S7l: Ferulic docked </a:t>
            </a:r>
            <a:r>
              <a:rPr lang="en-US" sz="3200" b="1" dirty="0">
                <a:ln/>
                <a:latin typeface="Times New Roman" panose="02020603050405020304" pitchFamily="18" charset="0"/>
                <a:cs typeface="Times New Roman" panose="02020603050405020304" pitchFamily="18" charset="0"/>
              </a:rPr>
              <a:t>human CD41/61 (3fcs)</a:t>
            </a:r>
            <a:endParaRPr lang="en-US" sz="3200" b="1" cap="none" spc="0" dirty="0">
              <a:ln/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31862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A51EAE0-031E-AE75-BC97-2AC15B974F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8887" y="771154"/>
            <a:ext cx="10574226" cy="5315692"/>
          </a:xfrm>
          <a:prstGeom prst="rect">
            <a:avLst/>
          </a:prstGeom>
        </p:spPr>
      </p:pic>
      <p:sp>
        <p:nvSpPr>
          <p:cNvPr id="3" name="Star: 5 Points 2">
            <a:extLst>
              <a:ext uri="{FF2B5EF4-FFF2-40B4-BE49-F238E27FC236}">
                <a16:creationId xmlns:a16="http://schemas.microsoft.com/office/drawing/2014/main" id="{48686A90-8C85-EFB6-D9C2-013BC2FC911E}"/>
              </a:ext>
            </a:extLst>
          </p:cNvPr>
          <p:cNvSpPr/>
          <p:nvPr/>
        </p:nvSpPr>
        <p:spPr>
          <a:xfrm>
            <a:off x="7394862" y="887235"/>
            <a:ext cx="236482" cy="268014"/>
          </a:xfrm>
          <a:prstGeom prst="star5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tar: 5 Points 3">
            <a:extLst>
              <a:ext uri="{FF2B5EF4-FFF2-40B4-BE49-F238E27FC236}">
                <a16:creationId xmlns:a16="http://schemas.microsoft.com/office/drawing/2014/main" id="{7D980911-43BA-DD11-1DD2-5C452D56B23B}"/>
              </a:ext>
            </a:extLst>
          </p:cNvPr>
          <p:cNvSpPr/>
          <p:nvPr/>
        </p:nvSpPr>
        <p:spPr>
          <a:xfrm>
            <a:off x="6973757" y="2030235"/>
            <a:ext cx="236482" cy="268014"/>
          </a:xfrm>
          <a:prstGeom prst="star5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tar: 5 Points 5">
            <a:extLst>
              <a:ext uri="{FF2B5EF4-FFF2-40B4-BE49-F238E27FC236}">
                <a16:creationId xmlns:a16="http://schemas.microsoft.com/office/drawing/2014/main" id="{06556DE1-04C9-0EB6-BFD5-D4D52E1AF5CE}"/>
              </a:ext>
            </a:extLst>
          </p:cNvPr>
          <p:cNvSpPr/>
          <p:nvPr/>
        </p:nvSpPr>
        <p:spPr>
          <a:xfrm>
            <a:off x="9270746" y="707886"/>
            <a:ext cx="236482" cy="268014"/>
          </a:xfrm>
          <a:prstGeom prst="star5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Star: 5 Points 6">
            <a:extLst>
              <a:ext uri="{FF2B5EF4-FFF2-40B4-BE49-F238E27FC236}">
                <a16:creationId xmlns:a16="http://schemas.microsoft.com/office/drawing/2014/main" id="{258CAE60-C28A-4701-0267-4766B20171A5}"/>
              </a:ext>
            </a:extLst>
          </p:cNvPr>
          <p:cNvSpPr/>
          <p:nvPr/>
        </p:nvSpPr>
        <p:spPr>
          <a:xfrm>
            <a:off x="10174158" y="1585066"/>
            <a:ext cx="236482" cy="268014"/>
          </a:xfrm>
          <a:prstGeom prst="star5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Star: 5 Points 7">
            <a:extLst>
              <a:ext uri="{FF2B5EF4-FFF2-40B4-BE49-F238E27FC236}">
                <a16:creationId xmlns:a16="http://schemas.microsoft.com/office/drawing/2014/main" id="{88716480-E31F-800B-F540-754511790CB8}"/>
              </a:ext>
            </a:extLst>
          </p:cNvPr>
          <p:cNvSpPr/>
          <p:nvPr/>
        </p:nvSpPr>
        <p:spPr>
          <a:xfrm>
            <a:off x="10763704" y="2308838"/>
            <a:ext cx="236482" cy="268014"/>
          </a:xfrm>
          <a:prstGeom prst="star5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Star: 5 Points 8">
            <a:extLst>
              <a:ext uri="{FF2B5EF4-FFF2-40B4-BE49-F238E27FC236}">
                <a16:creationId xmlns:a16="http://schemas.microsoft.com/office/drawing/2014/main" id="{FA9F1BE6-7E09-58BB-70B2-E877F5F14A4D}"/>
              </a:ext>
            </a:extLst>
          </p:cNvPr>
          <p:cNvSpPr/>
          <p:nvPr/>
        </p:nvSpPr>
        <p:spPr>
          <a:xfrm>
            <a:off x="11000186" y="4281149"/>
            <a:ext cx="236482" cy="268014"/>
          </a:xfrm>
          <a:prstGeom prst="star5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Star: 5 Points 9">
            <a:extLst>
              <a:ext uri="{FF2B5EF4-FFF2-40B4-BE49-F238E27FC236}">
                <a16:creationId xmlns:a16="http://schemas.microsoft.com/office/drawing/2014/main" id="{535B2F54-A010-B814-DB0B-61AF1577B289}"/>
              </a:ext>
            </a:extLst>
          </p:cNvPr>
          <p:cNvSpPr/>
          <p:nvPr/>
        </p:nvSpPr>
        <p:spPr>
          <a:xfrm>
            <a:off x="8251597" y="1634060"/>
            <a:ext cx="236482" cy="268014"/>
          </a:xfrm>
          <a:prstGeom prst="star5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Arrow: Down 10">
            <a:extLst>
              <a:ext uri="{FF2B5EF4-FFF2-40B4-BE49-F238E27FC236}">
                <a16:creationId xmlns:a16="http://schemas.microsoft.com/office/drawing/2014/main" id="{D6BDBD6D-5824-60BF-8188-9F2C4482B100}"/>
              </a:ext>
            </a:extLst>
          </p:cNvPr>
          <p:cNvSpPr/>
          <p:nvPr/>
        </p:nvSpPr>
        <p:spPr>
          <a:xfrm>
            <a:off x="10410640" y="1677787"/>
            <a:ext cx="164539" cy="175293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Arrow: Down 11">
            <a:extLst>
              <a:ext uri="{FF2B5EF4-FFF2-40B4-BE49-F238E27FC236}">
                <a16:creationId xmlns:a16="http://schemas.microsoft.com/office/drawing/2014/main" id="{C4597663-C07F-D98B-7EE8-7DC7000A61F6}"/>
              </a:ext>
            </a:extLst>
          </p:cNvPr>
          <p:cNvSpPr/>
          <p:nvPr/>
        </p:nvSpPr>
        <p:spPr>
          <a:xfrm>
            <a:off x="8502896" y="1726781"/>
            <a:ext cx="164539" cy="175293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408D1DC-559F-65AA-78B5-06C534F24F4F}"/>
              </a:ext>
            </a:extLst>
          </p:cNvPr>
          <p:cNvSpPr/>
          <p:nvPr/>
        </p:nvSpPr>
        <p:spPr>
          <a:xfrm>
            <a:off x="1566554" y="6013915"/>
            <a:ext cx="9058890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3200" b="1" cap="none" spc="0" dirty="0">
                <a:ln/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Fig. S7m: Indirubin docked </a:t>
            </a:r>
            <a:r>
              <a:rPr lang="en-US" sz="3200" b="1" dirty="0">
                <a:ln/>
                <a:latin typeface="Times New Roman" panose="02020603050405020304" pitchFamily="18" charset="0"/>
                <a:cs typeface="Times New Roman" panose="02020603050405020304" pitchFamily="18" charset="0"/>
              </a:rPr>
              <a:t>human CD41/61 (3fcs)</a:t>
            </a:r>
            <a:endParaRPr lang="en-US" sz="3200" b="1" cap="none" spc="0" dirty="0">
              <a:ln/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7525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A818B24-5A59-C608-38DB-CA27379333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4597" y="771154"/>
            <a:ext cx="10602805" cy="5315692"/>
          </a:xfrm>
          <a:prstGeom prst="rect">
            <a:avLst/>
          </a:prstGeom>
        </p:spPr>
      </p:pic>
      <p:sp>
        <p:nvSpPr>
          <p:cNvPr id="3" name="Star: 5 Points 2">
            <a:extLst>
              <a:ext uri="{FF2B5EF4-FFF2-40B4-BE49-F238E27FC236}">
                <a16:creationId xmlns:a16="http://schemas.microsoft.com/office/drawing/2014/main" id="{3C093BD4-0EA4-42F8-35D1-9721533575CB}"/>
              </a:ext>
            </a:extLst>
          </p:cNvPr>
          <p:cNvSpPr/>
          <p:nvPr/>
        </p:nvSpPr>
        <p:spPr>
          <a:xfrm>
            <a:off x="7382831" y="3654498"/>
            <a:ext cx="236482" cy="268014"/>
          </a:xfrm>
          <a:prstGeom prst="star5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B6F78A4-8E1B-DF25-9DFC-05900456D8AD}"/>
              </a:ext>
            </a:extLst>
          </p:cNvPr>
          <p:cNvSpPr/>
          <p:nvPr/>
        </p:nvSpPr>
        <p:spPr>
          <a:xfrm>
            <a:off x="1017367" y="6010285"/>
            <a:ext cx="9607118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3200" b="1" cap="none" spc="0" dirty="0">
                <a:ln/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Fig. S7n: </a:t>
            </a:r>
            <a:r>
              <a:rPr lang="en-US" sz="3200" b="1" cap="none" spc="0" dirty="0" err="1">
                <a:ln/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Isoquinolone</a:t>
            </a:r>
            <a:r>
              <a:rPr lang="en-US" sz="3200" b="1" cap="none" spc="0" dirty="0">
                <a:ln/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docked </a:t>
            </a:r>
            <a:r>
              <a:rPr lang="en-US" sz="3200" b="1" dirty="0">
                <a:ln/>
                <a:latin typeface="Times New Roman" panose="02020603050405020304" pitchFamily="18" charset="0"/>
                <a:cs typeface="Times New Roman" panose="02020603050405020304" pitchFamily="18" charset="0"/>
              </a:rPr>
              <a:t>human CD41/61 (3fcs)</a:t>
            </a:r>
            <a:endParaRPr lang="en-US" sz="3200" b="1" cap="none" spc="0" dirty="0">
              <a:ln/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19976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A4DCAAC-FA78-CDC8-73F6-4607B8D33D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045" y="775917"/>
            <a:ext cx="10821910" cy="5306165"/>
          </a:xfrm>
          <a:prstGeom prst="rect">
            <a:avLst/>
          </a:prstGeom>
        </p:spPr>
      </p:pic>
      <p:sp>
        <p:nvSpPr>
          <p:cNvPr id="6" name="Star: 5 Points 5">
            <a:extLst>
              <a:ext uri="{FF2B5EF4-FFF2-40B4-BE49-F238E27FC236}">
                <a16:creationId xmlns:a16="http://schemas.microsoft.com/office/drawing/2014/main" id="{C77F2E5F-F095-886D-F098-2155A6432269}"/>
              </a:ext>
            </a:extLst>
          </p:cNvPr>
          <p:cNvSpPr/>
          <p:nvPr/>
        </p:nvSpPr>
        <p:spPr>
          <a:xfrm>
            <a:off x="11203111" y="2097231"/>
            <a:ext cx="236482" cy="268014"/>
          </a:xfrm>
          <a:prstGeom prst="star5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7" name="Star: 5 Points 6">
            <a:extLst>
              <a:ext uri="{FF2B5EF4-FFF2-40B4-BE49-F238E27FC236}">
                <a16:creationId xmlns:a16="http://schemas.microsoft.com/office/drawing/2014/main" id="{4CFB6B23-E147-8FE2-33C0-9208C8FFB98B}"/>
              </a:ext>
            </a:extLst>
          </p:cNvPr>
          <p:cNvSpPr/>
          <p:nvPr/>
        </p:nvSpPr>
        <p:spPr>
          <a:xfrm>
            <a:off x="10430720" y="1335231"/>
            <a:ext cx="236482" cy="268014"/>
          </a:xfrm>
          <a:prstGeom prst="star5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8" name="Star: 5 Points 7">
            <a:extLst>
              <a:ext uri="{FF2B5EF4-FFF2-40B4-BE49-F238E27FC236}">
                <a16:creationId xmlns:a16="http://schemas.microsoft.com/office/drawing/2014/main" id="{5A273F26-183E-E080-9668-77E9787F8D39}"/>
              </a:ext>
            </a:extLst>
          </p:cNvPr>
          <p:cNvSpPr/>
          <p:nvPr/>
        </p:nvSpPr>
        <p:spPr>
          <a:xfrm>
            <a:off x="10553180" y="3708656"/>
            <a:ext cx="236482" cy="268014"/>
          </a:xfrm>
          <a:prstGeom prst="star5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9" name="Star: 5 Points 8">
            <a:extLst>
              <a:ext uri="{FF2B5EF4-FFF2-40B4-BE49-F238E27FC236}">
                <a16:creationId xmlns:a16="http://schemas.microsoft.com/office/drawing/2014/main" id="{0056924A-966F-B237-B498-8368803F897B}"/>
              </a:ext>
            </a:extLst>
          </p:cNvPr>
          <p:cNvSpPr/>
          <p:nvPr/>
        </p:nvSpPr>
        <p:spPr>
          <a:xfrm>
            <a:off x="9505930" y="3842663"/>
            <a:ext cx="236482" cy="268014"/>
          </a:xfrm>
          <a:prstGeom prst="star5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3" name="Star: 5 Points 2">
            <a:extLst>
              <a:ext uri="{FF2B5EF4-FFF2-40B4-BE49-F238E27FC236}">
                <a16:creationId xmlns:a16="http://schemas.microsoft.com/office/drawing/2014/main" id="{4C3E3737-5DC9-6138-300C-DDBDE2A90FEE}"/>
              </a:ext>
            </a:extLst>
          </p:cNvPr>
          <p:cNvSpPr/>
          <p:nvPr/>
        </p:nvSpPr>
        <p:spPr>
          <a:xfrm>
            <a:off x="8152852" y="4520772"/>
            <a:ext cx="236482" cy="268014"/>
          </a:xfrm>
          <a:prstGeom prst="star5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tar: 5 Points 3">
            <a:extLst>
              <a:ext uri="{FF2B5EF4-FFF2-40B4-BE49-F238E27FC236}">
                <a16:creationId xmlns:a16="http://schemas.microsoft.com/office/drawing/2014/main" id="{21D57961-B2A3-F951-5CD5-9C3EC3B5E88B}"/>
              </a:ext>
            </a:extLst>
          </p:cNvPr>
          <p:cNvSpPr/>
          <p:nvPr/>
        </p:nvSpPr>
        <p:spPr>
          <a:xfrm>
            <a:off x="7186315" y="1603245"/>
            <a:ext cx="236482" cy="268014"/>
          </a:xfrm>
          <a:prstGeom prst="star5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Star: 5 Points 9">
            <a:extLst>
              <a:ext uri="{FF2B5EF4-FFF2-40B4-BE49-F238E27FC236}">
                <a16:creationId xmlns:a16="http://schemas.microsoft.com/office/drawing/2014/main" id="{DDB65FCA-A5F5-7797-FAF5-11EAE9E403F6}"/>
              </a:ext>
            </a:extLst>
          </p:cNvPr>
          <p:cNvSpPr/>
          <p:nvPr/>
        </p:nvSpPr>
        <p:spPr>
          <a:xfrm>
            <a:off x="7591765" y="733345"/>
            <a:ext cx="236482" cy="268014"/>
          </a:xfrm>
          <a:prstGeom prst="star5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Star: 5 Points 10">
            <a:extLst>
              <a:ext uri="{FF2B5EF4-FFF2-40B4-BE49-F238E27FC236}">
                <a16:creationId xmlns:a16="http://schemas.microsoft.com/office/drawing/2014/main" id="{2CDBB60A-2F4B-ECD6-68A5-A9C087B2C26B}"/>
              </a:ext>
            </a:extLst>
          </p:cNvPr>
          <p:cNvSpPr/>
          <p:nvPr/>
        </p:nvSpPr>
        <p:spPr>
          <a:xfrm>
            <a:off x="9513264" y="775917"/>
            <a:ext cx="236482" cy="268014"/>
          </a:xfrm>
          <a:prstGeom prst="star5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Star: 5 Points 11">
            <a:extLst>
              <a:ext uri="{FF2B5EF4-FFF2-40B4-BE49-F238E27FC236}">
                <a16:creationId xmlns:a16="http://schemas.microsoft.com/office/drawing/2014/main" id="{A295DD06-92DE-F01F-F2DA-8F46EA7B6FD2}"/>
              </a:ext>
            </a:extLst>
          </p:cNvPr>
          <p:cNvSpPr/>
          <p:nvPr/>
        </p:nvSpPr>
        <p:spPr>
          <a:xfrm>
            <a:off x="7234443" y="4288854"/>
            <a:ext cx="236482" cy="268014"/>
          </a:xfrm>
          <a:prstGeom prst="star5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Star: 5 Points 17">
            <a:extLst>
              <a:ext uri="{FF2B5EF4-FFF2-40B4-BE49-F238E27FC236}">
                <a16:creationId xmlns:a16="http://schemas.microsoft.com/office/drawing/2014/main" id="{AA32C727-0571-725A-D155-13671D03919B}"/>
              </a:ext>
            </a:extLst>
          </p:cNvPr>
          <p:cNvSpPr/>
          <p:nvPr/>
        </p:nvSpPr>
        <p:spPr>
          <a:xfrm>
            <a:off x="8998522" y="4288854"/>
            <a:ext cx="236482" cy="268014"/>
          </a:xfrm>
          <a:prstGeom prst="star5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Arrow: Down 13">
            <a:extLst>
              <a:ext uri="{FF2B5EF4-FFF2-40B4-BE49-F238E27FC236}">
                <a16:creationId xmlns:a16="http://schemas.microsoft.com/office/drawing/2014/main" id="{A3326321-AAA4-4409-F843-68BFB03BF716}"/>
              </a:ext>
            </a:extLst>
          </p:cNvPr>
          <p:cNvSpPr/>
          <p:nvPr/>
        </p:nvSpPr>
        <p:spPr>
          <a:xfrm rot="2185841">
            <a:off x="7792026" y="826382"/>
            <a:ext cx="164539" cy="175293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Arrow: Down 14">
            <a:extLst>
              <a:ext uri="{FF2B5EF4-FFF2-40B4-BE49-F238E27FC236}">
                <a16:creationId xmlns:a16="http://schemas.microsoft.com/office/drawing/2014/main" id="{B1E5F517-14D9-4E20-246D-829AFDE35FC3}"/>
              </a:ext>
            </a:extLst>
          </p:cNvPr>
          <p:cNvSpPr/>
          <p:nvPr/>
        </p:nvSpPr>
        <p:spPr>
          <a:xfrm>
            <a:off x="6845573" y="3341352"/>
            <a:ext cx="164539" cy="175293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Arrow: Down 18">
            <a:extLst>
              <a:ext uri="{FF2B5EF4-FFF2-40B4-BE49-F238E27FC236}">
                <a16:creationId xmlns:a16="http://schemas.microsoft.com/office/drawing/2014/main" id="{FB1F8448-B5F0-1FFF-51BD-E3AAA5413177}"/>
              </a:ext>
            </a:extLst>
          </p:cNvPr>
          <p:cNvSpPr/>
          <p:nvPr/>
        </p:nvSpPr>
        <p:spPr>
          <a:xfrm rot="10800000">
            <a:off x="8880592" y="4381575"/>
            <a:ext cx="164539" cy="175293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D5B3497-7B39-8C97-BE37-B2615CE9DD06}"/>
              </a:ext>
            </a:extLst>
          </p:cNvPr>
          <p:cNvSpPr/>
          <p:nvPr/>
        </p:nvSpPr>
        <p:spPr>
          <a:xfrm>
            <a:off x="1158145" y="6010285"/>
            <a:ext cx="9325566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3200" b="1" cap="none" spc="0" dirty="0">
                <a:ln/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Fig. S7o: Kaempferol docked </a:t>
            </a:r>
            <a:r>
              <a:rPr lang="en-US" sz="3200" b="1" dirty="0">
                <a:ln/>
                <a:latin typeface="Times New Roman" panose="02020603050405020304" pitchFamily="18" charset="0"/>
                <a:cs typeface="Times New Roman" panose="02020603050405020304" pitchFamily="18" charset="0"/>
              </a:rPr>
              <a:t>human CD41/61 (3fcs)</a:t>
            </a:r>
            <a:endParaRPr lang="en-US" sz="3200" b="1" cap="none" spc="0" dirty="0">
              <a:ln/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23555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21620C4-5A68-811F-87F2-F23398ED14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545" y="775917"/>
            <a:ext cx="10640910" cy="530616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42D5B24F-0022-2CE1-4E86-6FD9699BD8C1}"/>
              </a:ext>
            </a:extLst>
          </p:cNvPr>
          <p:cNvSpPr/>
          <p:nvPr/>
        </p:nvSpPr>
        <p:spPr>
          <a:xfrm>
            <a:off x="1627468" y="6188809"/>
            <a:ext cx="8937063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2800" b="1" cap="none" spc="0" dirty="0">
                <a:ln/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Fig. S7p: </a:t>
            </a:r>
            <a:r>
              <a:rPr lang="en-US" sz="2800" b="1" dirty="0">
                <a:ln/>
                <a:latin typeface="Times New Roman" panose="02020603050405020304" pitchFamily="18" charset="0"/>
                <a:cs typeface="Times New Roman" panose="02020603050405020304" pitchFamily="18" charset="0"/>
              </a:rPr>
              <a:t>Methionine </a:t>
            </a:r>
            <a:r>
              <a:rPr lang="en-US" sz="2800" b="1" dirty="0" err="1">
                <a:ln/>
                <a:latin typeface="Times New Roman" panose="02020603050405020304" pitchFamily="18" charset="0"/>
                <a:cs typeface="Times New Roman" panose="02020603050405020304" pitchFamily="18" charset="0"/>
              </a:rPr>
              <a:t>sulfoximine</a:t>
            </a:r>
            <a:r>
              <a:rPr lang="en-US" sz="2800" b="1" dirty="0">
                <a:ln/>
                <a:latin typeface="Times New Roman" panose="02020603050405020304" pitchFamily="18" charset="0"/>
                <a:cs typeface="Times New Roman" panose="02020603050405020304" pitchFamily="18" charset="0"/>
              </a:rPr>
              <a:t> docking CD41/61 (3fcs)</a:t>
            </a:r>
          </a:p>
        </p:txBody>
      </p:sp>
    </p:spTree>
    <p:extLst>
      <p:ext uri="{BB962C8B-B14F-4D97-AF65-F5344CB8AC3E}">
        <p14:creationId xmlns:p14="http://schemas.microsoft.com/office/powerpoint/2010/main" val="158098608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B1A3E91-FDB2-9D2D-A3E3-D8A9E7EDB5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2703" y="923330"/>
            <a:ext cx="10526594" cy="5306165"/>
          </a:xfrm>
          <a:prstGeom prst="rect">
            <a:avLst/>
          </a:prstGeom>
        </p:spPr>
      </p:pic>
      <p:sp>
        <p:nvSpPr>
          <p:cNvPr id="3" name="Star: 5 Points 2">
            <a:extLst>
              <a:ext uri="{FF2B5EF4-FFF2-40B4-BE49-F238E27FC236}">
                <a16:creationId xmlns:a16="http://schemas.microsoft.com/office/drawing/2014/main" id="{74826018-B8EE-ED7F-F1FA-13B835A61CF8}"/>
              </a:ext>
            </a:extLst>
          </p:cNvPr>
          <p:cNvSpPr/>
          <p:nvPr/>
        </p:nvSpPr>
        <p:spPr>
          <a:xfrm>
            <a:off x="7272906" y="1952030"/>
            <a:ext cx="236482" cy="268014"/>
          </a:xfrm>
          <a:prstGeom prst="star5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tar: 5 Points 3">
            <a:extLst>
              <a:ext uri="{FF2B5EF4-FFF2-40B4-BE49-F238E27FC236}">
                <a16:creationId xmlns:a16="http://schemas.microsoft.com/office/drawing/2014/main" id="{5F673931-07FB-85CE-C40E-B937E83536AA}"/>
              </a:ext>
            </a:extLst>
          </p:cNvPr>
          <p:cNvSpPr/>
          <p:nvPr/>
        </p:nvSpPr>
        <p:spPr>
          <a:xfrm>
            <a:off x="7154665" y="4090762"/>
            <a:ext cx="236482" cy="268014"/>
          </a:xfrm>
          <a:prstGeom prst="star5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tar: 5 Points 5">
            <a:extLst>
              <a:ext uri="{FF2B5EF4-FFF2-40B4-BE49-F238E27FC236}">
                <a16:creationId xmlns:a16="http://schemas.microsoft.com/office/drawing/2014/main" id="{A304351F-4CFE-45F8-3021-122F8A747F2D}"/>
              </a:ext>
            </a:extLst>
          </p:cNvPr>
          <p:cNvSpPr/>
          <p:nvPr/>
        </p:nvSpPr>
        <p:spPr>
          <a:xfrm>
            <a:off x="9184687" y="1374091"/>
            <a:ext cx="236482" cy="268014"/>
          </a:xfrm>
          <a:prstGeom prst="star5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7DEBBCF-7CB6-4498-3405-C43D6C995747}"/>
              </a:ext>
            </a:extLst>
          </p:cNvPr>
          <p:cNvSpPr/>
          <p:nvPr/>
        </p:nvSpPr>
        <p:spPr>
          <a:xfrm>
            <a:off x="1281220" y="6221356"/>
            <a:ext cx="9629559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3200" b="1" cap="none" spc="0" dirty="0">
                <a:ln/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Fig. S7q: </a:t>
            </a:r>
            <a:r>
              <a:rPr lang="en-US" sz="3200" b="1" cap="none" spc="0" dirty="0" err="1">
                <a:ln/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Molsidomine</a:t>
            </a:r>
            <a:r>
              <a:rPr lang="en-US" sz="3200" b="1" cap="none" spc="0" dirty="0">
                <a:ln/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docked </a:t>
            </a:r>
            <a:r>
              <a:rPr lang="en-US" sz="3200" b="1" dirty="0">
                <a:ln/>
                <a:latin typeface="Times New Roman" panose="02020603050405020304" pitchFamily="18" charset="0"/>
                <a:cs typeface="Times New Roman" panose="02020603050405020304" pitchFamily="18" charset="0"/>
              </a:rPr>
              <a:t>human CD41/61 (3fcs)</a:t>
            </a:r>
            <a:endParaRPr lang="en-US" sz="3200" b="1" cap="none" spc="0" dirty="0">
              <a:ln/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592526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omputer&#10;&#10;AI-generated content may be incorrect.">
            <a:extLst>
              <a:ext uri="{FF2B5EF4-FFF2-40B4-BE49-F238E27FC236}">
                <a16:creationId xmlns:a16="http://schemas.microsoft.com/office/drawing/2014/main" id="{E023E588-E527-3461-50FB-E7D91498C4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360" y="771154"/>
            <a:ext cx="11317279" cy="5315692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C6741997-6417-5C83-C2DC-D09D16AC0A5E}"/>
              </a:ext>
            </a:extLst>
          </p:cNvPr>
          <p:cNvSpPr/>
          <p:nvPr/>
        </p:nvSpPr>
        <p:spPr>
          <a:xfrm>
            <a:off x="1326907" y="6221356"/>
            <a:ext cx="9538189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3200" b="1" cap="none" spc="0" dirty="0">
                <a:ln/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Fig. S7r: Nitazoxanide docked </a:t>
            </a:r>
            <a:r>
              <a:rPr lang="en-US" sz="3200" b="1" dirty="0">
                <a:ln/>
                <a:latin typeface="Times New Roman" panose="02020603050405020304" pitchFamily="18" charset="0"/>
                <a:cs typeface="Times New Roman" panose="02020603050405020304" pitchFamily="18" charset="0"/>
              </a:rPr>
              <a:t>human CD41/61 (3fcs)</a:t>
            </a:r>
            <a:endParaRPr lang="en-US" sz="3200" b="1" cap="none" spc="0" dirty="0">
              <a:ln/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Arrow: Down 4">
            <a:extLst>
              <a:ext uri="{FF2B5EF4-FFF2-40B4-BE49-F238E27FC236}">
                <a16:creationId xmlns:a16="http://schemas.microsoft.com/office/drawing/2014/main" id="{A0C6548D-5810-2CD8-B716-51A89079119F}"/>
              </a:ext>
            </a:extLst>
          </p:cNvPr>
          <p:cNvSpPr/>
          <p:nvPr/>
        </p:nvSpPr>
        <p:spPr>
          <a:xfrm rot="8524931">
            <a:off x="10438289" y="4887698"/>
            <a:ext cx="164539" cy="175293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Arrow: Down 5">
            <a:extLst>
              <a:ext uri="{FF2B5EF4-FFF2-40B4-BE49-F238E27FC236}">
                <a16:creationId xmlns:a16="http://schemas.microsoft.com/office/drawing/2014/main" id="{3EEA1DB4-A1F1-16EE-9C90-F4B347C9D487}"/>
              </a:ext>
            </a:extLst>
          </p:cNvPr>
          <p:cNvSpPr/>
          <p:nvPr/>
        </p:nvSpPr>
        <p:spPr>
          <a:xfrm rot="14479053">
            <a:off x="9284105" y="4125698"/>
            <a:ext cx="164539" cy="175293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Arrow: Down 6">
            <a:extLst>
              <a:ext uri="{FF2B5EF4-FFF2-40B4-BE49-F238E27FC236}">
                <a16:creationId xmlns:a16="http://schemas.microsoft.com/office/drawing/2014/main" id="{FD81D202-0D41-0139-6175-3EAFBA9AB426}"/>
              </a:ext>
            </a:extLst>
          </p:cNvPr>
          <p:cNvSpPr/>
          <p:nvPr/>
        </p:nvSpPr>
        <p:spPr>
          <a:xfrm>
            <a:off x="8361683" y="925299"/>
            <a:ext cx="164539" cy="175293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Star: 5 Points 1">
            <a:extLst>
              <a:ext uri="{FF2B5EF4-FFF2-40B4-BE49-F238E27FC236}">
                <a16:creationId xmlns:a16="http://schemas.microsoft.com/office/drawing/2014/main" id="{BBAEA07C-6E75-21A4-705C-3BCE8D8B5541}"/>
              </a:ext>
            </a:extLst>
          </p:cNvPr>
          <p:cNvSpPr/>
          <p:nvPr/>
        </p:nvSpPr>
        <p:spPr>
          <a:xfrm>
            <a:off x="8744138" y="1783308"/>
            <a:ext cx="236482" cy="268014"/>
          </a:xfrm>
          <a:prstGeom prst="star5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Star: 5 Points 7">
            <a:extLst>
              <a:ext uri="{FF2B5EF4-FFF2-40B4-BE49-F238E27FC236}">
                <a16:creationId xmlns:a16="http://schemas.microsoft.com/office/drawing/2014/main" id="{195FBEB9-514F-D6F8-8C70-D817B91F13BC}"/>
              </a:ext>
            </a:extLst>
          </p:cNvPr>
          <p:cNvSpPr/>
          <p:nvPr/>
        </p:nvSpPr>
        <p:spPr>
          <a:xfrm>
            <a:off x="7991802" y="4079337"/>
            <a:ext cx="236482" cy="268014"/>
          </a:xfrm>
          <a:prstGeom prst="star5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081999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B9CCA2D-07B3-887A-FFBD-1ACFEB5D4C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2256" y="771154"/>
            <a:ext cx="10307488" cy="5315692"/>
          </a:xfrm>
          <a:prstGeom prst="rect">
            <a:avLst/>
          </a:prstGeom>
        </p:spPr>
      </p:pic>
      <p:sp>
        <p:nvSpPr>
          <p:cNvPr id="2" name="Star: 5 Points 1">
            <a:extLst>
              <a:ext uri="{FF2B5EF4-FFF2-40B4-BE49-F238E27FC236}">
                <a16:creationId xmlns:a16="http://schemas.microsoft.com/office/drawing/2014/main" id="{4FFED830-BB20-4E16-7C29-E9350E082237}"/>
              </a:ext>
            </a:extLst>
          </p:cNvPr>
          <p:cNvSpPr/>
          <p:nvPr/>
        </p:nvSpPr>
        <p:spPr>
          <a:xfrm>
            <a:off x="8205911" y="1792431"/>
            <a:ext cx="236482" cy="268014"/>
          </a:xfrm>
          <a:prstGeom prst="star5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5" name="Star: 5 Points 4">
            <a:extLst>
              <a:ext uri="{FF2B5EF4-FFF2-40B4-BE49-F238E27FC236}">
                <a16:creationId xmlns:a16="http://schemas.microsoft.com/office/drawing/2014/main" id="{5C8B38A0-EED9-8120-35ED-D3AF13D42639}"/>
              </a:ext>
            </a:extLst>
          </p:cNvPr>
          <p:cNvSpPr/>
          <p:nvPr/>
        </p:nvSpPr>
        <p:spPr>
          <a:xfrm>
            <a:off x="7321991" y="2452831"/>
            <a:ext cx="236482" cy="268014"/>
          </a:xfrm>
          <a:prstGeom prst="star5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6" name="Star: 5 Points 5">
            <a:extLst>
              <a:ext uri="{FF2B5EF4-FFF2-40B4-BE49-F238E27FC236}">
                <a16:creationId xmlns:a16="http://schemas.microsoft.com/office/drawing/2014/main" id="{DA2C9787-E54A-E18B-5447-1918605930C0}"/>
              </a:ext>
            </a:extLst>
          </p:cNvPr>
          <p:cNvSpPr/>
          <p:nvPr/>
        </p:nvSpPr>
        <p:spPr>
          <a:xfrm>
            <a:off x="11181248" y="1883763"/>
            <a:ext cx="236482" cy="268014"/>
          </a:xfrm>
          <a:prstGeom prst="star5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7" name="Star: 5 Points 6">
            <a:extLst>
              <a:ext uri="{FF2B5EF4-FFF2-40B4-BE49-F238E27FC236}">
                <a16:creationId xmlns:a16="http://schemas.microsoft.com/office/drawing/2014/main" id="{B4CB4A20-C2F1-525A-5ABC-CA4F348D03AF}"/>
              </a:ext>
            </a:extLst>
          </p:cNvPr>
          <p:cNvSpPr/>
          <p:nvPr/>
        </p:nvSpPr>
        <p:spPr>
          <a:xfrm>
            <a:off x="8531031" y="4474671"/>
            <a:ext cx="236482" cy="268014"/>
          </a:xfrm>
          <a:prstGeom prst="star5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8" name="Star: 5 Points 7">
            <a:extLst>
              <a:ext uri="{FF2B5EF4-FFF2-40B4-BE49-F238E27FC236}">
                <a16:creationId xmlns:a16="http://schemas.microsoft.com/office/drawing/2014/main" id="{25A3A38C-45B7-A376-D41C-77925C63B5EF}"/>
              </a:ext>
            </a:extLst>
          </p:cNvPr>
          <p:cNvSpPr/>
          <p:nvPr/>
        </p:nvSpPr>
        <p:spPr>
          <a:xfrm>
            <a:off x="9107414" y="769441"/>
            <a:ext cx="236482" cy="268014"/>
          </a:xfrm>
          <a:prstGeom prst="star5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Star: 5 Points 8">
            <a:extLst>
              <a:ext uri="{FF2B5EF4-FFF2-40B4-BE49-F238E27FC236}">
                <a16:creationId xmlns:a16="http://schemas.microsoft.com/office/drawing/2014/main" id="{D4E56DAD-5C4F-F078-2917-3EF6E67E176E}"/>
              </a:ext>
            </a:extLst>
          </p:cNvPr>
          <p:cNvSpPr/>
          <p:nvPr/>
        </p:nvSpPr>
        <p:spPr>
          <a:xfrm>
            <a:off x="8442393" y="1013779"/>
            <a:ext cx="236482" cy="268014"/>
          </a:xfrm>
          <a:prstGeom prst="star5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Star: 5 Points 10">
            <a:extLst>
              <a:ext uri="{FF2B5EF4-FFF2-40B4-BE49-F238E27FC236}">
                <a16:creationId xmlns:a16="http://schemas.microsoft.com/office/drawing/2014/main" id="{746E4AF9-D646-7218-8096-F4FF4697E546}"/>
              </a:ext>
            </a:extLst>
          </p:cNvPr>
          <p:cNvSpPr/>
          <p:nvPr/>
        </p:nvSpPr>
        <p:spPr>
          <a:xfrm>
            <a:off x="7801443" y="1524417"/>
            <a:ext cx="236482" cy="268014"/>
          </a:xfrm>
          <a:prstGeom prst="star5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Star: 5 Points 11">
            <a:extLst>
              <a:ext uri="{FF2B5EF4-FFF2-40B4-BE49-F238E27FC236}">
                <a16:creationId xmlns:a16="http://schemas.microsoft.com/office/drawing/2014/main" id="{788C3D2A-2EB2-6A77-0550-33117E55C852}"/>
              </a:ext>
            </a:extLst>
          </p:cNvPr>
          <p:cNvSpPr/>
          <p:nvPr/>
        </p:nvSpPr>
        <p:spPr>
          <a:xfrm>
            <a:off x="7271965" y="4626009"/>
            <a:ext cx="236482" cy="268014"/>
          </a:xfrm>
          <a:prstGeom prst="star5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Star: 5 Points 12">
            <a:extLst>
              <a:ext uri="{FF2B5EF4-FFF2-40B4-BE49-F238E27FC236}">
                <a16:creationId xmlns:a16="http://schemas.microsoft.com/office/drawing/2014/main" id="{E997862D-7C22-5619-9BD6-B58E672372D6}"/>
              </a:ext>
            </a:extLst>
          </p:cNvPr>
          <p:cNvSpPr/>
          <p:nvPr/>
        </p:nvSpPr>
        <p:spPr>
          <a:xfrm>
            <a:off x="7558473" y="3960598"/>
            <a:ext cx="236482" cy="268014"/>
          </a:xfrm>
          <a:prstGeom prst="star5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Star: 5 Points 13">
            <a:extLst>
              <a:ext uri="{FF2B5EF4-FFF2-40B4-BE49-F238E27FC236}">
                <a16:creationId xmlns:a16="http://schemas.microsoft.com/office/drawing/2014/main" id="{DB236C41-B40A-502A-A073-1D5C19BFD083}"/>
              </a:ext>
            </a:extLst>
          </p:cNvPr>
          <p:cNvSpPr/>
          <p:nvPr/>
        </p:nvSpPr>
        <p:spPr>
          <a:xfrm>
            <a:off x="10627770" y="2465535"/>
            <a:ext cx="236482" cy="268014"/>
          </a:xfrm>
          <a:prstGeom prst="star5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Star: 5 Points 14">
            <a:extLst>
              <a:ext uri="{FF2B5EF4-FFF2-40B4-BE49-F238E27FC236}">
                <a16:creationId xmlns:a16="http://schemas.microsoft.com/office/drawing/2014/main" id="{67202021-9C35-2911-C0CA-BA447C4CA97F}"/>
              </a:ext>
            </a:extLst>
          </p:cNvPr>
          <p:cNvSpPr/>
          <p:nvPr/>
        </p:nvSpPr>
        <p:spPr>
          <a:xfrm>
            <a:off x="10182799" y="1859010"/>
            <a:ext cx="236482" cy="268014"/>
          </a:xfrm>
          <a:prstGeom prst="star5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Star: 5 Points 15">
            <a:extLst>
              <a:ext uri="{FF2B5EF4-FFF2-40B4-BE49-F238E27FC236}">
                <a16:creationId xmlns:a16="http://schemas.microsoft.com/office/drawing/2014/main" id="{8123BF4F-6885-98B1-1BD0-794D93C32551}"/>
              </a:ext>
            </a:extLst>
          </p:cNvPr>
          <p:cNvSpPr/>
          <p:nvPr/>
        </p:nvSpPr>
        <p:spPr>
          <a:xfrm>
            <a:off x="9611076" y="1256403"/>
            <a:ext cx="236482" cy="268014"/>
          </a:xfrm>
          <a:prstGeom prst="star5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Star: 5 Points 16">
            <a:extLst>
              <a:ext uri="{FF2B5EF4-FFF2-40B4-BE49-F238E27FC236}">
                <a16:creationId xmlns:a16="http://schemas.microsoft.com/office/drawing/2014/main" id="{AD644BC5-DAB2-EB31-8241-4783A22C8F8A}"/>
              </a:ext>
            </a:extLst>
          </p:cNvPr>
          <p:cNvSpPr/>
          <p:nvPr/>
        </p:nvSpPr>
        <p:spPr>
          <a:xfrm>
            <a:off x="7271965" y="3294993"/>
            <a:ext cx="236482" cy="268014"/>
          </a:xfrm>
          <a:prstGeom prst="star5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Star: 5 Points 17">
            <a:extLst>
              <a:ext uri="{FF2B5EF4-FFF2-40B4-BE49-F238E27FC236}">
                <a16:creationId xmlns:a16="http://schemas.microsoft.com/office/drawing/2014/main" id="{69A24D5D-DF91-5277-64F6-B952683E6ED2}"/>
              </a:ext>
            </a:extLst>
          </p:cNvPr>
          <p:cNvSpPr/>
          <p:nvPr/>
        </p:nvSpPr>
        <p:spPr>
          <a:xfrm>
            <a:off x="10639962" y="3917398"/>
            <a:ext cx="236482" cy="268014"/>
          </a:xfrm>
          <a:prstGeom prst="star5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Arrow: Down 9">
            <a:extLst>
              <a:ext uri="{FF2B5EF4-FFF2-40B4-BE49-F238E27FC236}">
                <a16:creationId xmlns:a16="http://schemas.microsoft.com/office/drawing/2014/main" id="{F0C350FF-A482-5948-DB37-342F51592D42}"/>
              </a:ext>
            </a:extLst>
          </p:cNvPr>
          <p:cNvSpPr/>
          <p:nvPr/>
        </p:nvSpPr>
        <p:spPr>
          <a:xfrm>
            <a:off x="8396095" y="1900275"/>
            <a:ext cx="164539" cy="175293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Arrow: Down 18">
            <a:extLst>
              <a:ext uri="{FF2B5EF4-FFF2-40B4-BE49-F238E27FC236}">
                <a16:creationId xmlns:a16="http://schemas.microsoft.com/office/drawing/2014/main" id="{F0706CD3-79C5-FC13-AE0D-DEAFD43C4294}"/>
              </a:ext>
            </a:extLst>
          </p:cNvPr>
          <p:cNvSpPr/>
          <p:nvPr/>
        </p:nvSpPr>
        <p:spPr>
          <a:xfrm>
            <a:off x="10864252" y="2545552"/>
            <a:ext cx="164539" cy="175293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FADBB5E-2177-4CF6-5E10-B2BB44388DD2}"/>
              </a:ext>
            </a:extLst>
          </p:cNvPr>
          <p:cNvSpPr/>
          <p:nvPr/>
        </p:nvSpPr>
        <p:spPr>
          <a:xfrm>
            <a:off x="1760183" y="6081712"/>
            <a:ext cx="8351966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3200" b="1" cap="none" spc="0" dirty="0">
                <a:ln/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Fig. S7s: Phytic docked </a:t>
            </a:r>
            <a:r>
              <a:rPr lang="en-US" sz="3200" b="1" dirty="0">
                <a:ln/>
                <a:latin typeface="Times New Roman" panose="02020603050405020304" pitchFamily="18" charset="0"/>
                <a:cs typeface="Times New Roman" panose="02020603050405020304" pitchFamily="18" charset="0"/>
              </a:rPr>
              <a:t>human CD41/61 (3fcs)</a:t>
            </a:r>
            <a:endParaRPr lang="en-US" sz="3200" b="1" cap="none" spc="0" dirty="0">
              <a:ln/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989031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598D860-C711-34B4-55D8-0BAE192F6A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2203" y="775917"/>
            <a:ext cx="10707594" cy="5306165"/>
          </a:xfrm>
          <a:prstGeom prst="rect">
            <a:avLst/>
          </a:prstGeom>
        </p:spPr>
      </p:pic>
      <p:sp>
        <p:nvSpPr>
          <p:cNvPr id="3" name="Star: 5 Points 2">
            <a:extLst>
              <a:ext uri="{FF2B5EF4-FFF2-40B4-BE49-F238E27FC236}">
                <a16:creationId xmlns:a16="http://schemas.microsoft.com/office/drawing/2014/main" id="{6E0C57C6-F20F-187D-D371-AF7D92B948EF}"/>
              </a:ext>
            </a:extLst>
          </p:cNvPr>
          <p:cNvSpPr/>
          <p:nvPr/>
        </p:nvSpPr>
        <p:spPr>
          <a:xfrm>
            <a:off x="10850460" y="1738517"/>
            <a:ext cx="236482" cy="268014"/>
          </a:xfrm>
          <a:prstGeom prst="star5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tar: 5 Points 3">
            <a:extLst>
              <a:ext uri="{FF2B5EF4-FFF2-40B4-BE49-F238E27FC236}">
                <a16:creationId xmlns:a16="http://schemas.microsoft.com/office/drawing/2014/main" id="{DC61349D-178D-34DE-560D-DDBF5715EF78}"/>
              </a:ext>
            </a:extLst>
          </p:cNvPr>
          <p:cNvSpPr/>
          <p:nvPr/>
        </p:nvSpPr>
        <p:spPr>
          <a:xfrm>
            <a:off x="10251123" y="1604510"/>
            <a:ext cx="236482" cy="268014"/>
          </a:xfrm>
          <a:prstGeom prst="star5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tar: 5 Points 5">
            <a:extLst>
              <a:ext uri="{FF2B5EF4-FFF2-40B4-BE49-F238E27FC236}">
                <a16:creationId xmlns:a16="http://schemas.microsoft.com/office/drawing/2014/main" id="{B97980F3-C012-76DF-C20D-988984EC8A56}"/>
              </a:ext>
            </a:extLst>
          </p:cNvPr>
          <p:cNvSpPr/>
          <p:nvPr/>
        </p:nvSpPr>
        <p:spPr>
          <a:xfrm>
            <a:off x="11449797" y="3160985"/>
            <a:ext cx="236482" cy="268014"/>
          </a:xfrm>
          <a:prstGeom prst="star5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Star: 5 Points 6">
            <a:extLst>
              <a:ext uri="{FF2B5EF4-FFF2-40B4-BE49-F238E27FC236}">
                <a16:creationId xmlns:a16="http://schemas.microsoft.com/office/drawing/2014/main" id="{B7876A83-A8C1-D8E0-663B-C405586E1A1A}"/>
              </a:ext>
            </a:extLst>
          </p:cNvPr>
          <p:cNvSpPr/>
          <p:nvPr/>
        </p:nvSpPr>
        <p:spPr>
          <a:xfrm>
            <a:off x="9017261" y="3782439"/>
            <a:ext cx="236482" cy="268014"/>
          </a:xfrm>
          <a:prstGeom prst="star5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Star: 5 Points 7">
            <a:extLst>
              <a:ext uri="{FF2B5EF4-FFF2-40B4-BE49-F238E27FC236}">
                <a16:creationId xmlns:a16="http://schemas.microsoft.com/office/drawing/2014/main" id="{C1B0A2A8-C53D-819F-EE50-587ABC918158}"/>
              </a:ext>
            </a:extLst>
          </p:cNvPr>
          <p:cNvSpPr/>
          <p:nvPr/>
        </p:nvSpPr>
        <p:spPr>
          <a:xfrm>
            <a:off x="10654664" y="3782439"/>
            <a:ext cx="236482" cy="268014"/>
          </a:xfrm>
          <a:prstGeom prst="star5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Star: 5 Points 8">
            <a:extLst>
              <a:ext uri="{FF2B5EF4-FFF2-40B4-BE49-F238E27FC236}">
                <a16:creationId xmlns:a16="http://schemas.microsoft.com/office/drawing/2014/main" id="{14F3284D-1E8B-A235-6AB5-91FF53387DAF}"/>
              </a:ext>
            </a:extLst>
          </p:cNvPr>
          <p:cNvSpPr/>
          <p:nvPr/>
        </p:nvSpPr>
        <p:spPr>
          <a:xfrm>
            <a:off x="7317250" y="1604510"/>
            <a:ext cx="236482" cy="268014"/>
          </a:xfrm>
          <a:prstGeom prst="star5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6FF5EE0-A566-3154-6758-04ED0B239F41}"/>
              </a:ext>
            </a:extLst>
          </p:cNvPr>
          <p:cNvSpPr/>
          <p:nvPr/>
        </p:nvSpPr>
        <p:spPr>
          <a:xfrm>
            <a:off x="1340091" y="6010285"/>
            <a:ext cx="8961684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3200" b="1" cap="none" spc="0" dirty="0">
                <a:ln/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Fig. S7</a:t>
            </a:r>
            <a:r>
              <a:rPr lang="en-US" sz="3200" b="1" dirty="0">
                <a:ln/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3200" b="1" cap="none" spc="0" dirty="0">
                <a:ln/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 Quercetin docked </a:t>
            </a:r>
            <a:r>
              <a:rPr lang="en-US" sz="3200" b="1" dirty="0">
                <a:ln/>
                <a:latin typeface="Times New Roman" panose="02020603050405020304" pitchFamily="18" charset="0"/>
                <a:cs typeface="Times New Roman" panose="02020603050405020304" pitchFamily="18" charset="0"/>
              </a:rPr>
              <a:t>human CD41/61 (3fcs)</a:t>
            </a:r>
            <a:endParaRPr lang="en-US" sz="3200" b="1" cap="none" spc="0" dirty="0">
              <a:ln/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284419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4F6372E-E9E9-EB86-14DA-ABAADBF26D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5992" y="780680"/>
            <a:ext cx="10860016" cy="5296639"/>
          </a:xfrm>
          <a:prstGeom prst="rect">
            <a:avLst/>
          </a:prstGeom>
        </p:spPr>
      </p:pic>
      <p:sp>
        <p:nvSpPr>
          <p:cNvPr id="3" name="Star: 5 Points 2">
            <a:extLst>
              <a:ext uri="{FF2B5EF4-FFF2-40B4-BE49-F238E27FC236}">
                <a16:creationId xmlns:a16="http://schemas.microsoft.com/office/drawing/2014/main" id="{57186DEC-0C74-C836-3673-60D53516B433}"/>
              </a:ext>
            </a:extLst>
          </p:cNvPr>
          <p:cNvSpPr/>
          <p:nvPr/>
        </p:nvSpPr>
        <p:spPr>
          <a:xfrm>
            <a:off x="7896799" y="769441"/>
            <a:ext cx="236482" cy="268014"/>
          </a:xfrm>
          <a:prstGeom prst="star5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tar: 5 Points 3">
            <a:extLst>
              <a:ext uri="{FF2B5EF4-FFF2-40B4-BE49-F238E27FC236}">
                <a16:creationId xmlns:a16="http://schemas.microsoft.com/office/drawing/2014/main" id="{1B5783BF-71CC-FB4D-06A9-69ADF6FEE70E}"/>
              </a:ext>
            </a:extLst>
          </p:cNvPr>
          <p:cNvSpPr/>
          <p:nvPr/>
        </p:nvSpPr>
        <p:spPr>
          <a:xfrm>
            <a:off x="11137138" y="3428999"/>
            <a:ext cx="236482" cy="268014"/>
          </a:xfrm>
          <a:prstGeom prst="star5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tar: 5 Points 5">
            <a:extLst>
              <a:ext uri="{FF2B5EF4-FFF2-40B4-BE49-F238E27FC236}">
                <a16:creationId xmlns:a16="http://schemas.microsoft.com/office/drawing/2014/main" id="{5171EE15-C486-14D6-27DA-F62A8D953338}"/>
              </a:ext>
            </a:extLst>
          </p:cNvPr>
          <p:cNvSpPr/>
          <p:nvPr/>
        </p:nvSpPr>
        <p:spPr>
          <a:xfrm>
            <a:off x="10135577" y="4393890"/>
            <a:ext cx="236482" cy="268014"/>
          </a:xfrm>
          <a:prstGeom prst="star5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Star: 5 Points 6">
            <a:extLst>
              <a:ext uri="{FF2B5EF4-FFF2-40B4-BE49-F238E27FC236}">
                <a16:creationId xmlns:a16="http://schemas.microsoft.com/office/drawing/2014/main" id="{3311F13B-3858-B59A-BEAA-94AB8AB3D490}"/>
              </a:ext>
            </a:extLst>
          </p:cNvPr>
          <p:cNvSpPr/>
          <p:nvPr/>
        </p:nvSpPr>
        <p:spPr>
          <a:xfrm>
            <a:off x="10635707" y="4125876"/>
            <a:ext cx="236482" cy="268014"/>
          </a:xfrm>
          <a:prstGeom prst="star5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Arrow: Down 7">
            <a:extLst>
              <a:ext uri="{FF2B5EF4-FFF2-40B4-BE49-F238E27FC236}">
                <a16:creationId xmlns:a16="http://schemas.microsoft.com/office/drawing/2014/main" id="{1C04B866-D7E2-D20C-D849-98A0F191905D}"/>
              </a:ext>
            </a:extLst>
          </p:cNvPr>
          <p:cNvSpPr/>
          <p:nvPr/>
        </p:nvSpPr>
        <p:spPr>
          <a:xfrm rot="8147513">
            <a:off x="9192167" y="2515087"/>
            <a:ext cx="164539" cy="175293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EB21E68-6CE2-3D47-7D78-1631CD9A3FD0}"/>
              </a:ext>
            </a:extLst>
          </p:cNvPr>
          <p:cNvSpPr/>
          <p:nvPr/>
        </p:nvSpPr>
        <p:spPr>
          <a:xfrm>
            <a:off x="1337173" y="6010285"/>
            <a:ext cx="8967519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3200" b="1" cap="none" spc="0" dirty="0">
                <a:ln/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Fig. S7u: Quinapril docked </a:t>
            </a:r>
            <a:r>
              <a:rPr lang="en-US" sz="3200" b="1" dirty="0">
                <a:ln/>
                <a:latin typeface="Times New Roman" panose="02020603050405020304" pitchFamily="18" charset="0"/>
                <a:cs typeface="Times New Roman" panose="02020603050405020304" pitchFamily="18" charset="0"/>
              </a:rPr>
              <a:t>human CD41/61 (3fcs)</a:t>
            </a:r>
            <a:endParaRPr lang="en-US" sz="3200" b="1" cap="none" spc="0" dirty="0">
              <a:ln/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916090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20F3FE4-0105-561B-8B42-7AB2D8EA6C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1702" y="785443"/>
            <a:ext cx="10888595" cy="5287113"/>
          </a:xfrm>
          <a:prstGeom prst="rect">
            <a:avLst/>
          </a:prstGeom>
        </p:spPr>
      </p:pic>
      <p:sp>
        <p:nvSpPr>
          <p:cNvPr id="3" name="Star: 5 Points 2">
            <a:extLst>
              <a:ext uri="{FF2B5EF4-FFF2-40B4-BE49-F238E27FC236}">
                <a16:creationId xmlns:a16="http://schemas.microsoft.com/office/drawing/2014/main" id="{84856892-99CC-8919-C94A-0F1340185743}"/>
              </a:ext>
            </a:extLst>
          </p:cNvPr>
          <p:cNvSpPr/>
          <p:nvPr/>
        </p:nvSpPr>
        <p:spPr>
          <a:xfrm>
            <a:off x="11097827" y="1464243"/>
            <a:ext cx="236482" cy="268014"/>
          </a:xfrm>
          <a:prstGeom prst="star5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tar: 5 Points 3">
            <a:extLst>
              <a:ext uri="{FF2B5EF4-FFF2-40B4-BE49-F238E27FC236}">
                <a16:creationId xmlns:a16="http://schemas.microsoft.com/office/drawing/2014/main" id="{53CD2BE0-BC9F-2F46-479B-026C68B2700B}"/>
              </a:ext>
            </a:extLst>
          </p:cNvPr>
          <p:cNvSpPr/>
          <p:nvPr/>
        </p:nvSpPr>
        <p:spPr>
          <a:xfrm>
            <a:off x="10240754" y="5044570"/>
            <a:ext cx="236482" cy="268014"/>
          </a:xfrm>
          <a:prstGeom prst="star5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tar: 5 Points 5">
            <a:extLst>
              <a:ext uri="{FF2B5EF4-FFF2-40B4-BE49-F238E27FC236}">
                <a16:creationId xmlns:a16="http://schemas.microsoft.com/office/drawing/2014/main" id="{6B65FC60-C1DD-1626-E5C1-37A688D9A528}"/>
              </a:ext>
            </a:extLst>
          </p:cNvPr>
          <p:cNvSpPr/>
          <p:nvPr/>
        </p:nvSpPr>
        <p:spPr>
          <a:xfrm>
            <a:off x="10979586" y="4256812"/>
            <a:ext cx="236482" cy="268014"/>
          </a:xfrm>
          <a:prstGeom prst="star5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Star: 5 Points 6">
            <a:extLst>
              <a:ext uri="{FF2B5EF4-FFF2-40B4-BE49-F238E27FC236}">
                <a16:creationId xmlns:a16="http://schemas.microsoft.com/office/drawing/2014/main" id="{B9EBF4B5-D04F-A9E6-7127-3918DD7D42B9}"/>
              </a:ext>
            </a:extLst>
          </p:cNvPr>
          <p:cNvSpPr/>
          <p:nvPr/>
        </p:nvSpPr>
        <p:spPr>
          <a:xfrm>
            <a:off x="10004272" y="4016584"/>
            <a:ext cx="236482" cy="268014"/>
          </a:xfrm>
          <a:prstGeom prst="star5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Star: 5 Points 7">
            <a:extLst>
              <a:ext uri="{FF2B5EF4-FFF2-40B4-BE49-F238E27FC236}">
                <a16:creationId xmlns:a16="http://schemas.microsoft.com/office/drawing/2014/main" id="{45038E2C-94FD-33B5-C1AE-687743C9CEF9}"/>
              </a:ext>
            </a:extLst>
          </p:cNvPr>
          <p:cNvSpPr/>
          <p:nvPr/>
        </p:nvSpPr>
        <p:spPr>
          <a:xfrm>
            <a:off x="10358995" y="2932435"/>
            <a:ext cx="236482" cy="268014"/>
          </a:xfrm>
          <a:prstGeom prst="star5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EA6CEE5-3861-7246-A3FF-4B5D21489F10}"/>
              </a:ext>
            </a:extLst>
          </p:cNvPr>
          <p:cNvSpPr/>
          <p:nvPr/>
        </p:nvSpPr>
        <p:spPr>
          <a:xfrm>
            <a:off x="1380874" y="6013915"/>
            <a:ext cx="9127819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3200" b="1" cap="none" spc="0" dirty="0">
                <a:ln/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Fig. S7v: </a:t>
            </a:r>
            <a:r>
              <a:rPr lang="en-US" sz="3200" b="1" cap="none" spc="0" dirty="0" err="1">
                <a:ln/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Quisqualic</a:t>
            </a:r>
            <a:r>
              <a:rPr lang="en-US" sz="3200" b="1" cap="none" spc="0" dirty="0">
                <a:ln/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docked </a:t>
            </a:r>
            <a:r>
              <a:rPr lang="en-US" sz="3200" b="1" dirty="0">
                <a:ln/>
                <a:latin typeface="Times New Roman" panose="02020603050405020304" pitchFamily="18" charset="0"/>
                <a:cs typeface="Times New Roman" panose="02020603050405020304" pitchFamily="18" charset="0"/>
              </a:rPr>
              <a:t>human CD41/61 (3fcs)</a:t>
            </a:r>
            <a:endParaRPr lang="en-US" sz="3200" b="1" cap="none" spc="0" dirty="0">
              <a:ln/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290600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computer generated image&#10;&#10;AI-generated content may be incorrect.">
            <a:extLst>
              <a:ext uri="{FF2B5EF4-FFF2-40B4-BE49-F238E27FC236}">
                <a16:creationId xmlns:a16="http://schemas.microsoft.com/office/drawing/2014/main" id="{D471D7BF-9FAA-6AA7-4335-A38107DED0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071" y="771154"/>
            <a:ext cx="10983858" cy="5315692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CAE3F439-BC8D-47EF-B8A9-8608C38C1F0F}"/>
              </a:ext>
            </a:extLst>
          </p:cNvPr>
          <p:cNvSpPr/>
          <p:nvPr/>
        </p:nvSpPr>
        <p:spPr>
          <a:xfrm>
            <a:off x="1326886" y="6013915"/>
            <a:ext cx="9235797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3200" b="1" cap="none" spc="0" dirty="0">
                <a:ln/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Fig. S7w: </a:t>
            </a:r>
            <a:r>
              <a:rPr lang="en-US" sz="3200" b="1" cap="none" spc="0" dirty="0" err="1">
                <a:ln/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Remedsivir</a:t>
            </a:r>
            <a:r>
              <a:rPr lang="en-US" sz="3200" b="1" cap="none" spc="0" dirty="0">
                <a:ln/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docked </a:t>
            </a:r>
            <a:r>
              <a:rPr lang="en-US" sz="3200" b="1" dirty="0">
                <a:ln/>
                <a:latin typeface="Times New Roman" panose="02020603050405020304" pitchFamily="18" charset="0"/>
                <a:cs typeface="Times New Roman" panose="02020603050405020304" pitchFamily="18" charset="0"/>
              </a:rPr>
              <a:t>human CD41/61 (3fcs)</a:t>
            </a:r>
            <a:endParaRPr lang="en-US" sz="3200" b="1" cap="none" spc="0" dirty="0">
              <a:ln/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Star: 5 Points 4">
            <a:extLst>
              <a:ext uri="{FF2B5EF4-FFF2-40B4-BE49-F238E27FC236}">
                <a16:creationId xmlns:a16="http://schemas.microsoft.com/office/drawing/2014/main" id="{FD4A86AE-682A-41F7-7840-F09C8B70992D}"/>
              </a:ext>
            </a:extLst>
          </p:cNvPr>
          <p:cNvSpPr/>
          <p:nvPr/>
        </p:nvSpPr>
        <p:spPr>
          <a:xfrm>
            <a:off x="10195222" y="4774883"/>
            <a:ext cx="236482" cy="268014"/>
          </a:xfrm>
          <a:prstGeom prst="star5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tar: 5 Points 5">
            <a:extLst>
              <a:ext uri="{FF2B5EF4-FFF2-40B4-BE49-F238E27FC236}">
                <a16:creationId xmlns:a16="http://schemas.microsoft.com/office/drawing/2014/main" id="{DE4C1E2A-9B8B-1DDC-B33E-ABFDACAC3D04}"/>
              </a:ext>
            </a:extLst>
          </p:cNvPr>
          <p:cNvSpPr/>
          <p:nvPr/>
        </p:nvSpPr>
        <p:spPr>
          <a:xfrm>
            <a:off x="10550063" y="4174381"/>
            <a:ext cx="236482" cy="268014"/>
          </a:xfrm>
          <a:prstGeom prst="star5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870898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EFFF31E-E74C-A64C-B5E1-8905794B32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6973" y="707750"/>
            <a:ext cx="10821910" cy="5306165"/>
          </a:xfrm>
          <a:prstGeom prst="rect">
            <a:avLst/>
          </a:prstGeom>
        </p:spPr>
      </p:pic>
      <p:sp>
        <p:nvSpPr>
          <p:cNvPr id="7" name="Star: 5 Points 6">
            <a:extLst>
              <a:ext uri="{FF2B5EF4-FFF2-40B4-BE49-F238E27FC236}">
                <a16:creationId xmlns:a16="http://schemas.microsoft.com/office/drawing/2014/main" id="{E9779AFA-3E1A-DD02-ED33-CFA184230CA1}"/>
              </a:ext>
            </a:extLst>
          </p:cNvPr>
          <p:cNvSpPr/>
          <p:nvPr/>
        </p:nvSpPr>
        <p:spPr>
          <a:xfrm>
            <a:off x="6887875" y="3380151"/>
            <a:ext cx="236482" cy="268014"/>
          </a:xfrm>
          <a:prstGeom prst="star5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8" name="Star: 5 Points 7">
            <a:extLst>
              <a:ext uri="{FF2B5EF4-FFF2-40B4-BE49-F238E27FC236}">
                <a16:creationId xmlns:a16="http://schemas.microsoft.com/office/drawing/2014/main" id="{C549D6AC-402F-623D-48EC-E9CF0E2E925F}"/>
              </a:ext>
            </a:extLst>
          </p:cNvPr>
          <p:cNvSpPr/>
          <p:nvPr/>
        </p:nvSpPr>
        <p:spPr>
          <a:xfrm>
            <a:off x="7509081" y="4507517"/>
            <a:ext cx="236482" cy="268014"/>
          </a:xfrm>
          <a:prstGeom prst="star5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9" name="Star: 5 Points 8">
            <a:extLst>
              <a:ext uri="{FF2B5EF4-FFF2-40B4-BE49-F238E27FC236}">
                <a16:creationId xmlns:a16="http://schemas.microsoft.com/office/drawing/2014/main" id="{0F002841-01A1-B5DE-8C7F-E0CF85446025}"/>
              </a:ext>
            </a:extLst>
          </p:cNvPr>
          <p:cNvSpPr/>
          <p:nvPr/>
        </p:nvSpPr>
        <p:spPr>
          <a:xfrm>
            <a:off x="10970570" y="3905384"/>
            <a:ext cx="236482" cy="268014"/>
          </a:xfrm>
          <a:prstGeom prst="star5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3" name="Arrow: Down 2">
            <a:extLst>
              <a:ext uri="{FF2B5EF4-FFF2-40B4-BE49-F238E27FC236}">
                <a16:creationId xmlns:a16="http://schemas.microsoft.com/office/drawing/2014/main" id="{63D414AA-E768-BFC2-C111-89E0C6DCE35F}"/>
              </a:ext>
            </a:extLst>
          </p:cNvPr>
          <p:cNvSpPr/>
          <p:nvPr/>
        </p:nvSpPr>
        <p:spPr>
          <a:xfrm>
            <a:off x="7506585" y="1713988"/>
            <a:ext cx="164539" cy="175293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E7CDA68-547C-5A83-502C-99D42AD8AD48}"/>
              </a:ext>
            </a:extLst>
          </p:cNvPr>
          <p:cNvSpPr/>
          <p:nvPr/>
        </p:nvSpPr>
        <p:spPr>
          <a:xfrm>
            <a:off x="1171124" y="6013915"/>
            <a:ext cx="9849748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3200" b="1" cap="none" spc="0" dirty="0">
                <a:ln/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Fig. S7x: Thymoquinone docked </a:t>
            </a:r>
            <a:r>
              <a:rPr lang="en-US" sz="3200" b="1" dirty="0">
                <a:ln/>
                <a:latin typeface="Times New Roman" panose="02020603050405020304" pitchFamily="18" charset="0"/>
                <a:cs typeface="Times New Roman" panose="02020603050405020304" pitchFamily="18" charset="0"/>
              </a:rPr>
              <a:t>human CD41/61 (3fcs)</a:t>
            </a:r>
            <a:endParaRPr lang="en-US" sz="3200" b="1" cap="none" spc="0" dirty="0">
              <a:ln/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486199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7E1D96D-EEEA-F358-F91F-88A0EE10CD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545" y="761628"/>
            <a:ext cx="10640910" cy="5334744"/>
          </a:xfrm>
          <a:prstGeom prst="rect">
            <a:avLst/>
          </a:prstGeom>
        </p:spPr>
      </p:pic>
      <p:sp>
        <p:nvSpPr>
          <p:cNvPr id="4" name="Star: 5 Points 3">
            <a:extLst>
              <a:ext uri="{FF2B5EF4-FFF2-40B4-BE49-F238E27FC236}">
                <a16:creationId xmlns:a16="http://schemas.microsoft.com/office/drawing/2014/main" id="{8A01813C-9809-6E9A-CA0C-10997AD11188}"/>
              </a:ext>
            </a:extLst>
          </p:cNvPr>
          <p:cNvSpPr/>
          <p:nvPr/>
        </p:nvSpPr>
        <p:spPr>
          <a:xfrm>
            <a:off x="7835377" y="3832733"/>
            <a:ext cx="236482" cy="268014"/>
          </a:xfrm>
          <a:prstGeom prst="star5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6" name="Star: 5 Points 5">
            <a:extLst>
              <a:ext uri="{FF2B5EF4-FFF2-40B4-BE49-F238E27FC236}">
                <a16:creationId xmlns:a16="http://schemas.microsoft.com/office/drawing/2014/main" id="{B476E4CE-6F0D-3128-1B76-55E8B87E5494}"/>
              </a:ext>
            </a:extLst>
          </p:cNvPr>
          <p:cNvSpPr/>
          <p:nvPr/>
        </p:nvSpPr>
        <p:spPr>
          <a:xfrm>
            <a:off x="8662415" y="1143963"/>
            <a:ext cx="236482" cy="268014"/>
          </a:xfrm>
          <a:prstGeom prst="star5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7" name="Star: 5 Points 6">
            <a:extLst>
              <a:ext uri="{FF2B5EF4-FFF2-40B4-BE49-F238E27FC236}">
                <a16:creationId xmlns:a16="http://schemas.microsoft.com/office/drawing/2014/main" id="{DCA18C01-A608-FD99-C129-5594BC42E314}"/>
              </a:ext>
            </a:extLst>
          </p:cNvPr>
          <p:cNvSpPr/>
          <p:nvPr/>
        </p:nvSpPr>
        <p:spPr>
          <a:xfrm>
            <a:off x="7649894" y="1299329"/>
            <a:ext cx="236482" cy="268014"/>
          </a:xfrm>
          <a:prstGeom prst="star5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8" name="Star: 5 Points 7">
            <a:extLst>
              <a:ext uri="{FF2B5EF4-FFF2-40B4-BE49-F238E27FC236}">
                <a16:creationId xmlns:a16="http://schemas.microsoft.com/office/drawing/2014/main" id="{3D6E1E54-4C1B-141B-C8B9-54AC1D2183E0}"/>
              </a:ext>
            </a:extLst>
          </p:cNvPr>
          <p:cNvSpPr/>
          <p:nvPr/>
        </p:nvSpPr>
        <p:spPr>
          <a:xfrm>
            <a:off x="10139385" y="1165322"/>
            <a:ext cx="236482" cy="268014"/>
          </a:xfrm>
          <a:prstGeom prst="star5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9" name="Star: 5 Points 8">
            <a:extLst>
              <a:ext uri="{FF2B5EF4-FFF2-40B4-BE49-F238E27FC236}">
                <a16:creationId xmlns:a16="http://schemas.microsoft.com/office/drawing/2014/main" id="{C94CA92F-18F5-C990-204A-1E28FFF27C79}"/>
              </a:ext>
            </a:extLst>
          </p:cNvPr>
          <p:cNvSpPr/>
          <p:nvPr/>
        </p:nvSpPr>
        <p:spPr>
          <a:xfrm>
            <a:off x="11193231" y="2209965"/>
            <a:ext cx="236482" cy="268014"/>
          </a:xfrm>
          <a:prstGeom prst="star5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10" name="Star: 5 Points 9">
            <a:extLst>
              <a:ext uri="{FF2B5EF4-FFF2-40B4-BE49-F238E27FC236}">
                <a16:creationId xmlns:a16="http://schemas.microsoft.com/office/drawing/2014/main" id="{FCB7C2DA-D588-C1EF-8D54-E007BB47C810}"/>
              </a:ext>
            </a:extLst>
          </p:cNvPr>
          <p:cNvSpPr/>
          <p:nvPr/>
        </p:nvSpPr>
        <p:spPr>
          <a:xfrm>
            <a:off x="10591446" y="1837109"/>
            <a:ext cx="236482" cy="268014"/>
          </a:xfrm>
          <a:prstGeom prst="star5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11" name="Star: 5 Points 10">
            <a:extLst>
              <a:ext uri="{FF2B5EF4-FFF2-40B4-BE49-F238E27FC236}">
                <a16:creationId xmlns:a16="http://schemas.microsoft.com/office/drawing/2014/main" id="{4E194A6D-D2E8-7BD9-A8DA-8D7FA286E491}"/>
              </a:ext>
            </a:extLst>
          </p:cNvPr>
          <p:cNvSpPr/>
          <p:nvPr/>
        </p:nvSpPr>
        <p:spPr>
          <a:xfrm>
            <a:off x="10956749" y="3460830"/>
            <a:ext cx="236482" cy="268014"/>
          </a:xfrm>
          <a:prstGeom prst="star5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3" name="Star: 5 Points 2">
            <a:extLst>
              <a:ext uri="{FF2B5EF4-FFF2-40B4-BE49-F238E27FC236}">
                <a16:creationId xmlns:a16="http://schemas.microsoft.com/office/drawing/2014/main" id="{EF74BA42-2CF6-97D7-1FBC-023109A6EF39}"/>
              </a:ext>
            </a:extLst>
          </p:cNvPr>
          <p:cNvSpPr/>
          <p:nvPr/>
        </p:nvSpPr>
        <p:spPr>
          <a:xfrm>
            <a:off x="10383227" y="3966740"/>
            <a:ext cx="236482" cy="268014"/>
          </a:xfrm>
          <a:prstGeom prst="star5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Star: 5 Points 11">
            <a:extLst>
              <a:ext uri="{FF2B5EF4-FFF2-40B4-BE49-F238E27FC236}">
                <a16:creationId xmlns:a16="http://schemas.microsoft.com/office/drawing/2014/main" id="{5DA9CF8B-B048-4435-9FD9-F212AC8B5206}"/>
              </a:ext>
            </a:extLst>
          </p:cNvPr>
          <p:cNvSpPr/>
          <p:nvPr/>
        </p:nvSpPr>
        <p:spPr>
          <a:xfrm>
            <a:off x="7165076" y="3160986"/>
            <a:ext cx="236482" cy="268014"/>
          </a:xfrm>
          <a:prstGeom prst="star5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Star: 5 Points 12">
            <a:extLst>
              <a:ext uri="{FF2B5EF4-FFF2-40B4-BE49-F238E27FC236}">
                <a16:creationId xmlns:a16="http://schemas.microsoft.com/office/drawing/2014/main" id="{EB171E66-F614-7510-F00B-6A8251325E26}"/>
              </a:ext>
            </a:extLst>
          </p:cNvPr>
          <p:cNvSpPr/>
          <p:nvPr/>
        </p:nvSpPr>
        <p:spPr>
          <a:xfrm>
            <a:off x="9011280" y="3966740"/>
            <a:ext cx="236482" cy="268014"/>
          </a:xfrm>
          <a:prstGeom prst="star5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Star: 5 Points 13">
            <a:extLst>
              <a:ext uri="{FF2B5EF4-FFF2-40B4-BE49-F238E27FC236}">
                <a16:creationId xmlns:a16="http://schemas.microsoft.com/office/drawing/2014/main" id="{79E3BABB-95F8-FFC0-2E46-F77BBC161C02}"/>
              </a:ext>
            </a:extLst>
          </p:cNvPr>
          <p:cNvSpPr/>
          <p:nvPr/>
        </p:nvSpPr>
        <p:spPr>
          <a:xfrm>
            <a:off x="7460194" y="4100747"/>
            <a:ext cx="236482" cy="268014"/>
          </a:xfrm>
          <a:prstGeom prst="star5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Star: 5 Points 14">
            <a:extLst>
              <a:ext uri="{FF2B5EF4-FFF2-40B4-BE49-F238E27FC236}">
                <a16:creationId xmlns:a16="http://schemas.microsoft.com/office/drawing/2014/main" id="{7B48A241-B94B-3F14-DFB7-6567C83CF093}"/>
              </a:ext>
            </a:extLst>
          </p:cNvPr>
          <p:cNvSpPr/>
          <p:nvPr/>
        </p:nvSpPr>
        <p:spPr>
          <a:xfrm>
            <a:off x="8266435" y="2218919"/>
            <a:ext cx="236482" cy="268014"/>
          </a:xfrm>
          <a:prstGeom prst="star5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Star: 5 Points 15">
            <a:extLst>
              <a:ext uri="{FF2B5EF4-FFF2-40B4-BE49-F238E27FC236}">
                <a16:creationId xmlns:a16="http://schemas.microsoft.com/office/drawing/2014/main" id="{2C38A438-390F-6FE7-DFDD-1385A6B55205}"/>
              </a:ext>
            </a:extLst>
          </p:cNvPr>
          <p:cNvSpPr/>
          <p:nvPr/>
        </p:nvSpPr>
        <p:spPr>
          <a:xfrm>
            <a:off x="9400900" y="1411977"/>
            <a:ext cx="236482" cy="268014"/>
          </a:xfrm>
          <a:prstGeom prst="star5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Arrow: Down 16">
            <a:extLst>
              <a:ext uri="{FF2B5EF4-FFF2-40B4-BE49-F238E27FC236}">
                <a16:creationId xmlns:a16="http://schemas.microsoft.com/office/drawing/2014/main" id="{7B124A66-9432-AE7C-B7DE-57A90F4591FA}"/>
              </a:ext>
            </a:extLst>
          </p:cNvPr>
          <p:cNvSpPr/>
          <p:nvPr/>
        </p:nvSpPr>
        <p:spPr>
          <a:xfrm>
            <a:off x="9204434" y="4059461"/>
            <a:ext cx="164539" cy="175293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Arrow: Down 17">
            <a:extLst>
              <a:ext uri="{FF2B5EF4-FFF2-40B4-BE49-F238E27FC236}">
                <a16:creationId xmlns:a16="http://schemas.microsoft.com/office/drawing/2014/main" id="{7B6B6BB3-AD29-7770-310E-ABE62B94FC8C}"/>
              </a:ext>
            </a:extLst>
          </p:cNvPr>
          <p:cNvSpPr/>
          <p:nvPr/>
        </p:nvSpPr>
        <p:spPr>
          <a:xfrm>
            <a:off x="9636480" y="1504698"/>
            <a:ext cx="164539" cy="175293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24E3CB6-70AE-3582-38A5-DAD44E4B1D69}"/>
              </a:ext>
            </a:extLst>
          </p:cNvPr>
          <p:cNvSpPr/>
          <p:nvPr/>
        </p:nvSpPr>
        <p:spPr>
          <a:xfrm>
            <a:off x="1357074" y="6013915"/>
            <a:ext cx="9477851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3200" b="1" cap="none" spc="0" dirty="0">
                <a:ln/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Fig. </a:t>
            </a:r>
            <a:r>
              <a:rPr lang="en-US" sz="3200" b="1" dirty="0">
                <a:ln/>
                <a:latin typeface="Times New Roman" panose="02020603050405020304" pitchFamily="18" charset="0"/>
                <a:cs typeface="Times New Roman" panose="02020603050405020304" pitchFamily="18" charset="0"/>
              </a:rPr>
              <a:t>S7y</a:t>
            </a:r>
            <a:r>
              <a:rPr lang="en-US" sz="3200" b="1" cap="none" spc="0" dirty="0">
                <a:ln/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3200" b="1" cap="none" spc="0" dirty="0" err="1">
                <a:ln/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Tryptanthrin</a:t>
            </a:r>
            <a:r>
              <a:rPr lang="en-US" sz="3200" b="1" cap="none" spc="0" dirty="0">
                <a:ln/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docked </a:t>
            </a:r>
            <a:r>
              <a:rPr lang="en-US" sz="3200" b="1" dirty="0">
                <a:ln/>
                <a:latin typeface="Times New Roman" panose="02020603050405020304" pitchFamily="18" charset="0"/>
                <a:cs typeface="Times New Roman" panose="02020603050405020304" pitchFamily="18" charset="0"/>
              </a:rPr>
              <a:t>human CD41/61 (3fcs)</a:t>
            </a:r>
            <a:endParaRPr lang="en-US" sz="3200" b="1" cap="none" spc="0" dirty="0">
              <a:ln/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3750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6209</TotalTime>
  <Words>426</Words>
  <Application>Microsoft Office PowerPoint</Application>
  <PresentationFormat>Widescreen</PresentationFormat>
  <Paragraphs>27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1" baseType="lpstr">
      <vt:lpstr>Aptos</vt:lpstr>
      <vt:lpstr>Aptos Display</vt:lpstr>
      <vt:lpstr>Arial</vt:lpstr>
      <vt:lpstr>Times New Roman</vt:lpstr>
      <vt:lpstr>Office Theme</vt:lpstr>
      <vt:lpstr>S7 Drugs docking human platelet glycoprotein (CD41/61)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Drugs docking human CD47 in complex with human signal regulatory protein (SIRP) alpha</dc:title>
  <dc:creator>Hadeer mohamed adel mahmoud elesseily</dc:creator>
  <cp:lastModifiedBy>Hadeer mohamed adel mahmoud elesseily</cp:lastModifiedBy>
  <cp:revision>67</cp:revision>
  <dcterms:created xsi:type="dcterms:W3CDTF">2024-07-25T16:47:32Z</dcterms:created>
  <dcterms:modified xsi:type="dcterms:W3CDTF">2025-09-17T21:14:48Z</dcterms:modified>
</cp:coreProperties>
</file>