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7" r:id="rId3"/>
    <p:sldId id="292" r:id="rId4"/>
    <p:sldId id="300" r:id="rId5"/>
    <p:sldId id="278" r:id="rId6"/>
    <p:sldId id="279" r:id="rId7"/>
    <p:sldId id="280" r:id="rId8"/>
    <p:sldId id="297" r:id="rId9"/>
    <p:sldId id="298" r:id="rId10"/>
    <p:sldId id="295" r:id="rId11"/>
    <p:sldId id="281" r:id="rId12"/>
    <p:sldId id="282" r:id="rId13"/>
    <p:sldId id="283" r:id="rId14"/>
    <p:sldId id="284" r:id="rId15"/>
    <p:sldId id="285" r:id="rId16"/>
    <p:sldId id="286" r:id="rId17"/>
    <p:sldId id="299" r:id="rId18"/>
    <p:sldId id="293" r:id="rId19"/>
    <p:sldId id="287" r:id="rId20"/>
    <p:sldId id="296" r:id="rId21"/>
    <p:sldId id="288" r:id="rId22"/>
    <p:sldId id="289" r:id="rId23"/>
    <p:sldId id="290" r:id="rId24"/>
    <p:sldId id="29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>
        <p:scale>
          <a:sx n="59" d="100"/>
          <a:sy n="59" d="100"/>
        </p:scale>
        <p:origin x="113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F6D6-C6CB-B528-CA9C-D1DB974E7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27315-C503-8B06-E1ED-CF4017D64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7CF73-9DDE-CE88-E2DB-671E4B5B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F114C-F004-3B48-7D97-10EF22A8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C9BEA-6555-892D-CEC2-447D6D81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26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820EC-C146-1DED-AE1C-C0467BA3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4616B-F39E-7E2E-F3A6-F26034E51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9963C-FA1D-041E-0D7F-76A217AEE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A7ABC-4E7F-9EA9-DDB7-030504CF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B54D4-AF99-1762-B7A0-99404D0E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08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5FB3-72F6-54D5-19E6-B9641ED77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FDEE6-8920-EBDD-1C66-CEEE5BAE8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19D7E-BF8D-3344-6811-5148EC4D0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E7A67-7A95-15E0-9EAC-389B5B31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22036-2668-5C46-E91B-96A402A4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0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ACBE2-C7B7-5432-4BCB-8E821B1F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C864E-54F9-39A4-55C8-4FD96854D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2C2D53-8B1E-FBB9-FFB7-87D49BE60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D8CB3-B539-5194-0C3F-C075AE98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431DE-B092-DFBF-5779-88D9332D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D7CAB-C18E-CB9A-A937-6BBDC7B2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7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F1C4-FD83-6E7B-4FD9-FD71D756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5664A-949C-5BAF-3A2B-FA40AC40C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7B12D-79BF-83BB-C4A5-997524D6B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21495-7B20-F610-F54A-0B2AABD94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CB46E6-BB17-0D58-34E1-53DEF4EBB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6D2DCE-6D31-6BAA-C69E-AB0FD4741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8A5E48-FD2A-08EF-CE35-5A6D3827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12154C-5407-6BCD-5101-D135344C0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3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4A94C-7BBA-4671-636C-E015EC38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5C2DE8-1A08-4BE8-A43A-133F60DC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463D72-C362-12EF-5DCE-E32F8ADEA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C63AB0-C74B-DF3C-EBDB-ABA52213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7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E3B77A-4A11-06D9-DFD9-C91A0C702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141366-3378-3D06-9CFA-CDD14ACE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84DB4-522C-2502-41AF-6EC09F2D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2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91671-25FE-AC0B-3067-1C5E611BC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ACBDD-1C18-8D56-4D70-3BA434B3A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5A8CD-906E-6971-185A-CBFF6FA2A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09A51-08F3-0633-584E-C3C580C5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7E0B5-5E01-3A47-9735-96A9E11DC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9EBA0-46CD-A984-883C-B538D4C2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7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2FDD0-87E6-4B00-ABF3-58EFFDA2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48C886-F381-9068-E6B8-D1F4E7971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7B6C8-5655-1589-E9E8-1A1B8E43A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EC71D-6AE6-0965-E72D-4294C074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2E32CE-8006-BE3C-FC01-A5EFD5160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E0852-E2AE-5BF5-E44B-23582971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4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A0C73-4EF7-72B5-AC54-9C8562DD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9EE64-E64A-2365-4BDC-F7F1CE551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2022A-BC07-DAE0-CFF0-0C4F3AB6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03602-D1D9-E9AE-6F32-2BB26B62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ED9E3-2CE5-ACFA-B998-9A554FEF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8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8522D4-C4FC-EF32-A68B-E2B3AFF8CA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28613-5F1A-26BB-4476-145829523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6A3D3-6213-CF04-918D-646F38D9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C5A10-68AD-9DC5-DE13-FF6A6F9E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1808E-7D13-99C8-3FDD-24415D2C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8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DCE6AF-348B-2C17-432E-B8E6AD789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EA44F-F33D-ED26-64CB-5861A8126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DFA4E-2EED-EF25-BAAF-DE5AAC97A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FBE59-DC39-4304-BF16-F40CDF7F546F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16861-8F2C-9FF9-EED3-E6CB7AA11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A0E2F-C69D-0B6C-8F0E-D4B8F1287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B4356-EC9F-477E-8F8F-FC750FD59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4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FD7D7E-4C06-6757-E4C5-21208EE4D293}"/>
              </a:ext>
            </a:extLst>
          </p:cNvPr>
          <p:cNvSpPr txBox="1"/>
          <p:nvPr/>
        </p:nvSpPr>
        <p:spPr>
          <a:xfrm>
            <a:off x="868680" y="1495122"/>
            <a:ext cx="9738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S5 showing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ummary of drug docking human IL-17A/IL-17RA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4hsa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via binding to critical residues for binding and glycosylation.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D9C2F6-0896-445E-E0E3-7375B5B0B2D0}"/>
              </a:ext>
            </a:extLst>
          </p:cNvPr>
          <p:cNvSpPr txBox="1">
            <a:spLocks/>
          </p:cNvSpPr>
          <p:nvPr/>
        </p:nvSpPr>
        <p:spPr>
          <a:xfrm>
            <a:off x="868680" y="208930"/>
            <a:ext cx="10454640" cy="82665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S5</a:t>
            </a:r>
          </a:p>
          <a:p>
            <a:pPr algn="ctr"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docking human IL-17A/IL-17RA (4hsa)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BF323B-4BAF-D490-A008-CEEF6E307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530977"/>
              </p:ext>
            </p:extLst>
          </p:nvPr>
        </p:nvGraphicFramePr>
        <p:xfrm>
          <a:off x="2524260" y="2253963"/>
          <a:ext cx="7753082" cy="43418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5320">
                  <a:extLst>
                    <a:ext uri="{9D8B030D-6E8A-4147-A177-3AD203B41FA5}">
                      <a16:colId xmlns:a16="http://schemas.microsoft.com/office/drawing/2014/main" val="549293102"/>
                    </a:ext>
                  </a:extLst>
                </a:gridCol>
                <a:gridCol w="2517440">
                  <a:extLst>
                    <a:ext uri="{9D8B030D-6E8A-4147-A177-3AD203B41FA5}">
                      <a16:colId xmlns:a16="http://schemas.microsoft.com/office/drawing/2014/main" val="4284577055"/>
                    </a:ext>
                  </a:extLst>
                </a:gridCol>
                <a:gridCol w="3400322">
                  <a:extLst>
                    <a:ext uri="{9D8B030D-6E8A-4147-A177-3AD203B41FA5}">
                      <a16:colId xmlns:a16="http://schemas.microsoft.com/office/drawing/2014/main" val="2052177221"/>
                    </a:ext>
                  </a:extLst>
                </a:gridCol>
              </a:tblGrid>
              <a:tr h="6330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Targeted critical residues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IL-17A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Targeted critical residues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IL-17RA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81145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Amygdalin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Cys245, Cys246, Cys272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82780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Acacetin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Cys259, Leu260, Asn261, Asp262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255762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Calcitriol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His212, Cys214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34278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Ferulic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Thr90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785839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Molsidomine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Asp29, Ser30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840992"/>
                  </a:ext>
                </a:extLst>
              </a:tr>
              <a:tr h="124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Quisqualic 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Cys259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272412"/>
                  </a:ext>
                </a:extLst>
              </a:tr>
              <a:tr h="124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Aminopterin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Cys259, Cys263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95164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Remdesivir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Arg101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Trp31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922122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Apigenin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Pro59, Arg101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Trp31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612509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Coumarin 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86093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Indirubin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085167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Isoquinolone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447598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Kaempferol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861012"/>
                  </a:ext>
                </a:extLst>
              </a:tr>
              <a:tr h="249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Thymoquinone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116261"/>
                  </a:ext>
                </a:extLst>
              </a:tr>
              <a:tr h="3084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Tryptanthrin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677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1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ructure&#10;&#10;Description automatically generated">
            <a:extLst>
              <a:ext uri="{FF2B5EF4-FFF2-40B4-BE49-F238E27FC236}">
                <a16:creationId xmlns:a16="http://schemas.microsoft.com/office/drawing/2014/main" id="{A78BF5DB-60A9-8430-9B66-36C915EE4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" y="529456"/>
            <a:ext cx="11058525" cy="5305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145B66B-FDF0-A1F2-B131-38D72EEB6EA0}"/>
              </a:ext>
            </a:extLst>
          </p:cNvPr>
          <p:cNvSpPr/>
          <p:nvPr/>
        </p:nvSpPr>
        <p:spPr>
          <a:xfrm rot="16043874">
            <a:off x="9055808" y="3697669"/>
            <a:ext cx="197684" cy="19595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EFD47A0-1D88-637E-C93A-3316292A92DD}"/>
              </a:ext>
            </a:extLst>
          </p:cNvPr>
          <p:cNvSpPr/>
          <p:nvPr/>
        </p:nvSpPr>
        <p:spPr>
          <a:xfrm rot="16043874">
            <a:off x="10699673" y="2916833"/>
            <a:ext cx="197684" cy="19595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B743B9-FDB6-560F-E256-87B84BC8ECD4}"/>
              </a:ext>
            </a:extLst>
          </p:cNvPr>
          <p:cNvSpPr/>
          <p:nvPr/>
        </p:nvSpPr>
        <p:spPr>
          <a:xfrm>
            <a:off x="920738" y="6013915"/>
            <a:ext cx="103505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Acacetin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2002D92-E870-55A3-F553-9A25002C939D}"/>
              </a:ext>
            </a:extLst>
          </p:cNvPr>
          <p:cNvSpPr/>
          <p:nvPr/>
        </p:nvSpPr>
        <p:spPr>
          <a:xfrm rot="5400000">
            <a:off x="8563630" y="970110"/>
            <a:ext cx="197684" cy="19595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029D209-F2AC-612C-F6F3-07BC04985CAA}"/>
              </a:ext>
            </a:extLst>
          </p:cNvPr>
          <p:cNvSpPr/>
          <p:nvPr/>
        </p:nvSpPr>
        <p:spPr>
          <a:xfrm rot="16043874">
            <a:off x="9937673" y="3331020"/>
            <a:ext cx="197684" cy="19595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2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molecule&#10;&#10;Description automatically generated">
            <a:extLst>
              <a:ext uri="{FF2B5EF4-FFF2-40B4-BE49-F238E27FC236}">
                <a16:creationId xmlns:a16="http://schemas.microsoft.com/office/drawing/2014/main" id="{8E00D3F6-221D-0584-555D-ED7CA82D1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2" y="761628"/>
            <a:ext cx="10888595" cy="53347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F930FF-D6B7-B322-C5A2-8DA8B0BA56FD}"/>
              </a:ext>
            </a:extLst>
          </p:cNvPr>
          <p:cNvSpPr/>
          <p:nvPr/>
        </p:nvSpPr>
        <p:spPr>
          <a:xfrm>
            <a:off x="739503" y="6013915"/>
            <a:ext cx="107129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S2b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amygdalin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5C6829F-81AA-2F25-7347-85D8E124D5EC}"/>
              </a:ext>
            </a:extLst>
          </p:cNvPr>
          <p:cNvSpPr/>
          <p:nvPr/>
        </p:nvSpPr>
        <p:spPr>
          <a:xfrm rot="3083362">
            <a:off x="8874340" y="1303243"/>
            <a:ext cx="148393" cy="1310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015C3CF-3018-338E-C768-817C347CC487}"/>
              </a:ext>
            </a:extLst>
          </p:cNvPr>
          <p:cNvSpPr/>
          <p:nvPr/>
        </p:nvSpPr>
        <p:spPr>
          <a:xfrm rot="10596231">
            <a:off x="11088759" y="2958623"/>
            <a:ext cx="148393" cy="1310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D2DB583-356F-8218-2284-C2C1E5CCFB84}"/>
              </a:ext>
            </a:extLst>
          </p:cNvPr>
          <p:cNvSpPr/>
          <p:nvPr/>
        </p:nvSpPr>
        <p:spPr>
          <a:xfrm rot="3102645">
            <a:off x="7844838" y="914361"/>
            <a:ext cx="148393" cy="1310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5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AD80ED-A52B-485D-F5B7-BDFE2ED35EF0}"/>
              </a:ext>
            </a:extLst>
          </p:cNvPr>
          <p:cNvSpPr/>
          <p:nvPr/>
        </p:nvSpPr>
        <p:spPr>
          <a:xfrm>
            <a:off x="580006" y="6013915"/>
            <a:ext cx="110319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S2c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aminopterin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E2ED14-D572-7ED5-698D-19781D8298B1}"/>
              </a:ext>
            </a:extLst>
          </p:cNvPr>
          <p:cNvGrpSpPr/>
          <p:nvPr/>
        </p:nvGrpSpPr>
        <p:grpSpPr>
          <a:xfrm>
            <a:off x="999724" y="1281753"/>
            <a:ext cx="10192552" cy="4207119"/>
            <a:chOff x="999724" y="1281753"/>
            <a:chExt cx="10192552" cy="4207119"/>
          </a:xfrm>
        </p:grpSpPr>
        <p:pic>
          <p:nvPicPr>
            <p:cNvPr id="4" name="Picture 3" descr="A diagram of a molecule&#10;&#10;AI-generated content may be incorrect.">
              <a:extLst>
                <a:ext uri="{FF2B5EF4-FFF2-40B4-BE49-F238E27FC236}">
                  <a16:creationId xmlns:a16="http://schemas.microsoft.com/office/drawing/2014/main" id="{C2D07AC7-18E9-F7B0-3919-F8C1C67D6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5725" y="1281753"/>
              <a:ext cx="4676551" cy="4207119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6" name="Picture 5" descr="A close-up of a dna model&#10;&#10;AI-generated content may be incorrect.">
              <a:extLst>
                <a:ext uri="{FF2B5EF4-FFF2-40B4-BE49-F238E27FC236}">
                  <a16:creationId xmlns:a16="http://schemas.microsoft.com/office/drawing/2014/main" id="{09BB6A95-935A-79B2-1067-491AD7A10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724" y="1281753"/>
              <a:ext cx="5516001" cy="4207119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4759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iagram&#10;&#10;Description automatically generated">
            <a:extLst>
              <a:ext uri="{FF2B5EF4-FFF2-40B4-BE49-F238E27FC236}">
                <a16:creationId xmlns:a16="http://schemas.microsoft.com/office/drawing/2014/main" id="{7E08F734-D63B-52D8-2F90-6CC72DC7D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" y="762000"/>
            <a:ext cx="10687050" cy="533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BCDE4D9-15AF-C893-3E88-2EE7F22DC7C6}"/>
              </a:ext>
            </a:extLst>
          </p:cNvPr>
          <p:cNvSpPr/>
          <p:nvPr/>
        </p:nvSpPr>
        <p:spPr>
          <a:xfrm rot="16043874">
            <a:off x="8790768" y="5065948"/>
            <a:ext cx="148393" cy="13105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0CBAA4-E945-CB5F-B212-7FA5853415F9}"/>
              </a:ext>
            </a:extLst>
          </p:cNvPr>
          <p:cNvSpPr/>
          <p:nvPr/>
        </p:nvSpPr>
        <p:spPr>
          <a:xfrm>
            <a:off x="932664" y="6176211"/>
            <a:ext cx="103266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apigenin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DE9A209-1CB2-75A9-9131-8174A4152E8D}"/>
              </a:ext>
            </a:extLst>
          </p:cNvPr>
          <p:cNvSpPr/>
          <p:nvPr/>
        </p:nvSpPr>
        <p:spPr>
          <a:xfrm rot="14461465">
            <a:off x="9752444" y="3890586"/>
            <a:ext cx="164165" cy="15577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084F5B3-E09B-8858-3B4D-04648A803960}"/>
              </a:ext>
            </a:extLst>
          </p:cNvPr>
          <p:cNvSpPr/>
          <p:nvPr/>
        </p:nvSpPr>
        <p:spPr>
          <a:xfrm rot="16491309">
            <a:off x="7588916" y="4607897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6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molecule&#10;&#10;Description automatically generated">
            <a:extLst>
              <a:ext uri="{FF2B5EF4-FFF2-40B4-BE49-F238E27FC236}">
                <a16:creationId xmlns:a16="http://schemas.microsoft.com/office/drawing/2014/main" id="{F936522E-E48F-A4C7-6953-0E87E5BE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59" y="560746"/>
            <a:ext cx="11029950" cy="533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885552-7454-515B-CA39-33281C1101EB}"/>
              </a:ext>
            </a:extLst>
          </p:cNvPr>
          <p:cNvSpPr/>
          <p:nvPr/>
        </p:nvSpPr>
        <p:spPr>
          <a:xfrm>
            <a:off x="628705" y="6163831"/>
            <a:ext cx="109345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S2e: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Aretmisinin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</p:spTree>
    <p:extLst>
      <p:ext uri="{BB962C8B-B14F-4D97-AF65-F5344CB8AC3E}">
        <p14:creationId xmlns:p14="http://schemas.microsoft.com/office/powerpoint/2010/main" val="398665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structure&#10;&#10;Description automatically generated">
            <a:extLst>
              <a:ext uri="{FF2B5EF4-FFF2-40B4-BE49-F238E27FC236}">
                <a16:creationId xmlns:a16="http://schemas.microsoft.com/office/drawing/2014/main" id="{F7AB1BD3-10DE-DD48-2E73-1AF405FA4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57237"/>
            <a:ext cx="10801350" cy="53435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4D4C15E-AB6C-6412-F72E-20E8D8997342}"/>
              </a:ext>
            </a:extLst>
          </p:cNvPr>
          <p:cNvSpPr/>
          <p:nvPr/>
        </p:nvSpPr>
        <p:spPr>
          <a:xfrm rot="15973522">
            <a:off x="9783150" y="3571455"/>
            <a:ext cx="171858" cy="1585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76A4F42-14A9-447D-746B-60C5600306D1}"/>
              </a:ext>
            </a:extLst>
          </p:cNvPr>
          <p:cNvSpPr/>
          <p:nvPr/>
        </p:nvSpPr>
        <p:spPr>
          <a:xfrm rot="21409028">
            <a:off x="6817060" y="2709312"/>
            <a:ext cx="167897" cy="14495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CD4FF-DC4F-69E2-99FD-FF0D7CDC6639}"/>
              </a:ext>
            </a:extLst>
          </p:cNvPr>
          <p:cNvSpPr/>
          <p:nvPr/>
        </p:nvSpPr>
        <p:spPr>
          <a:xfrm>
            <a:off x="903811" y="6013915"/>
            <a:ext cx="1038438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S2f: Calcitriol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</p:spTree>
    <p:extLst>
      <p:ext uri="{BB962C8B-B14F-4D97-AF65-F5344CB8AC3E}">
        <p14:creationId xmlns:p14="http://schemas.microsoft.com/office/powerpoint/2010/main" val="1903818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model&#10;&#10;AI-generated content may be incorrect.">
            <a:extLst>
              <a:ext uri="{FF2B5EF4-FFF2-40B4-BE49-F238E27FC236}">
                <a16:creationId xmlns:a16="http://schemas.microsoft.com/office/drawing/2014/main" id="{1A701D11-DC0A-3909-B6A8-2A41212AE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88" y="793614"/>
            <a:ext cx="10173223" cy="52707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7CCEEB-08C3-B9BD-54C5-2CFE21F45D22}"/>
              </a:ext>
            </a:extLst>
          </p:cNvPr>
          <p:cNvSpPr/>
          <p:nvPr/>
        </p:nvSpPr>
        <p:spPr>
          <a:xfrm>
            <a:off x="533521" y="6163831"/>
            <a:ext cx="11124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Candesartan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</p:spTree>
    <p:extLst>
      <p:ext uri="{BB962C8B-B14F-4D97-AF65-F5344CB8AC3E}">
        <p14:creationId xmlns:p14="http://schemas.microsoft.com/office/powerpoint/2010/main" val="162881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8480C0-3842-1014-6329-2B7B5AC2F1CE}"/>
              </a:ext>
            </a:extLst>
          </p:cNvPr>
          <p:cNvSpPr/>
          <p:nvPr/>
        </p:nvSpPr>
        <p:spPr>
          <a:xfrm>
            <a:off x="282653" y="6163831"/>
            <a:ext cx="116267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S2h: Dexamethasone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5" name="Picture 4" descr="A close-up of a dna model&#10;&#10;AI-generated content may be incorrect.">
            <a:extLst>
              <a:ext uri="{FF2B5EF4-FFF2-40B4-BE49-F238E27FC236}">
                <a16:creationId xmlns:a16="http://schemas.microsoft.com/office/drawing/2014/main" id="{79AB0195-057A-CCA7-5869-8FA3A2C58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" t="2828" r="807" b="675"/>
          <a:stretch>
            <a:fillRect/>
          </a:stretch>
        </p:blipFill>
        <p:spPr>
          <a:xfrm>
            <a:off x="800100" y="666750"/>
            <a:ext cx="1061085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7DB6E22-1D14-8033-A03B-B0A064A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22" y="787264"/>
            <a:ext cx="9823955" cy="52834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E05F4E-16C8-B42E-27B8-264D7AB73B3D}"/>
              </a:ext>
            </a:extLst>
          </p:cNvPr>
          <p:cNvSpPr/>
          <p:nvPr/>
        </p:nvSpPr>
        <p:spPr>
          <a:xfrm>
            <a:off x="903812" y="6013915"/>
            <a:ext cx="10384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S2i: Enalapril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</p:spTree>
    <p:extLst>
      <p:ext uri="{BB962C8B-B14F-4D97-AF65-F5344CB8AC3E}">
        <p14:creationId xmlns:p14="http://schemas.microsoft.com/office/powerpoint/2010/main" val="140312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model&#10;&#10;Description automatically generated">
            <a:extLst>
              <a:ext uri="{FF2B5EF4-FFF2-40B4-BE49-F238E27FC236}">
                <a16:creationId xmlns:a16="http://schemas.microsoft.com/office/drawing/2014/main" id="{38F8A58D-A2FA-D37D-1B12-6A16A1564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707886"/>
            <a:ext cx="11115675" cy="53530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01E7D962-AC73-D3B1-301C-7DB6C9A430C8}"/>
              </a:ext>
            </a:extLst>
          </p:cNvPr>
          <p:cNvSpPr/>
          <p:nvPr/>
        </p:nvSpPr>
        <p:spPr>
          <a:xfrm rot="10800000">
            <a:off x="10989342" y="2948908"/>
            <a:ext cx="172643" cy="1516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557F3-3E88-25A3-0BBB-14DCB0AC4829}"/>
              </a:ext>
            </a:extLst>
          </p:cNvPr>
          <p:cNvSpPr/>
          <p:nvPr/>
        </p:nvSpPr>
        <p:spPr>
          <a:xfrm>
            <a:off x="807630" y="6013915"/>
            <a:ext cx="105767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S2j: Coumarin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76F099B-D125-8E75-BD8A-4E5D4E102E3C}"/>
              </a:ext>
            </a:extLst>
          </p:cNvPr>
          <p:cNvSpPr/>
          <p:nvPr/>
        </p:nvSpPr>
        <p:spPr>
          <a:xfrm rot="8383183">
            <a:off x="8674708" y="1519156"/>
            <a:ext cx="176737" cy="16814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D4290D9-4FFD-13CB-8765-6761EA75B423}"/>
              </a:ext>
            </a:extLst>
          </p:cNvPr>
          <p:cNvSpPr/>
          <p:nvPr/>
        </p:nvSpPr>
        <p:spPr>
          <a:xfrm rot="10800000">
            <a:off x="10015594" y="4609531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6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iagram&#10;&#10;Description automatically generated">
            <a:extLst>
              <a:ext uri="{FF2B5EF4-FFF2-40B4-BE49-F238E27FC236}">
                <a16:creationId xmlns:a16="http://schemas.microsoft.com/office/drawing/2014/main" id="{53B7D06F-2A63-823B-B15E-990312659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68" y="707886"/>
            <a:ext cx="11134725" cy="53911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242DED-58C8-7E43-11E0-3699271D1106}"/>
              </a:ext>
            </a:extLst>
          </p:cNvPr>
          <p:cNvSpPr/>
          <p:nvPr/>
        </p:nvSpPr>
        <p:spPr>
          <a:xfrm>
            <a:off x="1097772" y="6141615"/>
            <a:ext cx="99964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Ferulic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2030A09-61B0-D0D9-9A45-D6C96D2EAF45}"/>
              </a:ext>
            </a:extLst>
          </p:cNvPr>
          <p:cNvSpPr/>
          <p:nvPr/>
        </p:nvSpPr>
        <p:spPr>
          <a:xfrm rot="16491309">
            <a:off x="9355415" y="4477905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06DEA24-AD71-5AAB-27C2-CC25AB8C96C5}"/>
              </a:ext>
            </a:extLst>
          </p:cNvPr>
          <p:cNvSpPr/>
          <p:nvPr/>
        </p:nvSpPr>
        <p:spPr>
          <a:xfrm rot="16491309">
            <a:off x="9460810" y="2412418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76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ructure&#10;&#10;Description automatically generated">
            <a:extLst>
              <a:ext uri="{FF2B5EF4-FFF2-40B4-BE49-F238E27FC236}">
                <a16:creationId xmlns:a16="http://schemas.microsoft.com/office/drawing/2014/main" id="{651CEF49-A4F2-79E6-9AE1-5AF3EAE22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" y="707886"/>
            <a:ext cx="10420350" cy="5305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400393C-5F4F-F650-BFDB-641DA4744672}"/>
              </a:ext>
            </a:extLst>
          </p:cNvPr>
          <p:cNvSpPr/>
          <p:nvPr/>
        </p:nvSpPr>
        <p:spPr>
          <a:xfrm rot="5400000">
            <a:off x="9147978" y="1380358"/>
            <a:ext cx="167690" cy="13965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CC060-4D2A-4CF6-5B34-91074DEBD2D1}"/>
              </a:ext>
            </a:extLst>
          </p:cNvPr>
          <p:cNvSpPr/>
          <p:nvPr/>
        </p:nvSpPr>
        <p:spPr>
          <a:xfrm>
            <a:off x="858925" y="6013915"/>
            <a:ext cx="104741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S2l: Indirubin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6D1A2EB-3635-F69C-AE7E-4DB35CAB1A09}"/>
              </a:ext>
            </a:extLst>
          </p:cNvPr>
          <p:cNvSpPr/>
          <p:nvPr/>
        </p:nvSpPr>
        <p:spPr>
          <a:xfrm rot="16491309">
            <a:off x="8523077" y="3657288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7218614-DB30-272E-D4BD-DF0A25340559}"/>
              </a:ext>
            </a:extLst>
          </p:cNvPr>
          <p:cNvSpPr/>
          <p:nvPr/>
        </p:nvSpPr>
        <p:spPr>
          <a:xfrm rot="4990421">
            <a:off x="8046118" y="1321246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68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iagram&#10;&#10;Description automatically generated">
            <a:extLst>
              <a:ext uri="{FF2B5EF4-FFF2-40B4-BE49-F238E27FC236}">
                <a16:creationId xmlns:a16="http://schemas.microsoft.com/office/drawing/2014/main" id="{8ECDBCB6-780E-05DC-BB2C-86829BE9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8" y="262940"/>
            <a:ext cx="10621127" cy="51043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4277EC-BDC4-F63B-2C73-43F5970FD2AC}"/>
              </a:ext>
            </a:extLst>
          </p:cNvPr>
          <p:cNvSpPr/>
          <p:nvPr/>
        </p:nvSpPr>
        <p:spPr>
          <a:xfrm>
            <a:off x="252831" y="6010285"/>
            <a:ext cx="111361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S2m: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Isoquinolone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C6E19D0-4A32-52D8-ECF0-1527229865AE}"/>
              </a:ext>
            </a:extLst>
          </p:cNvPr>
          <p:cNvSpPr/>
          <p:nvPr/>
        </p:nvSpPr>
        <p:spPr>
          <a:xfrm rot="5400000">
            <a:off x="8642049" y="271283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2684355-6D9B-A69F-EA40-2A4F4E03B4D9}"/>
              </a:ext>
            </a:extLst>
          </p:cNvPr>
          <p:cNvSpPr/>
          <p:nvPr/>
        </p:nvSpPr>
        <p:spPr>
          <a:xfrm rot="16491309">
            <a:off x="6741169" y="3598673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BC547AE-BC38-5307-EC5C-76216B35E1C5}"/>
              </a:ext>
            </a:extLst>
          </p:cNvPr>
          <p:cNvSpPr/>
          <p:nvPr/>
        </p:nvSpPr>
        <p:spPr>
          <a:xfrm rot="6720721">
            <a:off x="10015595" y="1288665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41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F1F274-8AE2-67FD-97E1-4636550E3C2D}"/>
              </a:ext>
            </a:extLst>
          </p:cNvPr>
          <p:cNvSpPr/>
          <p:nvPr/>
        </p:nvSpPr>
        <p:spPr>
          <a:xfrm>
            <a:off x="336703" y="6010285"/>
            <a:ext cx="109684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Kaempferol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4" name="Picture 3" descr="A close-up of a structure&#10;&#10;Description automatically generated">
            <a:extLst>
              <a:ext uri="{FF2B5EF4-FFF2-40B4-BE49-F238E27FC236}">
                <a16:creationId xmlns:a16="http://schemas.microsoft.com/office/drawing/2014/main" id="{2AF4B757-98A3-32C7-B9DB-ED3B3B6FE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776287"/>
            <a:ext cx="10934700" cy="5305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41721950-F9F0-D301-CF52-6560A1120CA1}"/>
              </a:ext>
            </a:extLst>
          </p:cNvPr>
          <p:cNvSpPr/>
          <p:nvPr/>
        </p:nvSpPr>
        <p:spPr>
          <a:xfrm rot="16491309">
            <a:off x="8499630" y="4149657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6DDEC7A-01FE-1237-F36C-448DB5518103}"/>
              </a:ext>
            </a:extLst>
          </p:cNvPr>
          <p:cNvSpPr/>
          <p:nvPr/>
        </p:nvSpPr>
        <p:spPr>
          <a:xfrm rot="4718561">
            <a:off x="7717869" y="1806081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DD02AEF-1AA5-B5F1-B803-FDFA6B1B0EA9}"/>
              </a:ext>
            </a:extLst>
          </p:cNvPr>
          <p:cNvSpPr/>
          <p:nvPr/>
        </p:nvSpPr>
        <p:spPr>
          <a:xfrm rot="5400000">
            <a:off x="8297396" y="1314474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97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D8DCE5-FA7C-6429-AA85-6FF78EE4AD0E}"/>
              </a:ext>
            </a:extLst>
          </p:cNvPr>
          <p:cNvSpPr/>
          <p:nvPr/>
        </p:nvSpPr>
        <p:spPr>
          <a:xfrm>
            <a:off x="413756" y="6081712"/>
            <a:ext cx="110448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S2o: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Molsidomine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4" name="Picture 3" descr="A close-up of a structure&#10;&#10;Description automatically generated">
            <a:extLst>
              <a:ext uri="{FF2B5EF4-FFF2-40B4-BE49-F238E27FC236}">
                <a16:creationId xmlns:a16="http://schemas.microsoft.com/office/drawing/2014/main" id="{D9594719-E7EF-2367-F7AE-D5DC4F637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5" y="776287"/>
            <a:ext cx="10725150" cy="5305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E0A5DDE-743C-B3CF-2743-996498CAFB6C}"/>
              </a:ext>
            </a:extLst>
          </p:cNvPr>
          <p:cNvSpPr/>
          <p:nvPr/>
        </p:nvSpPr>
        <p:spPr>
          <a:xfrm rot="16200000">
            <a:off x="7538315" y="4197237"/>
            <a:ext cx="159371" cy="12123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64481DC-3E3B-818D-244D-2322C8E776DD}"/>
              </a:ext>
            </a:extLst>
          </p:cNvPr>
          <p:cNvSpPr/>
          <p:nvPr/>
        </p:nvSpPr>
        <p:spPr>
          <a:xfrm rot="5400000">
            <a:off x="8551749" y="1724141"/>
            <a:ext cx="159346" cy="11075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70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F26E54-A68A-37AD-1749-3EE284E21171}"/>
              </a:ext>
            </a:extLst>
          </p:cNvPr>
          <p:cNvSpPr/>
          <p:nvPr/>
        </p:nvSpPr>
        <p:spPr>
          <a:xfrm>
            <a:off x="516350" y="6081712"/>
            <a:ext cx="108396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S2p: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Nitazoxnide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6" name="Picture 5" descr="A close-up of a molecule&#10;&#10;AI-generated content may be incorrect.">
            <a:extLst>
              <a:ext uri="{FF2B5EF4-FFF2-40B4-BE49-F238E27FC236}">
                <a16:creationId xmlns:a16="http://schemas.microsoft.com/office/drawing/2014/main" id="{55D86C74-F947-69D0-FD3C-5A3502331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0" y="522551"/>
            <a:ext cx="10974332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80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model&#10;&#10;Description automatically generated">
            <a:extLst>
              <a:ext uri="{FF2B5EF4-FFF2-40B4-BE49-F238E27FC236}">
                <a16:creationId xmlns:a16="http://schemas.microsoft.com/office/drawing/2014/main" id="{FFB8533B-97F1-834D-BE42-B120AEC7B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6" y="421354"/>
            <a:ext cx="10517068" cy="5306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8FC6F8-7ABF-8EC7-F7C5-D7EFE1FF0CA5}"/>
              </a:ext>
            </a:extLst>
          </p:cNvPr>
          <p:cNvSpPr/>
          <p:nvPr/>
        </p:nvSpPr>
        <p:spPr>
          <a:xfrm>
            <a:off x="938741" y="6081712"/>
            <a:ext cx="99948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Phytic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</p:spTree>
    <p:extLst>
      <p:ext uri="{BB962C8B-B14F-4D97-AF65-F5344CB8AC3E}">
        <p14:creationId xmlns:p14="http://schemas.microsoft.com/office/powerpoint/2010/main" val="250388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D06BA-0F4A-1936-0258-AF95E2669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F963F4-7A51-422E-000C-906826B629F8}"/>
              </a:ext>
            </a:extLst>
          </p:cNvPr>
          <p:cNvSpPr/>
          <p:nvPr/>
        </p:nvSpPr>
        <p:spPr>
          <a:xfrm>
            <a:off x="507427" y="6039782"/>
            <a:ext cx="106270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Quercetin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5" name="Picture 4" descr="A close-up of a diagram&#10;&#10;Description automatically generated">
            <a:extLst>
              <a:ext uri="{FF2B5EF4-FFF2-40B4-BE49-F238E27FC236}">
                <a16:creationId xmlns:a16="http://schemas.microsoft.com/office/drawing/2014/main" id="{1EE654B4-FCE8-2BCD-858A-E104010D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92" y="420353"/>
            <a:ext cx="10639425" cy="53435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4674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ructure&#10;&#10;AI-generated content may be incorrect.">
            <a:extLst>
              <a:ext uri="{FF2B5EF4-FFF2-40B4-BE49-F238E27FC236}">
                <a16:creationId xmlns:a16="http://schemas.microsoft.com/office/drawing/2014/main" id="{5C1E193E-D59A-C620-8CE3-82C29712B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17" y="466350"/>
            <a:ext cx="11231542" cy="53537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A1226C-BB73-87E9-CEF3-12FD4833B7CC}"/>
              </a:ext>
            </a:extLst>
          </p:cNvPr>
          <p:cNvSpPr/>
          <p:nvPr/>
        </p:nvSpPr>
        <p:spPr>
          <a:xfrm>
            <a:off x="381593" y="6039782"/>
            <a:ext cx="10878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Remdesivir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1FD290A-FF49-AB69-3677-608EEA810F09}"/>
              </a:ext>
            </a:extLst>
          </p:cNvPr>
          <p:cNvSpPr/>
          <p:nvPr/>
        </p:nvSpPr>
        <p:spPr>
          <a:xfrm rot="15780004">
            <a:off x="7975775" y="4678406"/>
            <a:ext cx="166011" cy="170142"/>
          </a:xfrm>
          <a:prstGeom prst="rightArrow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85C46BD-F051-251D-D9EE-AFBC1555EAF9}"/>
              </a:ext>
            </a:extLst>
          </p:cNvPr>
          <p:cNvSpPr/>
          <p:nvPr/>
        </p:nvSpPr>
        <p:spPr>
          <a:xfrm rot="15780004">
            <a:off x="9355506" y="4116762"/>
            <a:ext cx="166011" cy="170142"/>
          </a:xfrm>
          <a:prstGeom prst="rightArrow">
            <a:avLst/>
          </a:prstGeom>
          <a:solidFill>
            <a:srgbClr val="FF5757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66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E66E6-C004-D85B-89F4-B3E8315C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44A5D9-140C-0DAB-2218-EC6813D7F33F}"/>
              </a:ext>
            </a:extLst>
          </p:cNvPr>
          <p:cNvSpPr/>
          <p:nvPr/>
        </p:nvSpPr>
        <p:spPr>
          <a:xfrm>
            <a:off x="515731" y="6039782"/>
            <a:ext cx="106104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S2t: Quinapril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4" name="Picture 3" descr="A close-up of a structure&#10;&#10;Description automatically generated">
            <a:extLst>
              <a:ext uri="{FF2B5EF4-FFF2-40B4-BE49-F238E27FC236}">
                <a16:creationId xmlns:a16="http://schemas.microsoft.com/office/drawing/2014/main" id="{4392D414-9F79-3B83-FCC9-024BBF5B0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54" y="396039"/>
            <a:ext cx="10458450" cy="5295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2331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4E5E2-9B65-14E2-234A-B19BD9D60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3CDD2-E63B-B062-F82F-3E23DC513639}"/>
              </a:ext>
            </a:extLst>
          </p:cNvPr>
          <p:cNvSpPr/>
          <p:nvPr/>
        </p:nvSpPr>
        <p:spPr>
          <a:xfrm>
            <a:off x="616337" y="6013915"/>
            <a:ext cx="106568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S2u: Quisqualic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5" name="Picture 4" descr="A close-up of a structure&#10;&#10;Description automatically generated">
            <a:extLst>
              <a:ext uri="{FF2B5EF4-FFF2-40B4-BE49-F238E27FC236}">
                <a16:creationId xmlns:a16="http://schemas.microsoft.com/office/drawing/2014/main" id="{01AFFE30-E486-ACE0-7D8E-484474A07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" y="551697"/>
            <a:ext cx="11039475" cy="53054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A47C2BB-1DB3-92F5-A217-5CACDD102C4A}"/>
              </a:ext>
            </a:extLst>
          </p:cNvPr>
          <p:cNvSpPr/>
          <p:nvPr/>
        </p:nvSpPr>
        <p:spPr>
          <a:xfrm rot="17682616">
            <a:off x="9469401" y="3681951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E1F59-1177-8574-2FED-5E2886F1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8BAA52-9209-E6A0-059D-65A3E81D382F}"/>
              </a:ext>
            </a:extLst>
          </p:cNvPr>
          <p:cNvSpPr/>
          <p:nvPr/>
        </p:nvSpPr>
        <p:spPr>
          <a:xfrm>
            <a:off x="395367" y="6013915"/>
            <a:ext cx="114012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S2v: Thymoquinone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4" name="Picture 3" descr="A close-up of a diagram&#10;&#10;Description automatically generated">
            <a:extLst>
              <a:ext uri="{FF2B5EF4-FFF2-40B4-BE49-F238E27FC236}">
                <a16:creationId xmlns:a16="http://schemas.microsoft.com/office/drawing/2014/main" id="{A706FFDD-26FC-088C-9416-8F1355B1E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83" y="489284"/>
            <a:ext cx="10677525" cy="533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EE87E00-B645-0722-FA0B-A6152ADABBE2}"/>
              </a:ext>
            </a:extLst>
          </p:cNvPr>
          <p:cNvSpPr/>
          <p:nvPr/>
        </p:nvSpPr>
        <p:spPr>
          <a:xfrm rot="1936117">
            <a:off x="10447301" y="684751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20DC831-A8D5-1F65-C579-C8910DFB5D41}"/>
              </a:ext>
            </a:extLst>
          </p:cNvPr>
          <p:cNvSpPr/>
          <p:nvPr/>
        </p:nvSpPr>
        <p:spPr>
          <a:xfrm rot="16491309">
            <a:off x="9519538" y="3950365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2284CE0-0A2C-FB8A-D797-95BA05DA70B3}"/>
              </a:ext>
            </a:extLst>
          </p:cNvPr>
          <p:cNvSpPr/>
          <p:nvPr/>
        </p:nvSpPr>
        <p:spPr>
          <a:xfrm rot="16491309">
            <a:off x="11176178" y="3747809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76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B0629-C616-C4F6-B44A-D98E57341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D92EC3-BDA8-983E-A733-1F7AF82EAB29}"/>
              </a:ext>
            </a:extLst>
          </p:cNvPr>
          <p:cNvSpPr/>
          <p:nvPr/>
        </p:nvSpPr>
        <p:spPr>
          <a:xfrm>
            <a:off x="558875" y="6013915"/>
            <a:ext cx="110742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S2w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Tryptanthrin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IL-17A/IL-17RA (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4hsa)</a:t>
            </a:r>
          </a:p>
        </p:txBody>
      </p:sp>
      <p:pic>
        <p:nvPicPr>
          <p:cNvPr id="6" name="Picture 5" descr="A close-up of a structure&#10;&#10;Description automatically generated">
            <a:extLst>
              <a:ext uri="{FF2B5EF4-FFF2-40B4-BE49-F238E27FC236}">
                <a16:creationId xmlns:a16="http://schemas.microsoft.com/office/drawing/2014/main" id="{5FB69E19-54F0-CF9A-8110-3D51C710C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6" y="453536"/>
            <a:ext cx="10639425" cy="53530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E99ED47-0D28-7054-63F3-65AB8ED4D87B}"/>
              </a:ext>
            </a:extLst>
          </p:cNvPr>
          <p:cNvSpPr/>
          <p:nvPr/>
        </p:nvSpPr>
        <p:spPr>
          <a:xfrm rot="16200000">
            <a:off x="9102492" y="3897344"/>
            <a:ext cx="210365" cy="1936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7364758-1CD7-8BC1-E90A-A0F7062F6BC8}"/>
              </a:ext>
            </a:extLst>
          </p:cNvPr>
          <p:cNvSpPr/>
          <p:nvPr/>
        </p:nvSpPr>
        <p:spPr>
          <a:xfrm rot="16491309">
            <a:off x="9765724" y="3889525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69CA2A-2D38-6020-155D-02F1D2E513E5}"/>
              </a:ext>
            </a:extLst>
          </p:cNvPr>
          <p:cNvSpPr/>
          <p:nvPr/>
        </p:nvSpPr>
        <p:spPr>
          <a:xfrm rot="16491309">
            <a:off x="10332117" y="4115528"/>
            <a:ext cx="210365" cy="19367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4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6628</TotalTime>
  <Words>402</Words>
  <Application>Microsoft Office PowerPoint</Application>
  <PresentationFormat>Widescreen</PresentationFormat>
  <Paragraphs>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Hadeer mohamed adel mahmoud elesseily</dc:creator>
  <cp:lastModifiedBy>Hadeer mohamed adel mahmoud elesseily</cp:lastModifiedBy>
  <cp:revision>41</cp:revision>
  <dcterms:created xsi:type="dcterms:W3CDTF">2024-12-20T07:31:26Z</dcterms:created>
  <dcterms:modified xsi:type="dcterms:W3CDTF">2025-09-16T16:11:27Z</dcterms:modified>
</cp:coreProperties>
</file>