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AT"/>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p>
            <a:fld id="{639A16FE-85F6-460F-9B30-B093611161FB}" type="datetimeFigureOut">
              <a:rPr lang="de-AT" smtClean="0"/>
              <a:t>09.10.2025</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825916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639A16FE-85F6-460F-9B30-B093611161FB}" type="datetimeFigureOut">
              <a:rPr lang="de-AT" smtClean="0"/>
              <a:t>09.10.2025</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3624646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639A16FE-85F6-460F-9B30-B093611161FB}" type="datetimeFigureOut">
              <a:rPr lang="de-AT" smtClean="0"/>
              <a:t>09.10.2025</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226051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639A16FE-85F6-460F-9B30-B093611161FB}" type="datetimeFigureOut">
              <a:rPr lang="de-AT" smtClean="0"/>
              <a:t>09.10.2025</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1753456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AT"/>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639A16FE-85F6-460F-9B30-B093611161FB}" type="datetimeFigureOut">
              <a:rPr lang="de-AT" smtClean="0"/>
              <a:t>09.10.2025</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1915988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p>
            <a:fld id="{639A16FE-85F6-460F-9B30-B093611161FB}" type="datetimeFigureOut">
              <a:rPr lang="de-AT" smtClean="0"/>
              <a:t>09.10.2025</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1127976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AT"/>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p>
            <a:fld id="{639A16FE-85F6-460F-9B30-B093611161FB}" type="datetimeFigureOut">
              <a:rPr lang="de-AT" smtClean="0"/>
              <a:t>09.10.2025</a:t>
            </a:fld>
            <a:endParaRPr lang="de-AT"/>
          </a:p>
        </p:txBody>
      </p:sp>
      <p:sp>
        <p:nvSpPr>
          <p:cNvPr id="8" name="Fußzeilenplatzhalter 7"/>
          <p:cNvSpPr>
            <a:spLocks noGrp="1"/>
          </p:cNvSpPr>
          <p:nvPr>
            <p:ph type="ftr" sz="quarter" idx="11"/>
          </p:nvPr>
        </p:nvSpPr>
        <p:spPr/>
        <p:txBody>
          <a:bodyPr/>
          <a:lstStyle/>
          <a:p>
            <a:endParaRPr lang="de-AT"/>
          </a:p>
        </p:txBody>
      </p:sp>
      <p:sp>
        <p:nvSpPr>
          <p:cNvPr id="9" name="Foliennummernplatzhalter 8"/>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194101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p>
            <a:fld id="{639A16FE-85F6-460F-9B30-B093611161FB}" type="datetimeFigureOut">
              <a:rPr lang="de-AT" smtClean="0"/>
              <a:t>09.10.2025</a:t>
            </a:fld>
            <a:endParaRPr lang="de-AT"/>
          </a:p>
        </p:txBody>
      </p:sp>
      <p:sp>
        <p:nvSpPr>
          <p:cNvPr id="4" name="Fußzeilenplatzhalter 3"/>
          <p:cNvSpPr>
            <a:spLocks noGrp="1"/>
          </p:cNvSpPr>
          <p:nvPr>
            <p:ph type="ftr" sz="quarter" idx="11"/>
          </p:nvPr>
        </p:nvSpPr>
        <p:spPr/>
        <p:txBody>
          <a:bodyPr/>
          <a:lstStyle/>
          <a:p>
            <a:endParaRPr lang="de-AT"/>
          </a:p>
        </p:txBody>
      </p:sp>
      <p:sp>
        <p:nvSpPr>
          <p:cNvPr id="5" name="Foliennummernplatzhalter 4"/>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423677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39A16FE-85F6-460F-9B30-B093611161FB}" type="datetimeFigureOut">
              <a:rPr lang="de-AT" smtClean="0"/>
              <a:t>09.10.2025</a:t>
            </a:fld>
            <a:endParaRPr lang="de-AT"/>
          </a:p>
        </p:txBody>
      </p:sp>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1475538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AT"/>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39A16FE-85F6-460F-9B30-B093611161FB}" type="datetimeFigureOut">
              <a:rPr lang="de-AT" smtClean="0"/>
              <a:t>09.10.2025</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3759394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AT"/>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39A16FE-85F6-460F-9B30-B093611161FB}" type="datetimeFigureOut">
              <a:rPr lang="de-AT" smtClean="0"/>
              <a:t>09.10.2025</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15A6581B-43AB-4851-8B35-D28E9C2EA328}" type="slidenum">
              <a:rPr lang="de-AT" smtClean="0"/>
              <a:t>‹Nr.›</a:t>
            </a:fld>
            <a:endParaRPr lang="de-AT"/>
          </a:p>
        </p:txBody>
      </p:sp>
    </p:spTree>
    <p:extLst>
      <p:ext uri="{BB962C8B-B14F-4D97-AF65-F5344CB8AC3E}">
        <p14:creationId xmlns:p14="http://schemas.microsoft.com/office/powerpoint/2010/main" val="1620688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AT"/>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A16FE-85F6-460F-9B30-B093611161FB}" type="datetimeFigureOut">
              <a:rPr lang="de-AT" smtClean="0"/>
              <a:t>09.10.2025</a:t>
            </a:fld>
            <a:endParaRPr lang="de-AT"/>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6581B-43AB-4851-8B35-D28E9C2EA328}" type="slidenum">
              <a:rPr lang="de-AT" smtClean="0"/>
              <a:t>‹Nr.›</a:t>
            </a:fld>
            <a:endParaRPr lang="de-AT"/>
          </a:p>
        </p:txBody>
      </p:sp>
    </p:spTree>
    <p:extLst>
      <p:ext uri="{BB962C8B-B14F-4D97-AF65-F5344CB8AC3E}">
        <p14:creationId xmlns:p14="http://schemas.microsoft.com/office/powerpoint/2010/main" val="3758192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960878" y="614384"/>
            <a:ext cx="10180364" cy="3842077"/>
          </a:xfrm>
          <a:prstGeom prst="rect">
            <a:avLst/>
          </a:prstGeom>
        </p:spPr>
        <p:txBody>
          <a:bodyPr wrap="square">
            <a:spAutoFit/>
          </a:bodyPr>
          <a:lstStyle/>
          <a:p>
            <a:pPr algn="just">
              <a:lnSpc>
                <a:spcPct val="115000"/>
              </a:lnSpc>
              <a:spcBef>
                <a:spcPts val="1400"/>
              </a:spcBef>
              <a:spcAft>
                <a:spcPts val="1400"/>
              </a:spcAft>
            </a:pPr>
            <a:r>
              <a:rPr lang="en-US" sz="1400" b="1" dirty="0">
                <a:latin typeface="Times New Roman" panose="02020603050405020304" pitchFamily="18" charset="0"/>
                <a:ea typeface="Times New Roman" panose="02020603050405020304" pitchFamily="18" charset="0"/>
              </a:rPr>
              <a:t>Suppl. File </a:t>
            </a:r>
            <a:r>
              <a:rPr lang="en-US" sz="1400" b="1" dirty="0" smtClean="0">
                <a:latin typeface="Times New Roman" panose="02020603050405020304" pitchFamily="18" charset="0"/>
                <a:ea typeface="Times New Roman" panose="02020603050405020304" pitchFamily="18" charset="0"/>
              </a:rPr>
              <a:t>3:</a:t>
            </a:r>
            <a:r>
              <a:rPr lang="en-US" sz="1400" dirty="0" smtClean="0">
                <a:latin typeface="Times New Roman" panose="02020603050405020304" pitchFamily="18" charset="0"/>
                <a:ea typeface="Times New Roman" panose="02020603050405020304" pitchFamily="18" charset="0"/>
              </a:rPr>
              <a:t> </a:t>
            </a:r>
            <a:r>
              <a:rPr lang="en-US" sz="1400" dirty="0"/>
              <a:t>Motif composition of the VNTR in the </a:t>
            </a:r>
            <a:r>
              <a:rPr lang="en-US" sz="1400" i="1" dirty="0"/>
              <a:t>MUC1 </a:t>
            </a:r>
            <a:r>
              <a:rPr lang="en-US" sz="1400" dirty="0"/>
              <a:t>gene for the samples HG001-4, comparing PCR runs for each and the T2T reference sequence. Each row shows the sequence of repeat motifs for a specific haplotype. Individual repeat motifs are represented by colored boxes. The specific sequence of a motif is identified by its color and the number displayed inside the box. The actual DNA sequences for each motif type (color and character combination) are provided in Suppl. File 1. Characters for specific motifs are chosen based on Kirby et al., 2013. Motifs not defined in Kirby et al., 2013 are shown in orange with an “N” and their sequence is shown in Suppl. File 1. White boxes signify a gap (a missing motif) at that position. The numbers along the bottom axis (1-77) denote the sequential position of each motif in the VNTR.</a:t>
            </a:r>
            <a:endParaRPr lang="de-AT" sz="1400" dirty="0"/>
          </a:p>
          <a:p>
            <a:pPr algn="just">
              <a:lnSpc>
                <a:spcPct val="115000"/>
              </a:lnSpc>
              <a:spcBef>
                <a:spcPts val="1400"/>
              </a:spcBef>
              <a:spcAft>
                <a:spcPts val="1400"/>
              </a:spcAft>
            </a:pPr>
            <a:r>
              <a:rPr lang="en-US" sz="1400" b="1" dirty="0" smtClean="0">
                <a:latin typeface="Times New Roman" panose="02020603050405020304" pitchFamily="18" charset="0"/>
                <a:ea typeface="Times New Roman" panose="02020603050405020304" pitchFamily="18" charset="0"/>
              </a:rPr>
              <a:t>Article </a:t>
            </a:r>
            <a:r>
              <a:rPr lang="en-US" sz="1400" b="1" dirty="0">
                <a:latin typeface="Times New Roman" panose="02020603050405020304" pitchFamily="18" charset="0"/>
                <a:ea typeface="Times New Roman" panose="02020603050405020304" pitchFamily="18" charset="0"/>
              </a:rPr>
              <a:t>title:</a:t>
            </a:r>
            <a:r>
              <a:rPr lang="en-US" sz="1400" dirty="0">
                <a:latin typeface="Times New Roman" panose="02020603050405020304" pitchFamily="18" charset="0"/>
                <a:ea typeface="Times New Roman" panose="02020603050405020304" pitchFamily="18" charset="0"/>
              </a:rPr>
              <a:t> Analysis of clinically relevant large tandem repeats using </a:t>
            </a:r>
            <a:r>
              <a:rPr lang="en-US" sz="1400" dirty="0" err="1">
                <a:latin typeface="Times New Roman" panose="02020603050405020304" pitchFamily="18" charset="0"/>
                <a:ea typeface="Times New Roman" panose="02020603050405020304" pitchFamily="18" charset="0"/>
              </a:rPr>
              <a:t>nanopore</a:t>
            </a:r>
            <a:r>
              <a:rPr lang="en-US" sz="1400" dirty="0">
                <a:latin typeface="Times New Roman" panose="02020603050405020304" pitchFamily="18" charset="0"/>
                <a:ea typeface="Times New Roman" panose="02020603050405020304" pitchFamily="18" charset="0"/>
              </a:rPr>
              <a:t> sequencing</a:t>
            </a:r>
            <a:endParaRPr lang="de-AT" sz="1400" dirty="0" smtClean="0">
              <a:effectLst/>
              <a:latin typeface="Arial" panose="020B0604020202020204" pitchFamily="34" charset="0"/>
              <a:ea typeface="Arial" panose="020B0604020202020204" pitchFamily="34" charset="0"/>
            </a:endParaRPr>
          </a:p>
          <a:p>
            <a:r>
              <a:rPr lang="de-AT" sz="1400" b="1" dirty="0" err="1">
                <a:latin typeface="Times New Roman" panose="02020603050405020304" pitchFamily="18" charset="0"/>
                <a:ea typeface="Times New Roman" panose="02020603050405020304" pitchFamily="18" charset="0"/>
              </a:rPr>
              <a:t>Authors</a:t>
            </a:r>
            <a:r>
              <a:rPr lang="de-AT" sz="1400" b="1" dirty="0">
                <a:latin typeface="Times New Roman" panose="02020603050405020304" pitchFamily="18" charset="0"/>
                <a:ea typeface="Times New Roman" panose="02020603050405020304" pitchFamily="18" charset="0"/>
              </a:rPr>
              <a:t>: </a:t>
            </a:r>
            <a:r>
              <a:rPr lang="de-AT" sz="1400" dirty="0">
                <a:latin typeface="Times New Roman" panose="02020603050405020304" pitchFamily="18" charset="0"/>
                <a:ea typeface="Times New Roman" panose="02020603050405020304" pitchFamily="18" charset="0"/>
              </a:rPr>
              <a:t>Silvia </a:t>
            </a:r>
            <a:r>
              <a:rPr lang="de-AT" sz="1400" dirty="0" err="1">
                <a:latin typeface="Times New Roman" panose="02020603050405020304" pitchFamily="18" charset="0"/>
                <a:ea typeface="Times New Roman" panose="02020603050405020304" pitchFamily="18" charset="0"/>
              </a:rPr>
              <a:t>Madritsch</a:t>
            </a:r>
            <a:r>
              <a:rPr lang="de-AT" sz="1400" dirty="0">
                <a:latin typeface="Times New Roman" panose="02020603050405020304" pitchFamily="18" charset="0"/>
                <a:ea typeface="Times New Roman" panose="02020603050405020304" pitchFamily="18" charset="0"/>
              </a:rPr>
              <a:t>, David Horner, Tamara Löwenstern, Nadja </a:t>
            </a:r>
            <a:r>
              <a:rPr lang="de-AT" sz="1400" dirty="0" err="1">
                <a:latin typeface="Times New Roman" panose="02020603050405020304" pitchFamily="18" charset="0"/>
                <a:ea typeface="Times New Roman" panose="02020603050405020304" pitchFamily="18" charset="0"/>
              </a:rPr>
              <a:t>Brait</a:t>
            </a:r>
            <a:r>
              <a:rPr lang="de-AT" sz="1400" dirty="0">
                <a:latin typeface="Times New Roman" panose="02020603050405020304" pitchFamily="18" charset="0"/>
                <a:ea typeface="Times New Roman" panose="02020603050405020304" pitchFamily="18" charset="0"/>
              </a:rPr>
              <a:t>, Vivienne Arnold, Andrea Wenzel, Denisa Weis, Markus Hengstschläger, Franco </a:t>
            </a:r>
            <a:r>
              <a:rPr lang="de-AT" sz="1400" dirty="0" err="1">
                <a:latin typeface="Times New Roman" panose="02020603050405020304" pitchFamily="18" charset="0"/>
                <a:ea typeface="Times New Roman" panose="02020603050405020304" pitchFamily="18" charset="0"/>
              </a:rPr>
              <a:t>Laccone</a:t>
            </a:r>
            <a:endParaRPr lang="de-AT" sz="1400" dirty="0">
              <a:latin typeface="Times New Roman" panose="02020603050405020304" pitchFamily="18" charset="0"/>
              <a:ea typeface="Times New Roman" panose="02020603050405020304" pitchFamily="18" charset="0"/>
            </a:endParaRPr>
          </a:p>
          <a:p>
            <a:pPr algn="just">
              <a:lnSpc>
                <a:spcPct val="115000"/>
              </a:lnSpc>
              <a:spcBef>
                <a:spcPts val="1400"/>
              </a:spcBef>
              <a:spcAft>
                <a:spcPts val="1400"/>
              </a:spcAft>
            </a:pPr>
            <a:r>
              <a:rPr lang="en-US" sz="1400" b="1" dirty="0" smtClean="0">
                <a:latin typeface="Times New Roman" panose="02020603050405020304" pitchFamily="18" charset="0"/>
                <a:ea typeface="Times New Roman" panose="02020603050405020304" pitchFamily="18" charset="0"/>
              </a:rPr>
              <a:t>Corresponding </a:t>
            </a:r>
            <a:r>
              <a:rPr lang="en-US" sz="1400" b="1" dirty="0">
                <a:latin typeface="Times New Roman" panose="02020603050405020304" pitchFamily="18" charset="0"/>
                <a:ea typeface="Times New Roman" panose="02020603050405020304" pitchFamily="18" charset="0"/>
              </a:rPr>
              <a:t>Author: </a:t>
            </a:r>
            <a:r>
              <a:rPr lang="en-US" sz="1400" dirty="0">
                <a:latin typeface="Times New Roman" panose="02020603050405020304" pitchFamily="18" charset="0"/>
                <a:ea typeface="Times New Roman" panose="02020603050405020304" pitchFamily="18" charset="0"/>
              </a:rPr>
              <a:t>Silvia </a:t>
            </a:r>
            <a:r>
              <a:rPr lang="en-US" sz="1400" dirty="0" err="1">
                <a:latin typeface="Times New Roman" panose="02020603050405020304" pitchFamily="18" charset="0"/>
                <a:ea typeface="Times New Roman" panose="02020603050405020304" pitchFamily="18" charset="0"/>
              </a:rPr>
              <a:t>Madritsch</a:t>
            </a:r>
            <a:r>
              <a:rPr lang="en-US" sz="1400" dirty="0">
                <a:latin typeface="Times New Roman" panose="02020603050405020304" pitchFamily="18" charset="0"/>
                <a:ea typeface="Times New Roman" panose="02020603050405020304" pitchFamily="18" charset="0"/>
              </a:rPr>
              <a:t> (silvia.madritsch@meduniwien.ac.at) Institute of Medical Genetics, Center for </a:t>
            </a:r>
            <a:r>
              <a:rPr lang="en-US" sz="1400" dirty="0" err="1">
                <a:latin typeface="Times New Roman" panose="02020603050405020304" pitchFamily="18" charset="0"/>
                <a:ea typeface="Times New Roman" panose="02020603050405020304" pitchFamily="18" charset="0"/>
              </a:rPr>
              <a:t>Pathobiochemistry</a:t>
            </a:r>
            <a:r>
              <a:rPr lang="en-US" sz="1400" dirty="0">
                <a:latin typeface="Times New Roman" panose="02020603050405020304" pitchFamily="18" charset="0"/>
                <a:ea typeface="Times New Roman" panose="02020603050405020304" pitchFamily="18" charset="0"/>
              </a:rPr>
              <a:t> and Genetics, Medical University of Vienna, Vienna, Austria</a:t>
            </a:r>
            <a:endParaRPr lang="de-AT" sz="1400" dirty="0">
              <a:effectLst/>
              <a:latin typeface="Arial" panose="020B0604020202020204" pitchFamily="34" charset="0"/>
              <a:ea typeface="Arial" panose="020B0604020202020204" pitchFamily="34" charset="0"/>
            </a:endParaRPr>
          </a:p>
        </p:txBody>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t="33076" b="32213"/>
          <a:stretch/>
        </p:blipFill>
        <p:spPr>
          <a:xfrm>
            <a:off x="1021860" y="4547062"/>
            <a:ext cx="10058400" cy="1396538"/>
          </a:xfrm>
          <a:prstGeom prst="rect">
            <a:avLst/>
          </a:prstGeom>
        </p:spPr>
      </p:pic>
    </p:spTree>
    <p:extLst>
      <p:ext uri="{BB962C8B-B14F-4D97-AF65-F5344CB8AC3E}">
        <p14:creationId xmlns:p14="http://schemas.microsoft.com/office/powerpoint/2010/main" val="202687217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238</Words>
  <Application>Microsoft Office PowerPoint</Application>
  <PresentationFormat>Breitbild</PresentationFormat>
  <Paragraphs>4</Paragraphs>
  <Slides>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Arial</vt:lpstr>
      <vt:lpstr>Calibri</vt:lpstr>
      <vt:lpstr>Calibri Light</vt:lpstr>
      <vt:lpstr>Times New Roman</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Silvia</dc:creator>
  <cp:lastModifiedBy>Silvia</cp:lastModifiedBy>
  <cp:revision>5</cp:revision>
  <dcterms:created xsi:type="dcterms:W3CDTF">2025-06-18T12:39:16Z</dcterms:created>
  <dcterms:modified xsi:type="dcterms:W3CDTF">2025-10-09T11:15:16Z</dcterms:modified>
</cp:coreProperties>
</file>