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61" r:id="rId2"/>
    <p:sldId id="262" r:id="rId3"/>
    <p:sldId id="263" r:id="rId4"/>
    <p:sldId id="265" r:id="rId5"/>
    <p:sldId id="264" r:id="rId6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026" autoAdjust="0"/>
  </p:normalViewPr>
  <p:slideViewPr>
    <p:cSldViewPr snapToGrid="0">
      <p:cViewPr varScale="1">
        <p:scale>
          <a:sx n="31" d="100"/>
          <a:sy n="31" d="100"/>
        </p:scale>
        <p:origin x="3144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혜란 박" userId="78e7809ce6594e48" providerId="LiveId" clId="{0ED5C6BE-8EBA-4535-9054-36916CF7004E}"/>
    <pc:docChg chg="modSld">
      <pc:chgData name="혜란 박" userId="78e7809ce6594e48" providerId="LiveId" clId="{0ED5C6BE-8EBA-4535-9054-36916CF7004E}" dt="2025-11-27T00:55:01.977" v="0" actId="13926"/>
      <pc:docMkLst>
        <pc:docMk/>
      </pc:docMkLst>
      <pc:sldChg chg="modSp mod">
        <pc:chgData name="혜란 박" userId="78e7809ce6594e48" providerId="LiveId" clId="{0ED5C6BE-8EBA-4535-9054-36916CF7004E}" dt="2025-11-27T00:55:01.977" v="0" actId="13926"/>
        <pc:sldMkLst>
          <pc:docMk/>
          <pc:sldMk cId="3660109986" sldId="264"/>
        </pc:sldMkLst>
        <pc:spChg chg="mod">
          <ac:chgData name="혜란 박" userId="78e7809ce6594e48" providerId="LiveId" clId="{0ED5C6BE-8EBA-4535-9054-36916CF7004E}" dt="2025-11-27T00:55:01.977" v="0" actId="13926"/>
          <ac:spMkLst>
            <pc:docMk/>
            <pc:sldMk cId="3660109986" sldId="264"/>
            <ac:spMk id="5" creationId="{C1346E7B-12D8-987C-7870-4FE1B08AA0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A63A3-2292-43B4-8C49-DC24409DD68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43925-A909-44C4-ADF0-0ED0DC453E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449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99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86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99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69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87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488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48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766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95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22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51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AE4A6-DB21-4FD3-B65C-E71BB065BEA9}" type="datetimeFigureOut">
              <a:rPr lang="ko-KR" altLang="en-US" smtClean="0"/>
              <a:t>2025-11-27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E9C94F-395C-41E0-8DF6-CEE35B57E2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927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1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1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99C6-0268-C9AF-3652-5CB8924D5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물, 지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B8D8255-5C0D-4A36-06C6-50561F6B30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104" y="1779555"/>
            <a:ext cx="2005471" cy="15817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그림 67" descr="비눗방울, 물방울, 액체 방울, 물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1A7B88B1-0F8E-8104-A530-8512DF4489A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r="5291"/>
          <a:stretch/>
        </p:blipFill>
        <p:spPr>
          <a:xfrm>
            <a:off x="8095788" y="4033897"/>
            <a:ext cx="2026675" cy="15588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02E4264-BF86-92EC-6B14-D061BC62F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6899" y="4033897"/>
            <a:ext cx="2036240" cy="1566808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DE971243-16F7-E9BE-EC03-062FD3A5A06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780" y="4033897"/>
            <a:ext cx="2005758" cy="15588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그림 52" descr="물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D9D9986-7BA6-D55C-82F5-3F1D9386F42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65" y="4025217"/>
            <a:ext cx="1994710" cy="15710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980DFCC8-40A2-C854-A28C-AD000B6F145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648" y="1787597"/>
            <a:ext cx="2005758" cy="1566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그림 45" descr="블루, 지상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7F620E-211E-A87B-7024-50A87FF5EFE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92" y="1787597"/>
            <a:ext cx="2005758" cy="1566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154DF333-CF44-F76C-1C68-449A387109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7780" y="1787597"/>
            <a:ext cx="2005758" cy="15668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37F1A1E9-6142-040F-A968-C1711D3587E0}"/>
              </a:ext>
            </a:extLst>
          </p:cNvPr>
          <p:cNvSpPr txBox="1"/>
          <p:nvPr/>
        </p:nvSpPr>
        <p:spPr>
          <a:xfrm>
            <a:off x="0" y="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F53AFE-5395-6B10-EEB2-4282D9F3B431}"/>
              </a:ext>
            </a:extLst>
          </p:cNvPr>
          <p:cNvSpPr txBox="1"/>
          <p:nvPr/>
        </p:nvSpPr>
        <p:spPr>
          <a:xfrm>
            <a:off x="2566450" y="1479817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hESC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CC0A3-0843-9A82-CBC7-9A940CD52723}"/>
              </a:ext>
            </a:extLst>
          </p:cNvPr>
          <p:cNvSpPr txBox="1"/>
          <p:nvPr/>
        </p:nvSpPr>
        <p:spPr>
          <a:xfrm>
            <a:off x="4565509" y="1493374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5390E-C0C1-F89F-5B27-53E6EC66FDFC}"/>
              </a:ext>
            </a:extLst>
          </p:cNvPr>
          <p:cNvSpPr txBox="1"/>
          <p:nvPr/>
        </p:nvSpPr>
        <p:spPr>
          <a:xfrm>
            <a:off x="6632621" y="150650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AFE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A5862-D38D-0EA3-DBF2-8B0DA392C841}"/>
              </a:ext>
            </a:extLst>
          </p:cNvPr>
          <p:cNvSpPr txBox="1"/>
          <p:nvPr/>
        </p:nvSpPr>
        <p:spPr>
          <a:xfrm>
            <a:off x="8759364" y="1471704"/>
            <a:ext cx="650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VAFE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C127DC-9083-0226-2A60-2923287AA9DB}"/>
              </a:ext>
            </a:extLst>
          </p:cNvPr>
          <p:cNvSpPr txBox="1"/>
          <p:nvPr/>
        </p:nvSpPr>
        <p:spPr>
          <a:xfrm>
            <a:off x="3991460" y="3063500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14E145-E688-165F-3542-DAA1BFD0BDEB}"/>
              </a:ext>
            </a:extLst>
          </p:cNvPr>
          <p:cNvSpPr txBox="1"/>
          <p:nvPr/>
        </p:nvSpPr>
        <p:spPr>
          <a:xfrm>
            <a:off x="5941743" y="3063500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37777-C163-F3C1-C0D2-48219B730E0C}"/>
              </a:ext>
            </a:extLst>
          </p:cNvPr>
          <p:cNvSpPr txBox="1"/>
          <p:nvPr/>
        </p:nvSpPr>
        <p:spPr>
          <a:xfrm>
            <a:off x="8035658" y="3083045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F8597-3467-C380-FDCC-590272C4B58F}"/>
              </a:ext>
            </a:extLst>
          </p:cNvPr>
          <p:cNvSpPr txBox="1"/>
          <p:nvPr/>
        </p:nvSpPr>
        <p:spPr>
          <a:xfrm>
            <a:off x="1895616" y="3083045"/>
            <a:ext cx="519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C33D8-FD79-5D81-6E4E-44B8BE6BA1C1}"/>
              </a:ext>
            </a:extLst>
          </p:cNvPr>
          <p:cNvSpPr txBox="1"/>
          <p:nvPr/>
        </p:nvSpPr>
        <p:spPr>
          <a:xfrm>
            <a:off x="4684596" y="372628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Spheroid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511DEE-6101-3CB5-705F-7E0F304F6B86}"/>
              </a:ext>
            </a:extLst>
          </p:cNvPr>
          <p:cNvSpPr txBox="1"/>
          <p:nvPr/>
        </p:nvSpPr>
        <p:spPr>
          <a:xfrm>
            <a:off x="3926564" y="5309179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A28803-6C49-BC47-6A17-E92B15D702EB}"/>
              </a:ext>
            </a:extLst>
          </p:cNvPr>
          <p:cNvSpPr txBox="1"/>
          <p:nvPr/>
        </p:nvSpPr>
        <p:spPr>
          <a:xfrm>
            <a:off x="3938390" y="1462662"/>
            <a:ext cx="662361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2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556F0-0B84-CB25-A0C4-17830A3EB278}"/>
              </a:ext>
            </a:extLst>
          </p:cNvPr>
          <p:cNvSpPr txBox="1"/>
          <p:nvPr/>
        </p:nvSpPr>
        <p:spPr>
          <a:xfrm>
            <a:off x="1888636" y="1442998"/>
            <a:ext cx="662361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1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092B2E-589F-FD0F-7DF8-103B3CA6CFEF}"/>
              </a:ext>
            </a:extLst>
          </p:cNvPr>
          <p:cNvSpPr txBox="1"/>
          <p:nvPr/>
        </p:nvSpPr>
        <p:spPr>
          <a:xfrm>
            <a:off x="5980260" y="1458877"/>
            <a:ext cx="662361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8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66C164-8473-CADC-9A42-587498CB4DA6}"/>
              </a:ext>
            </a:extLst>
          </p:cNvPr>
          <p:cNvSpPr txBox="1"/>
          <p:nvPr/>
        </p:nvSpPr>
        <p:spPr>
          <a:xfrm>
            <a:off x="8020418" y="1454549"/>
            <a:ext cx="76174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12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BD9AB1-271A-3DDC-BC54-2C32FB2F5C9C}"/>
              </a:ext>
            </a:extLst>
          </p:cNvPr>
          <p:cNvSpPr txBox="1"/>
          <p:nvPr/>
        </p:nvSpPr>
        <p:spPr>
          <a:xfrm>
            <a:off x="3973518" y="3699719"/>
            <a:ext cx="76174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24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53B944-2556-62DB-9952-DA4A06CD9D16}"/>
              </a:ext>
            </a:extLst>
          </p:cNvPr>
          <p:cNvSpPr txBox="1"/>
          <p:nvPr/>
        </p:nvSpPr>
        <p:spPr>
          <a:xfrm>
            <a:off x="1860973" y="5234771"/>
            <a:ext cx="5212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26D981-74C6-3ABD-B1AE-15B23B20C697}"/>
              </a:ext>
            </a:extLst>
          </p:cNvPr>
          <p:cNvSpPr txBox="1"/>
          <p:nvPr/>
        </p:nvSpPr>
        <p:spPr>
          <a:xfrm>
            <a:off x="1888636" y="3698114"/>
            <a:ext cx="76174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16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505F1C-34E4-2818-F20C-5626146A48FC}"/>
              </a:ext>
            </a:extLst>
          </p:cNvPr>
          <p:cNvSpPr txBox="1"/>
          <p:nvPr/>
        </p:nvSpPr>
        <p:spPr>
          <a:xfrm>
            <a:off x="5999487" y="3711202"/>
            <a:ext cx="76174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34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BB0354-F025-BB19-C29F-72D1A4583D1E}"/>
              </a:ext>
            </a:extLst>
          </p:cNvPr>
          <p:cNvSpPr txBox="1"/>
          <p:nvPr/>
        </p:nvSpPr>
        <p:spPr>
          <a:xfrm>
            <a:off x="6680761" y="3740300"/>
            <a:ext cx="1435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Lung organoid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4BD5CA-61A5-E3BE-8849-174249A2E3AD}"/>
              </a:ext>
            </a:extLst>
          </p:cNvPr>
          <p:cNvSpPr txBox="1"/>
          <p:nvPr/>
        </p:nvSpPr>
        <p:spPr>
          <a:xfrm>
            <a:off x="6013454" y="5317041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3CD49679-4984-7C80-8BA1-E64FF4F4212C}"/>
              </a:ext>
            </a:extLst>
          </p:cNvPr>
          <p:cNvCxnSpPr>
            <a:cxnSpLocks/>
          </p:cNvCxnSpPr>
          <p:nvPr/>
        </p:nvCxnSpPr>
        <p:spPr>
          <a:xfrm>
            <a:off x="8208939" y="4242917"/>
            <a:ext cx="3057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2E960BB-C664-4527-DDE7-DF7895DDA631}"/>
              </a:ext>
            </a:extLst>
          </p:cNvPr>
          <p:cNvSpPr txBox="1"/>
          <p:nvPr/>
        </p:nvSpPr>
        <p:spPr>
          <a:xfrm>
            <a:off x="8108014" y="4057656"/>
            <a:ext cx="4940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el-GR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ko-KR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ko-KR" altLang="en-US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EA27E5-E588-E564-C2C1-FB311D48EC35}"/>
              </a:ext>
            </a:extLst>
          </p:cNvPr>
          <p:cNvSpPr txBox="1"/>
          <p:nvPr/>
        </p:nvSpPr>
        <p:spPr>
          <a:xfrm>
            <a:off x="8066812" y="5323150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40×</a:t>
            </a:r>
            <a:endParaRPr lang="ko-KR" altLang="en-US" sz="1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0A28AC-2A8C-4E56-51C5-5FA8C015BC44}"/>
              </a:ext>
            </a:extLst>
          </p:cNvPr>
          <p:cNvSpPr txBox="1"/>
          <p:nvPr/>
        </p:nvSpPr>
        <p:spPr>
          <a:xfrm>
            <a:off x="8856004" y="3711202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Passage #3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D6B0CF-6DD2-589F-F373-6C3D4EA4D3F8}"/>
              </a:ext>
            </a:extLst>
          </p:cNvPr>
          <p:cNvSpPr txBox="1"/>
          <p:nvPr/>
        </p:nvSpPr>
        <p:spPr>
          <a:xfrm>
            <a:off x="2662918" y="3726289"/>
            <a:ext cx="650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VAFE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EAA9D7-E59B-CEE9-4C7C-C7780ECBDD65}"/>
              </a:ext>
            </a:extLst>
          </p:cNvPr>
          <p:cNvSpPr txBox="1"/>
          <p:nvPr/>
        </p:nvSpPr>
        <p:spPr>
          <a:xfrm>
            <a:off x="8061509" y="3688342"/>
            <a:ext cx="76174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55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30B509B9-DDA1-3BCA-EA7D-A3A4A509F326}"/>
              </a:ext>
            </a:extLst>
          </p:cNvPr>
          <p:cNvGrpSpPr/>
          <p:nvPr/>
        </p:nvGrpSpPr>
        <p:grpSpPr>
          <a:xfrm>
            <a:off x="5038834" y="4037607"/>
            <a:ext cx="1004733" cy="762318"/>
            <a:chOff x="7694970" y="7765256"/>
            <a:chExt cx="1004733" cy="762318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51DC6D4F-1CEB-993D-F720-BE81133F4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94970" y="7765256"/>
              <a:ext cx="908383" cy="7254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27AB26-86FB-5FAF-D156-61192E36DD1B}"/>
                </a:ext>
              </a:extLst>
            </p:cNvPr>
            <p:cNvSpPr txBox="1"/>
            <p:nvPr/>
          </p:nvSpPr>
          <p:spPr>
            <a:xfrm>
              <a:off x="8169109" y="8265964"/>
              <a:ext cx="53059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100×</a:t>
              </a:r>
              <a:endParaRPr lang="ko-KR" altLang="en-US" sz="1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76DEF031-3896-D042-93B8-96EE0E6A2203}"/>
              </a:ext>
            </a:extLst>
          </p:cNvPr>
          <p:cNvCxnSpPr>
            <a:cxnSpLocks/>
          </p:cNvCxnSpPr>
          <p:nvPr/>
        </p:nvCxnSpPr>
        <p:spPr>
          <a:xfrm>
            <a:off x="6039757" y="1861667"/>
            <a:ext cx="3057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DB4CCBAC-37F4-C002-E31C-38AE736E9435}"/>
              </a:ext>
            </a:extLst>
          </p:cNvPr>
          <p:cNvCxnSpPr>
            <a:cxnSpLocks/>
          </p:cNvCxnSpPr>
          <p:nvPr/>
        </p:nvCxnSpPr>
        <p:spPr>
          <a:xfrm>
            <a:off x="8091683" y="1861667"/>
            <a:ext cx="3057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A28599D0-80A1-0562-F422-BE05848880C5}"/>
              </a:ext>
            </a:extLst>
          </p:cNvPr>
          <p:cNvCxnSpPr>
            <a:cxnSpLocks/>
          </p:cNvCxnSpPr>
          <p:nvPr/>
        </p:nvCxnSpPr>
        <p:spPr>
          <a:xfrm>
            <a:off x="3958692" y="1874367"/>
            <a:ext cx="3057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AAFCAF78-E991-EFFE-CBD0-6C215B2604B4}"/>
              </a:ext>
            </a:extLst>
          </p:cNvPr>
          <p:cNvCxnSpPr>
            <a:cxnSpLocks/>
          </p:cNvCxnSpPr>
          <p:nvPr/>
        </p:nvCxnSpPr>
        <p:spPr>
          <a:xfrm>
            <a:off x="1930800" y="1866288"/>
            <a:ext cx="2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52435392-C564-59EA-D57E-B2862565F4DD}"/>
              </a:ext>
            </a:extLst>
          </p:cNvPr>
          <p:cNvCxnSpPr>
            <a:cxnSpLocks/>
          </p:cNvCxnSpPr>
          <p:nvPr/>
        </p:nvCxnSpPr>
        <p:spPr>
          <a:xfrm>
            <a:off x="1939699" y="4102203"/>
            <a:ext cx="2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4EFCD02C-4D97-2A6D-7AF7-DE7398A8AE1B}"/>
              </a:ext>
            </a:extLst>
          </p:cNvPr>
          <p:cNvCxnSpPr>
            <a:cxnSpLocks/>
          </p:cNvCxnSpPr>
          <p:nvPr/>
        </p:nvCxnSpPr>
        <p:spPr>
          <a:xfrm>
            <a:off x="3989555" y="4112466"/>
            <a:ext cx="2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867E15C2-47E6-F78F-A2B2-C82A2DC673D6}"/>
              </a:ext>
            </a:extLst>
          </p:cNvPr>
          <p:cNvCxnSpPr>
            <a:cxnSpLocks/>
          </p:cNvCxnSpPr>
          <p:nvPr/>
        </p:nvCxnSpPr>
        <p:spPr>
          <a:xfrm>
            <a:off x="5091839" y="4114755"/>
            <a:ext cx="2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4F3FC84A-3706-B283-661C-91FA79726B77}"/>
              </a:ext>
            </a:extLst>
          </p:cNvPr>
          <p:cNvCxnSpPr>
            <a:cxnSpLocks/>
          </p:cNvCxnSpPr>
          <p:nvPr/>
        </p:nvCxnSpPr>
        <p:spPr>
          <a:xfrm>
            <a:off x="6045472" y="4119554"/>
            <a:ext cx="2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415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3AA98-C850-8C51-BFD2-84E1BD16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CF06AA43-4D73-C16B-C233-B6F70335CCFB}"/>
              </a:ext>
            </a:extLst>
          </p:cNvPr>
          <p:cNvSpPr txBox="1"/>
          <p:nvPr/>
        </p:nvSpPr>
        <p:spPr>
          <a:xfrm>
            <a:off x="249316" y="16656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910372-14B7-1BF4-E065-132C375961E3}"/>
              </a:ext>
            </a:extLst>
          </p:cNvPr>
          <p:cNvSpPr txBox="1"/>
          <p:nvPr/>
        </p:nvSpPr>
        <p:spPr>
          <a:xfrm>
            <a:off x="4727372" y="10490971"/>
            <a:ext cx="95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Normal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F9BB0-CADF-CC8A-5BA8-839E562939F2}"/>
              </a:ext>
            </a:extLst>
          </p:cNvPr>
          <p:cNvSpPr txBox="1"/>
          <p:nvPr/>
        </p:nvSpPr>
        <p:spPr>
          <a:xfrm>
            <a:off x="6096000" y="10472733"/>
            <a:ext cx="1612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Irradiation</a:t>
            </a:r>
          </a:p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(4Gy x 2 times)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E6F9A76-2A01-EAED-3F93-837366B4EB6B}"/>
              </a:ext>
            </a:extLst>
          </p:cNvPr>
          <p:cNvSpPr/>
          <p:nvPr/>
        </p:nvSpPr>
        <p:spPr>
          <a:xfrm>
            <a:off x="4451912" y="10554343"/>
            <a:ext cx="288000" cy="18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2EBA660-535C-0F71-ED14-14D99A4A6970}"/>
              </a:ext>
            </a:extLst>
          </p:cNvPr>
          <p:cNvSpPr/>
          <p:nvPr/>
        </p:nvSpPr>
        <p:spPr>
          <a:xfrm>
            <a:off x="5820540" y="10566360"/>
            <a:ext cx="288000" cy="18000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pic>
        <p:nvPicPr>
          <p:cNvPr id="114" name="그림 113">
            <a:extLst>
              <a:ext uri="{FF2B5EF4-FFF2-40B4-BE49-F238E27FC236}">
                <a16:creationId xmlns:a16="http://schemas.microsoft.com/office/drawing/2014/main" id="{C4878D33-6FE2-E825-EF52-747E9DC18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940" y="1087004"/>
            <a:ext cx="4304149" cy="4218798"/>
          </a:xfrm>
          <a:prstGeom prst="rect">
            <a:avLst/>
          </a:prstGeom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7AC4B066-A0B1-EB67-D191-FFDCD3DF0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400" y="1032136"/>
            <a:ext cx="4340728" cy="4273666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11990BEC-B67D-6BD0-2EDD-3A4B451291DA}"/>
              </a:ext>
            </a:extLst>
          </p:cNvPr>
          <p:cNvSpPr txBox="1"/>
          <p:nvPr/>
        </p:nvSpPr>
        <p:spPr>
          <a:xfrm>
            <a:off x="1005220" y="82359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9351258-BFD3-EDB2-30FF-EBA2BA5D60AE}"/>
              </a:ext>
            </a:extLst>
          </p:cNvPr>
          <p:cNvSpPr txBox="1"/>
          <p:nvPr/>
        </p:nvSpPr>
        <p:spPr>
          <a:xfrm>
            <a:off x="5825196" y="8235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그림 117">
            <a:extLst>
              <a:ext uri="{FF2B5EF4-FFF2-40B4-BE49-F238E27FC236}">
                <a16:creationId xmlns:a16="http://schemas.microsoft.com/office/drawing/2014/main" id="{23CC92AD-A913-9A24-15B3-8F68D6A84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889" y="5773502"/>
            <a:ext cx="4291956" cy="4493141"/>
          </a:xfrm>
          <a:prstGeom prst="rect">
            <a:avLst/>
          </a:prstGeom>
        </p:spPr>
      </p:pic>
      <p:pic>
        <p:nvPicPr>
          <p:cNvPr id="119" name="그림 118">
            <a:extLst>
              <a:ext uri="{FF2B5EF4-FFF2-40B4-BE49-F238E27FC236}">
                <a16:creationId xmlns:a16="http://schemas.microsoft.com/office/drawing/2014/main" id="{26A4FAFC-11EE-3D7A-6B1B-817C64AB5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400" y="5773502"/>
            <a:ext cx="4285859" cy="4365114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8AD7EF75-10A1-69C8-D9D0-D9A81FE1FCC9}"/>
              </a:ext>
            </a:extLst>
          </p:cNvPr>
          <p:cNvSpPr txBox="1"/>
          <p:nvPr/>
        </p:nvSpPr>
        <p:spPr>
          <a:xfrm>
            <a:off x="1134174" y="557144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259C8AB-1261-A69C-E436-8DAFB1D01146}"/>
              </a:ext>
            </a:extLst>
          </p:cNvPr>
          <p:cNvSpPr txBox="1"/>
          <p:nvPr/>
        </p:nvSpPr>
        <p:spPr>
          <a:xfrm>
            <a:off x="5836920" y="557144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8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8E99CBC-4FDF-07AF-0C3C-40B08972A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89" y="1895582"/>
            <a:ext cx="3972251" cy="15269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7FCF2AB-E844-0C61-158F-902BD0CCA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000" y="1836229"/>
            <a:ext cx="3608126" cy="235900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C915553-B452-E053-502B-83ABBDE9F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7954" y="1780368"/>
            <a:ext cx="3542410" cy="244331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050C01-9A46-170F-321B-43A844193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7" y="4504586"/>
            <a:ext cx="3542411" cy="24932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D08AB2-01D9-6AD5-A5DC-54CA79F2F005}"/>
              </a:ext>
            </a:extLst>
          </p:cNvPr>
          <p:cNvSpPr txBox="1"/>
          <p:nvPr/>
        </p:nvSpPr>
        <p:spPr>
          <a:xfrm>
            <a:off x="1130557" y="1495039"/>
            <a:ext cx="8574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AT1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5E77CE-042A-212C-AF6A-7D7AB7A1DE07}"/>
              </a:ext>
            </a:extLst>
          </p:cNvPr>
          <p:cNvSpPr txBox="1"/>
          <p:nvPr/>
        </p:nvSpPr>
        <p:spPr>
          <a:xfrm>
            <a:off x="9102669" y="1497914"/>
            <a:ext cx="8574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AT2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F6AF52-37B0-407B-1097-D06CCD6981AA}"/>
              </a:ext>
            </a:extLst>
          </p:cNvPr>
          <p:cNvSpPr txBox="1"/>
          <p:nvPr/>
        </p:nvSpPr>
        <p:spPr>
          <a:xfrm>
            <a:off x="5117432" y="1504547"/>
            <a:ext cx="1955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Proliferating AT2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8D3EC-95DA-CF80-D521-7C48786DBCC7}"/>
              </a:ext>
            </a:extLst>
          </p:cNvPr>
          <p:cNvSpPr txBox="1"/>
          <p:nvPr/>
        </p:nvSpPr>
        <p:spPr>
          <a:xfrm>
            <a:off x="907991" y="4271080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Basal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E4D4DEA-2978-7318-568B-6C02B56D12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297" y="4740182"/>
            <a:ext cx="3606944" cy="271016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8CDB828-7044-2735-75E9-BF4D6605C69A}"/>
              </a:ext>
            </a:extLst>
          </p:cNvPr>
          <p:cNvSpPr txBox="1"/>
          <p:nvPr/>
        </p:nvSpPr>
        <p:spPr>
          <a:xfrm>
            <a:off x="5162535" y="4424278"/>
            <a:ext cx="1098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Goblet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F887725C-10EB-D7DA-909E-F9D26F4B5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550" y="4740183"/>
            <a:ext cx="3668166" cy="27765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7B14BB0-AE2C-3A62-00D0-1B4FF9EA7AFC}"/>
              </a:ext>
            </a:extLst>
          </p:cNvPr>
          <p:cNvSpPr txBox="1"/>
          <p:nvPr/>
        </p:nvSpPr>
        <p:spPr>
          <a:xfrm>
            <a:off x="8859606" y="4424278"/>
            <a:ext cx="1178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Ciliated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9F9A90B2-3169-B0CE-38B6-1848733BE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008" y="7647638"/>
            <a:ext cx="3972251" cy="293813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1E431AC-E87C-3445-89A0-F31CB12E4B78}"/>
              </a:ext>
            </a:extLst>
          </p:cNvPr>
          <p:cNvSpPr txBox="1"/>
          <p:nvPr/>
        </p:nvSpPr>
        <p:spPr>
          <a:xfrm>
            <a:off x="1108134" y="7431364"/>
            <a:ext cx="930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</a:t>
            </a:r>
            <a:r>
              <a:rPr lang="ko-KR" alt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ko-KR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DA05917-2C7F-613B-3580-9EA2A3CFDB85}"/>
              </a:ext>
            </a:extLst>
          </p:cNvPr>
          <p:cNvSpPr/>
          <p:nvPr/>
        </p:nvSpPr>
        <p:spPr>
          <a:xfrm>
            <a:off x="296768" y="5362161"/>
            <a:ext cx="1777088" cy="152643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B577469-F418-108D-1226-E116D71BBD2C}"/>
              </a:ext>
            </a:extLst>
          </p:cNvPr>
          <p:cNvSpPr/>
          <p:nvPr/>
        </p:nvSpPr>
        <p:spPr>
          <a:xfrm>
            <a:off x="8457954" y="2632230"/>
            <a:ext cx="1716596" cy="103350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4B9B062-1535-1B68-650F-AB01852AC91B}"/>
              </a:ext>
            </a:extLst>
          </p:cNvPr>
          <p:cNvSpPr/>
          <p:nvPr/>
        </p:nvSpPr>
        <p:spPr>
          <a:xfrm>
            <a:off x="4518080" y="5613115"/>
            <a:ext cx="1827422" cy="96630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10493A3-613E-9A4D-E5E8-18CF2B6DFB01}"/>
              </a:ext>
            </a:extLst>
          </p:cNvPr>
          <p:cNvSpPr/>
          <p:nvPr/>
        </p:nvSpPr>
        <p:spPr>
          <a:xfrm>
            <a:off x="8375550" y="5154970"/>
            <a:ext cx="1863772" cy="161471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899B8D7-A84B-2178-BC3A-EC633A8235AA}"/>
              </a:ext>
            </a:extLst>
          </p:cNvPr>
          <p:cNvSpPr/>
          <p:nvPr/>
        </p:nvSpPr>
        <p:spPr>
          <a:xfrm>
            <a:off x="4603000" y="2329098"/>
            <a:ext cx="1803946" cy="177602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0D3513E-1E4E-CF66-85D8-EBD4EBB010C5}"/>
              </a:ext>
            </a:extLst>
          </p:cNvPr>
          <p:cNvSpPr/>
          <p:nvPr/>
        </p:nvSpPr>
        <p:spPr>
          <a:xfrm>
            <a:off x="157247" y="8293975"/>
            <a:ext cx="1941825" cy="149533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6140DF2-F889-E11F-4634-B99492AF981D}"/>
              </a:ext>
            </a:extLst>
          </p:cNvPr>
          <p:cNvSpPr/>
          <p:nvPr/>
        </p:nvSpPr>
        <p:spPr>
          <a:xfrm>
            <a:off x="5177270" y="2589925"/>
            <a:ext cx="1260000" cy="103350"/>
          </a:xfrm>
          <a:prstGeom prst="rect">
            <a:avLst/>
          </a:prstGeom>
          <a:solidFill>
            <a:schemeClr val="accent6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19545E3-5FF8-944A-ABB1-23794106739D}"/>
              </a:ext>
            </a:extLst>
          </p:cNvPr>
          <p:cNvSpPr/>
          <p:nvPr/>
        </p:nvSpPr>
        <p:spPr>
          <a:xfrm>
            <a:off x="374096" y="2497435"/>
            <a:ext cx="1584000" cy="103350"/>
          </a:xfrm>
          <a:prstGeom prst="rect">
            <a:avLst/>
          </a:prstGeom>
          <a:solidFill>
            <a:schemeClr val="accent6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BDA7086-00A9-D3B1-F9F0-CA117CE3A5E2}"/>
              </a:ext>
            </a:extLst>
          </p:cNvPr>
          <p:cNvSpPr/>
          <p:nvPr/>
        </p:nvSpPr>
        <p:spPr>
          <a:xfrm>
            <a:off x="5085502" y="5343929"/>
            <a:ext cx="1260000" cy="103350"/>
          </a:xfrm>
          <a:prstGeom prst="rect">
            <a:avLst/>
          </a:prstGeom>
          <a:solidFill>
            <a:schemeClr val="accent6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6381DFE-8C14-30D6-87B1-9802D0823EF5}"/>
              </a:ext>
            </a:extLst>
          </p:cNvPr>
          <p:cNvSpPr/>
          <p:nvPr/>
        </p:nvSpPr>
        <p:spPr>
          <a:xfrm>
            <a:off x="8949633" y="5998658"/>
            <a:ext cx="1260000" cy="103350"/>
          </a:xfrm>
          <a:prstGeom prst="rect">
            <a:avLst/>
          </a:prstGeom>
          <a:solidFill>
            <a:schemeClr val="accent6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416C32F-940C-CF61-4EC8-8249B394CA64}"/>
              </a:ext>
            </a:extLst>
          </p:cNvPr>
          <p:cNvSpPr/>
          <p:nvPr/>
        </p:nvSpPr>
        <p:spPr>
          <a:xfrm>
            <a:off x="9449756" y="5047556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6937FDB-63CB-CF5A-958F-FBD058B518EC}"/>
              </a:ext>
            </a:extLst>
          </p:cNvPr>
          <p:cNvSpPr/>
          <p:nvPr/>
        </p:nvSpPr>
        <p:spPr>
          <a:xfrm>
            <a:off x="5553502" y="5099231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68BE23EC-3F2F-7CF9-9989-1B941190A38D}"/>
              </a:ext>
            </a:extLst>
          </p:cNvPr>
          <p:cNvSpPr/>
          <p:nvPr/>
        </p:nvSpPr>
        <p:spPr>
          <a:xfrm>
            <a:off x="1323404" y="4786037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FBED2A3-699C-A766-41A0-B885933350A6}"/>
              </a:ext>
            </a:extLst>
          </p:cNvPr>
          <p:cNvSpPr/>
          <p:nvPr/>
        </p:nvSpPr>
        <p:spPr>
          <a:xfrm>
            <a:off x="1066613" y="2718922"/>
            <a:ext cx="900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C215548-360A-D7A7-0570-AAAAE2E274E3}"/>
              </a:ext>
            </a:extLst>
          </p:cNvPr>
          <p:cNvSpPr/>
          <p:nvPr/>
        </p:nvSpPr>
        <p:spPr>
          <a:xfrm>
            <a:off x="5645270" y="2103399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850D0A5-AA55-5D48-9AF3-5F610B6E8284}"/>
              </a:ext>
            </a:extLst>
          </p:cNvPr>
          <p:cNvSpPr/>
          <p:nvPr/>
        </p:nvSpPr>
        <p:spPr>
          <a:xfrm>
            <a:off x="9478171" y="2019554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0B3BE70-3194-4A77-87F8-E7DB8C42FA29}"/>
              </a:ext>
            </a:extLst>
          </p:cNvPr>
          <p:cNvSpPr/>
          <p:nvPr/>
        </p:nvSpPr>
        <p:spPr>
          <a:xfrm>
            <a:off x="1384328" y="8000387"/>
            <a:ext cx="792000" cy="103350"/>
          </a:xfrm>
          <a:prstGeom prst="rect">
            <a:avLst/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1929324-38DE-3D48-173E-CBA1C7F6DE4F}"/>
              </a:ext>
            </a:extLst>
          </p:cNvPr>
          <p:cNvSpPr/>
          <p:nvPr/>
        </p:nvSpPr>
        <p:spPr>
          <a:xfrm>
            <a:off x="782252" y="8825133"/>
            <a:ext cx="1332000" cy="103350"/>
          </a:xfrm>
          <a:prstGeom prst="rect">
            <a:avLst/>
          </a:prstGeom>
          <a:solidFill>
            <a:schemeClr val="accent6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3389CBE-6216-800B-29F1-E197DECD81F9}"/>
              </a:ext>
            </a:extLst>
          </p:cNvPr>
          <p:cNvSpPr txBox="1"/>
          <p:nvPr/>
        </p:nvSpPr>
        <p:spPr>
          <a:xfrm>
            <a:off x="249316" y="16656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18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FACAD9AF-ACB0-F58C-9F84-8D4FC75615A5}"/>
              </a:ext>
            </a:extLst>
          </p:cNvPr>
          <p:cNvSpPr txBox="1"/>
          <p:nvPr/>
        </p:nvSpPr>
        <p:spPr>
          <a:xfrm>
            <a:off x="483778" y="54170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FC6B19E-D7CA-6C0D-E8E3-B30DADFB0705}"/>
              </a:ext>
            </a:extLst>
          </p:cNvPr>
          <p:cNvGrpSpPr/>
          <p:nvPr/>
        </p:nvGrpSpPr>
        <p:grpSpPr>
          <a:xfrm>
            <a:off x="7823326" y="1425582"/>
            <a:ext cx="4206454" cy="1421753"/>
            <a:chOff x="7823326" y="1425582"/>
            <a:chExt cx="4206454" cy="1421753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41AD46E-0570-36C2-79B9-672BB7E9A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025"/>
            <a:stretch/>
          </p:blipFill>
          <p:spPr>
            <a:xfrm>
              <a:off x="8534400" y="1620163"/>
              <a:ext cx="2459440" cy="122717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DBE84B-8A94-947E-5737-09C9C231939B}"/>
                </a:ext>
              </a:extLst>
            </p:cNvPr>
            <p:cNvSpPr txBox="1"/>
            <p:nvPr/>
          </p:nvSpPr>
          <p:spPr>
            <a:xfrm>
              <a:off x="10971413" y="1988642"/>
              <a:ext cx="10583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N-cadherin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(140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8DBAAA38-0A71-EB24-C238-25046B897FA4}"/>
                </a:ext>
              </a:extLst>
            </p:cNvPr>
            <p:cNvCxnSpPr/>
            <p:nvPr/>
          </p:nvCxnSpPr>
          <p:spPr>
            <a:xfrm flipH="1" flipV="1">
              <a:off x="10599523" y="2127142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E94282-8C92-A916-188A-8842B5E38C90}"/>
                </a:ext>
              </a:extLst>
            </p:cNvPr>
            <p:cNvSpPr txBox="1"/>
            <p:nvPr/>
          </p:nvSpPr>
          <p:spPr>
            <a:xfrm>
              <a:off x="9724620" y="1425582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9066307" y="1592128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7823326" y="1868876"/>
              <a:ext cx="1079536" cy="932187"/>
              <a:chOff x="7775701" y="1868876"/>
              <a:chExt cx="1079536" cy="932187"/>
            </a:xfrm>
          </p:grpSpPr>
          <p:cxnSp>
            <p:nvCxnSpPr>
              <p:cNvPr id="19" name="직선 연결선 18"/>
              <p:cNvCxnSpPr/>
              <p:nvPr/>
            </p:nvCxnSpPr>
            <p:spPr>
              <a:xfrm flipH="1">
                <a:off x="8500732" y="2003453"/>
                <a:ext cx="3545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/>
              <p:cNvCxnSpPr/>
              <p:nvPr/>
            </p:nvCxnSpPr>
            <p:spPr>
              <a:xfrm flipH="1">
                <a:off x="8500732" y="2327303"/>
                <a:ext cx="3545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/>
              <p:cNvCxnSpPr/>
              <p:nvPr/>
            </p:nvCxnSpPr>
            <p:spPr>
              <a:xfrm flipH="1">
                <a:off x="8500732" y="2660678"/>
                <a:ext cx="3545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5592C3-4618-C9E8-4154-534CDBBEA8C8}"/>
                  </a:ext>
                </a:extLst>
              </p:cNvPr>
              <p:cNvSpPr txBox="1"/>
              <p:nvPr/>
            </p:nvSpPr>
            <p:spPr>
              <a:xfrm>
                <a:off x="7775701" y="1868876"/>
                <a:ext cx="7633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250 </a:t>
                </a:r>
                <a:r>
                  <a:rPr lang="en-US" altLang="ko-KR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75592C3-4618-C9E8-4154-534CDBBEA8C8}"/>
                  </a:ext>
                </a:extLst>
              </p:cNvPr>
              <p:cNvSpPr txBox="1"/>
              <p:nvPr/>
            </p:nvSpPr>
            <p:spPr>
              <a:xfrm>
                <a:off x="7775701" y="2181743"/>
                <a:ext cx="7633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130 </a:t>
                </a:r>
                <a:r>
                  <a:rPr lang="en-US" altLang="ko-KR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75592C3-4618-C9E8-4154-534CDBBEA8C8}"/>
                  </a:ext>
                </a:extLst>
              </p:cNvPr>
              <p:cNvSpPr txBox="1"/>
              <p:nvPr/>
            </p:nvSpPr>
            <p:spPr>
              <a:xfrm>
                <a:off x="7775701" y="2524064"/>
                <a:ext cx="7633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100 </a:t>
                </a:r>
                <a:r>
                  <a:rPr lang="en-US" altLang="ko-KR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2F75FCB-7CBE-EB20-37F1-C4EE86253F2A}"/>
              </a:ext>
            </a:extLst>
          </p:cNvPr>
          <p:cNvGrpSpPr/>
          <p:nvPr/>
        </p:nvGrpSpPr>
        <p:grpSpPr>
          <a:xfrm>
            <a:off x="7803079" y="2948730"/>
            <a:ext cx="3843082" cy="2343492"/>
            <a:chOff x="336676" y="6028045"/>
            <a:chExt cx="3843082" cy="234349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F9FB860-D97B-E01A-BC50-39A09E282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328" t="12162" r="19309" b="22130"/>
            <a:stretch>
              <a:fillRect/>
            </a:stretch>
          </p:blipFill>
          <p:spPr>
            <a:xfrm>
              <a:off x="1040500" y="6553997"/>
              <a:ext cx="2225164" cy="181754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E8D6751-7A40-B10A-9297-5C614F16031D}"/>
                </a:ext>
              </a:extLst>
            </p:cNvPr>
            <p:cNvSpPr txBox="1"/>
            <p:nvPr/>
          </p:nvSpPr>
          <p:spPr>
            <a:xfrm>
              <a:off x="3292720" y="7470359"/>
              <a:ext cx="88703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Vimentin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(57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274DE81A-F2D5-01A1-656F-05794D75346A}"/>
                </a:ext>
              </a:extLst>
            </p:cNvPr>
            <p:cNvCxnSpPr/>
            <p:nvPr/>
          </p:nvCxnSpPr>
          <p:spPr>
            <a:xfrm flipH="1" flipV="1">
              <a:off x="3002989" y="7616553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E7A346E-EBAB-A124-61D0-9C32DCF18E0E}"/>
                </a:ext>
              </a:extLst>
            </p:cNvPr>
            <p:cNvSpPr txBox="1"/>
            <p:nvPr/>
          </p:nvSpPr>
          <p:spPr>
            <a:xfrm>
              <a:off x="2325834" y="6028045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446FF68-D0B3-5F28-A9EA-8257A8A826FE}"/>
                </a:ext>
              </a:extLst>
            </p:cNvPr>
            <p:cNvSpPr txBox="1"/>
            <p:nvPr/>
          </p:nvSpPr>
          <p:spPr>
            <a:xfrm>
              <a:off x="1667521" y="619459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6" name="직선 연결선 55"/>
            <p:cNvCxnSpPr/>
            <p:nvPr/>
          </p:nvCxnSpPr>
          <p:spPr>
            <a:xfrm flipH="1">
              <a:off x="1070268" y="7185053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>
              <a:off x="1070268" y="7394603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 flipH="1">
              <a:off x="1070268" y="7708928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36676" y="7050476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1636" y="7249043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1636" y="7572314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57872512-20E5-F9F8-F3AB-D2DCCC2A378B}"/>
              </a:ext>
            </a:extLst>
          </p:cNvPr>
          <p:cNvGrpSpPr/>
          <p:nvPr/>
        </p:nvGrpSpPr>
        <p:grpSpPr>
          <a:xfrm>
            <a:off x="271639" y="5610920"/>
            <a:ext cx="3637373" cy="4256086"/>
            <a:chOff x="4140324" y="5900480"/>
            <a:chExt cx="3637373" cy="4256086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BEDE9F5-249D-0C61-1349-37DDDCA73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4571" y="6415497"/>
              <a:ext cx="1969427" cy="374106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50F42F-3C08-F575-6575-85E9A96D224C}"/>
                </a:ext>
              </a:extLst>
            </p:cNvPr>
            <p:cNvSpPr txBox="1"/>
            <p:nvPr/>
          </p:nvSpPr>
          <p:spPr>
            <a:xfrm>
              <a:off x="6942211" y="8296579"/>
              <a:ext cx="83548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-SMA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(42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CA7D51AF-25D7-E972-02EA-A3AB2FD7CAF5}"/>
                </a:ext>
              </a:extLst>
            </p:cNvPr>
            <p:cNvCxnSpPr/>
            <p:nvPr/>
          </p:nvCxnSpPr>
          <p:spPr>
            <a:xfrm flipH="1" flipV="1">
              <a:off x="6672366" y="8419690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304EFF-727C-757E-FBD1-30F80E516250}"/>
                </a:ext>
              </a:extLst>
            </p:cNvPr>
            <p:cNvSpPr txBox="1"/>
            <p:nvPr/>
          </p:nvSpPr>
          <p:spPr>
            <a:xfrm>
              <a:off x="5916053" y="5900480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976704-1360-1551-D063-1B8B0DD40912}"/>
                </a:ext>
              </a:extLst>
            </p:cNvPr>
            <p:cNvSpPr txBox="1"/>
            <p:nvPr/>
          </p:nvSpPr>
          <p:spPr>
            <a:xfrm>
              <a:off x="5257740" y="6067026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>
            <a:xfrm flipH="1">
              <a:off x="4873916" y="7674188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H="1">
              <a:off x="4873916" y="8083282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4873916" y="8883382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25284" y="7539611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25284" y="7937722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25284" y="8746768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8" name="직선 연결선 67"/>
            <p:cNvCxnSpPr/>
            <p:nvPr/>
          </p:nvCxnSpPr>
          <p:spPr>
            <a:xfrm flipH="1">
              <a:off x="4873916" y="7068813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140324" y="6934236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130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0" name="직선 연결선 69"/>
            <p:cNvCxnSpPr/>
            <p:nvPr/>
          </p:nvCxnSpPr>
          <p:spPr>
            <a:xfrm flipH="1">
              <a:off x="4873916" y="7358995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140324" y="7224418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2" name="직선 연결선 71"/>
            <p:cNvCxnSpPr/>
            <p:nvPr/>
          </p:nvCxnSpPr>
          <p:spPr>
            <a:xfrm flipH="1">
              <a:off x="4873916" y="679262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140324" y="6658050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4" name="직선 연결선 73"/>
            <p:cNvCxnSpPr/>
            <p:nvPr/>
          </p:nvCxnSpPr>
          <p:spPr>
            <a:xfrm flipH="1">
              <a:off x="4873916" y="940725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225284" y="9270643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1DAFB82-86C4-CFA5-1341-8DF502E6785E}"/>
              </a:ext>
            </a:extLst>
          </p:cNvPr>
          <p:cNvGrpSpPr/>
          <p:nvPr/>
        </p:nvGrpSpPr>
        <p:grpSpPr>
          <a:xfrm>
            <a:off x="8396065" y="5697573"/>
            <a:ext cx="3577821" cy="3405894"/>
            <a:chOff x="395065" y="9019893"/>
            <a:chExt cx="3577821" cy="3405894"/>
          </a:xfrm>
        </p:grpSpPr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E7D5391E-D3B0-65D1-1C3E-11E30FE6E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58416" y="9492915"/>
              <a:ext cx="1682088" cy="2932872"/>
            </a:xfrm>
            <a:prstGeom prst="rect">
              <a:avLst/>
            </a:prstGeom>
          </p:spPr>
        </p:pic>
        <p:cxnSp>
          <p:nvCxnSpPr>
            <p:cNvPr id="47" name="직선 화살표 연결선 46">
              <a:extLst>
                <a:ext uri="{FF2B5EF4-FFF2-40B4-BE49-F238E27FC236}">
                  <a16:creationId xmlns:a16="http://schemas.microsoft.com/office/drawing/2014/main" id="{350E2EA9-874A-83C9-A379-98264AB84862}"/>
                </a:ext>
              </a:extLst>
            </p:cNvPr>
            <p:cNvCxnSpPr/>
            <p:nvPr/>
          </p:nvCxnSpPr>
          <p:spPr>
            <a:xfrm flipH="1" flipV="1">
              <a:off x="2840504" y="10930176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0B0C2F5-0FA4-5F8D-D03A-1432DB195039}"/>
                </a:ext>
              </a:extLst>
            </p:cNvPr>
            <p:cNvSpPr txBox="1"/>
            <p:nvPr/>
          </p:nvSpPr>
          <p:spPr>
            <a:xfrm>
              <a:off x="3137400" y="10791548"/>
              <a:ext cx="83548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l-GR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(45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93AD8DC-14D9-147D-639D-19744C0AB8B6}"/>
                </a:ext>
              </a:extLst>
            </p:cNvPr>
            <p:cNvSpPr txBox="1"/>
            <p:nvPr/>
          </p:nvSpPr>
          <p:spPr>
            <a:xfrm>
              <a:off x="2024030" y="9019893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BE9AA78-75A9-CA59-522F-926DE1E64D4B}"/>
                </a:ext>
              </a:extLst>
            </p:cNvPr>
            <p:cNvSpPr txBox="1"/>
            <p:nvPr/>
          </p:nvSpPr>
          <p:spPr>
            <a:xfrm>
              <a:off x="1365717" y="9186439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6" name="직선 연결선 75"/>
            <p:cNvCxnSpPr/>
            <p:nvPr/>
          </p:nvCxnSpPr>
          <p:spPr>
            <a:xfrm flipH="1">
              <a:off x="1128657" y="10269252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 flipH="1">
              <a:off x="1128657" y="10678346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/>
            <p:nvPr/>
          </p:nvCxnSpPr>
          <p:spPr>
            <a:xfrm flipH="1">
              <a:off x="1128657" y="1141177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80025" y="10134675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80025" y="10532786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80025" y="11275157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2" name="직선 연결선 81"/>
            <p:cNvCxnSpPr/>
            <p:nvPr/>
          </p:nvCxnSpPr>
          <p:spPr>
            <a:xfrm flipH="1">
              <a:off x="1128657" y="970197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95065" y="9567400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130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4" name="직선 연결선 83"/>
            <p:cNvCxnSpPr/>
            <p:nvPr/>
          </p:nvCxnSpPr>
          <p:spPr>
            <a:xfrm flipH="1">
              <a:off x="1128657" y="9992159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95065" y="9857582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6" name="직선 연결선 85"/>
            <p:cNvCxnSpPr/>
            <p:nvPr/>
          </p:nvCxnSpPr>
          <p:spPr>
            <a:xfrm flipH="1">
              <a:off x="1128657" y="942579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95065" y="9291214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직선 연결선 87"/>
            <p:cNvCxnSpPr/>
            <p:nvPr/>
          </p:nvCxnSpPr>
          <p:spPr>
            <a:xfrm flipH="1">
              <a:off x="1128657" y="11935646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80025" y="11799032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3EF07D8-3AC2-7D7A-ADD5-6C0947278A22}"/>
              </a:ext>
            </a:extLst>
          </p:cNvPr>
          <p:cNvGrpSpPr/>
          <p:nvPr/>
        </p:nvGrpSpPr>
        <p:grpSpPr>
          <a:xfrm>
            <a:off x="264961" y="1415283"/>
            <a:ext cx="3866211" cy="3814362"/>
            <a:chOff x="264961" y="1415283"/>
            <a:chExt cx="3866211" cy="381436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F34AEF9-FB10-E4C6-770C-277491FE3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438" r="1"/>
            <a:stretch>
              <a:fillRect/>
            </a:stretch>
          </p:blipFill>
          <p:spPr>
            <a:xfrm>
              <a:off x="1009423" y="1832146"/>
              <a:ext cx="2109371" cy="339749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D8B960-48BC-D123-6514-124D1A9245E7}"/>
                </a:ext>
              </a:extLst>
            </p:cNvPr>
            <p:cNvSpPr txBox="1"/>
            <p:nvPr/>
          </p:nvSpPr>
          <p:spPr>
            <a:xfrm>
              <a:off x="3082423" y="2200793"/>
              <a:ext cx="104874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(135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D91509B6-E2F9-24EF-CE5E-79A7F6EF75C4}"/>
                </a:ext>
              </a:extLst>
            </p:cNvPr>
            <p:cNvCxnSpPr/>
            <p:nvPr/>
          </p:nvCxnSpPr>
          <p:spPr>
            <a:xfrm flipH="1" flipV="1">
              <a:off x="2687142" y="2331918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14E9581-E820-60DC-25FF-7DED3329F36E}"/>
                </a:ext>
              </a:extLst>
            </p:cNvPr>
            <p:cNvSpPr txBox="1"/>
            <p:nvPr/>
          </p:nvSpPr>
          <p:spPr>
            <a:xfrm>
              <a:off x="1701842" y="1415283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9206A9-BBA5-CB94-A708-1A050A26BF2B}"/>
                </a:ext>
              </a:extLst>
            </p:cNvPr>
            <p:cNvSpPr txBox="1"/>
            <p:nvPr/>
          </p:nvSpPr>
          <p:spPr>
            <a:xfrm>
              <a:off x="1043529" y="1581829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" name="직선 연결선 103"/>
            <p:cNvCxnSpPr/>
            <p:nvPr/>
          </p:nvCxnSpPr>
          <p:spPr>
            <a:xfrm flipH="1">
              <a:off x="998553" y="316899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flipH="1">
              <a:off x="998553" y="357809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 flipH="1">
              <a:off x="998553" y="4254366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49921" y="3034420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49921" y="3432531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49921" y="4117752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0" name="직선 연결선 109"/>
            <p:cNvCxnSpPr/>
            <p:nvPr/>
          </p:nvCxnSpPr>
          <p:spPr>
            <a:xfrm flipH="1">
              <a:off x="998553" y="2468158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264961" y="2333581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130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직선 연결선 111"/>
            <p:cNvCxnSpPr/>
            <p:nvPr/>
          </p:nvCxnSpPr>
          <p:spPr>
            <a:xfrm flipH="1">
              <a:off x="998553" y="2853804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264961" y="2719227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4" name="직선 연결선 113"/>
            <p:cNvCxnSpPr/>
            <p:nvPr/>
          </p:nvCxnSpPr>
          <p:spPr>
            <a:xfrm flipH="1">
              <a:off x="998553" y="2191972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264961" y="2057395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6" name="직선 연결선 115"/>
            <p:cNvCxnSpPr/>
            <p:nvPr/>
          </p:nvCxnSpPr>
          <p:spPr>
            <a:xfrm flipH="1">
              <a:off x="998553" y="4730616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349921" y="4594002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4F208CA-8184-2900-5D93-D52EF306E5D6}"/>
              </a:ext>
            </a:extLst>
          </p:cNvPr>
          <p:cNvGrpSpPr/>
          <p:nvPr/>
        </p:nvGrpSpPr>
        <p:grpSpPr>
          <a:xfrm>
            <a:off x="4208469" y="5665685"/>
            <a:ext cx="4064303" cy="3976073"/>
            <a:chOff x="7881309" y="5879045"/>
            <a:chExt cx="4064303" cy="3976073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71F3CD1-AF61-2733-DA91-6CC8C0FB3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4863"/>
            <a:stretch/>
          </p:blipFill>
          <p:spPr>
            <a:xfrm>
              <a:off x="8548357" y="6375235"/>
              <a:ext cx="2122408" cy="34798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21C65D-50A1-2503-94EF-40530D62E5ED}"/>
                </a:ext>
              </a:extLst>
            </p:cNvPr>
            <p:cNvSpPr txBox="1"/>
            <p:nvPr/>
          </p:nvSpPr>
          <p:spPr>
            <a:xfrm>
              <a:off x="10868009" y="6924223"/>
              <a:ext cx="107760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Collagen III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(138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직선 화살표 연결선 17">
              <a:extLst>
                <a:ext uri="{FF2B5EF4-FFF2-40B4-BE49-F238E27FC236}">
                  <a16:creationId xmlns:a16="http://schemas.microsoft.com/office/drawing/2014/main" id="{EFC65A3B-7A5C-A89D-B854-A489D0166124}"/>
                </a:ext>
              </a:extLst>
            </p:cNvPr>
            <p:cNvCxnSpPr/>
            <p:nvPr/>
          </p:nvCxnSpPr>
          <p:spPr>
            <a:xfrm flipH="1" flipV="1">
              <a:off x="10466316" y="7040038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BB2086-0C76-B175-5157-DF239F4CDFB6}"/>
                </a:ext>
              </a:extLst>
            </p:cNvPr>
            <p:cNvSpPr txBox="1"/>
            <p:nvPr/>
          </p:nvSpPr>
          <p:spPr>
            <a:xfrm>
              <a:off x="9568432" y="5879045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620F88-1D6F-DEBC-8A53-D13F2082D289}"/>
                </a:ext>
              </a:extLst>
            </p:cNvPr>
            <p:cNvSpPr txBox="1"/>
            <p:nvPr/>
          </p:nvSpPr>
          <p:spPr>
            <a:xfrm>
              <a:off x="8910119" y="604559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직선 연결선 117"/>
            <p:cNvCxnSpPr/>
            <p:nvPr/>
          </p:nvCxnSpPr>
          <p:spPr>
            <a:xfrm flipH="1">
              <a:off x="8614901" y="7681185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직선 연결선 118"/>
            <p:cNvCxnSpPr/>
            <p:nvPr/>
          </p:nvCxnSpPr>
          <p:spPr>
            <a:xfrm flipH="1">
              <a:off x="8614901" y="8382610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연결선 119"/>
            <p:cNvCxnSpPr/>
            <p:nvPr/>
          </p:nvCxnSpPr>
          <p:spPr>
            <a:xfrm flipH="1">
              <a:off x="8614901" y="874438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966269" y="7546608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966269" y="8237050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966269" y="8607767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4" name="직선 연결선 123"/>
            <p:cNvCxnSpPr/>
            <p:nvPr/>
          </p:nvCxnSpPr>
          <p:spPr>
            <a:xfrm flipH="1">
              <a:off x="8614901" y="704702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881309" y="6912444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130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6" name="직선 연결선 125"/>
            <p:cNvCxnSpPr/>
            <p:nvPr/>
          </p:nvCxnSpPr>
          <p:spPr>
            <a:xfrm flipH="1">
              <a:off x="8614901" y="733741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881309" y="7202840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8" name="직선 연결선 127"/>
            <p:cNvCxnSpPr/>
            <p:nvPr/>
          </p:nvCxnSpPr>
          <p:spPr>
            <a:xfrm flipH="1">
              <a:off x="8614901" y="6723210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7881309" y="6588633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250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E54068B-38A1-309D-D705-02F67015C09E}"/>
              </a:ext>
            </a:extLst>
          </p:cNvPr>
          <p:cNvGrpSpPr/>
          <p:nvPr/>
        </p:nvGrpSpPr>
        <p:grpSpPr>
          <a:xfrm>
            <a:off x="4274316" y="1421977"/>
            <a:ext cx="3526139" cy="2641573"/>
            <a:chOff x="4092452" y="1415283"/>
            <a:chExt cx="3526139" cy="2641573"/>
          </a:xfrm>
        </p:grpSpPr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652838F7-B5B8-EADB-7DC4-393853777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1" r="39219"/>
            <a:stretch>
              <a:fillRect/>
            </a:stretch>
          </p:blipFill>
          <p:spPr>
            <a:xfrm>
              <a:off x="4732123" y="1810657"/>
              <a:ext cx="1732809" cy="2246199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1DBA31-7B76-BB62-78DF-3E708EFBB659}"/>
                </a:ext>
              </a:extLst>
            </p:cNvPr>
            <p:cNvSpPr txBox="1"/>
            <p:nvPr/>
          </p:nvSpPr>
          <p:spPr>
            <a:xfrm>
              <a:off x="6717319" y="2741842"/>
              <a:ext cx="901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Occludin</a:t>
              </a:r>
            </a:p>
            <a:p>
              <a:pPr algn="r"/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(54 </a:t>
              </a:r>
              <a:r>
                <a:rPr lang="en-US" altLang="ko-KR" sz="13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n-US" altLang="ko-KR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직선 화살표 연결선 41">
              <a:extLst>
                <a:ext uri="{FF2B5EF4-FFF2-40B4-BE49-F238E27FC236}">
                  <a16:creationId xmlns:a16="http://schemas.microsoft.com/office/drawing/2014/main" id="{55A2672D-CC84-A229-DFD8-49BF71D6EFA4}"/>
                </a:ext>
              </a:extLst>
            </p:cNvPr>
            <p:cNvCxnSpPr/>
            <p:nvPr/>
          </p:nvCxnSpPr>
          <p:spPr>
            <a:xfrm flipH="1" flipV="1">
              <a:off x="6337010" y="2903146"/>
              <a:ext cx="335896" cy="73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DBC9599-2F99-BFE2-8577-B86B689AE1AC}"/>
                </a:ext>
              </a:extLst>
            </p:cNvPr>
            <p:cNvSpPr txBox="1"/>
            <p:nvPr/>
          </p:nvSpPr>
          <p:spPr>
            <a:xfrm>
              <a:off x="5671726" y="1415283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Irradiation</a:t>
              </a:r>
            </a:p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(4 Gy x 2 times)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30314B0-8410-A8CF-3217-F9CBB87B8498}"/>
                </a:ext>
              </a:extLst>
            </p:cNvPr>
            <p:cNvSpPr txBox="1"/>
            <p:nvPr/>
          </p:nvSpPr>
          <p:spPr>
            <a:xfrm>
              <a:off x="5013413" y="1581829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3" name="직선 연결선 132"/>
            <p:cNvCxnSpPr/>
            <p:nvPr/>
          </p:nvCxnSpPr>
          <p:spPr>
            <a:xfrm flipH="1">
              <a:off x="4741084" y="223178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연결선 133"/>
            <p:cNvCxnSpPr/>
            <p:nvPr/>
          </p:nvCxnSpPr>
          <p:spPr>
            <a:xfrm flipH="1">
              <a:off x="4741084" y="2841817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092452" y="2086227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70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092452" y="2705203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8" name="직선 연결선 137"/>
            <p:cNvCxnSpPr/>
            <p:nvPr/>
          </p:nvCxnSpPr>
          <p:spPr>
            <a:xfrm flipH="1">
              <a:off x="4741084" y="3830671"/>
              <a:ext cx="242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75592C3-4618-C9E8-4154-534CDBBEA8C8}"/>
                </a:ext>
              </a:extLst>
            </p:cNvPr>
            <p:cNvSpPr txBox="1"/>
            <p:nvPr/>
          </p:nvSpPr>
          <p:spPr>
            <a:xfrm>
              <a:off x="4092452" y="3694057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35 </a:t>
              </a:r>
              <a:r>
                <a:rPr lang="en-US" altLang="ko-KR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B0D2A46-FFA9-87B7-D2DA-AABE3B760032}"/>
              </a:ext>
            </a:extLst>
          </p:cNvPr>
          <p:cNvSpPr txBox="1"/>
          <p:nvPr/>
        </p:nvSpPr>
        <p:spPr>
          <a:xfrm>
            <a:off x="428424" y="105264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64F7A-BEA0-50B0-CA32-B1CD195233C1}"/>
              </a:ext>
            </a:extLst>
          </p:cNvPr>
          <p:cNvSpPr txBox="1"/>
          <p:nvPr/>
        </p:nvSpPr>
        <p:spPr>
          <a:xfrm>
            <a:off x="428424" y="107542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1" name="그림 90">
            <a:extLst>
              <a:ext uri="{FF2B5EF4-FFF2-40B4-BE49-F238E27FC236}">
                <a16:creationId xmlns:a16="http://schemas.microsoft.com/office/drawing/2014/main" id="{0BB23253-E5B7-77E9-BCC6-7D9C3E9DA49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8423"/>
          <a:stretch>
            <a:fillRect/>
          </a:stretch>
        </p:blipFill>
        <p:spPr>
          <a:xfrm>
            <a:off x="594604" y="11366339"/>
            <a:ext cx="2352273" cy="2639028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BD19B2B9-A3B0-8215-D583-B98FF140D73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423"/>
          <a:stretch>
            <a:fillRect/>
          </a:stretch>
        </p:blipFill>
        <p:spPr>
          <a:xfrm>
            <a:off x="2946877" y="11366339"/>
            <a:ext cx="2352273" cy="2639028"/>
          </a:xfrm>
          <a:prstGeom prst="rect">
            <a:avLst/>
          </a:prstGeom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E64A2077-8612-DD91-D317-4FBFCE43F3F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8423"/>
          <a:stretch>
            <a:fillRect/>
          </a:stretch>
        </p:blipFill>
        <p:spPr>
          <a:xfrm>
            <a:off x="5406576" y="11366339"/>
            <a:ext cx="2231760" cy="2639027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A42AD2C7-D66C-E095-76D9-D9E92DF486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45762" y="11366339"/>
            <a:ext cx="2045980" cy="2639027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54C5E678-4F1F-1524-E290-966D52D98F2D}"/>
              </a:ext>
            </a:extLst>
          </p:cNvPr>
          <p:cNvSpPr txBox="1"/>
          <p:nvPr/>
        </p:nvSpPr>
        <p:spPr>
          <a:xfrm>
            <a:off x="1297777" y="11066085"/>
            <a:ext cx="1244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E-cadherin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5C1ABD4-2246-712C-C278-75A15FDCD170}"/>
              </a:ext>
            </a:extLst>
          </p:cNvPr>
          <p:cNvSpPr txBox="1"/>
          <p:nvPr/>
        </p:nvSpPr>
        <p:spPr>
          <a:xfrm>
            <a:off x="3590536" y="11066085"/>
            <a:ext cx="1244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N-cadherin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C932075-A024-0E5D-78EB-36B7DFDA6383}"/>
              </a:ext>
            </a:extLst>
          </p:cNvPr>
          <p:cNvSpPr txBox="1"/>
          <p:nvPr/>
        </p:nvSpPr>
        <p:spPr>
          <a:xfrm>
            <a:off x="6147416" y="11066085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-SMA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57D1F72-5682-D720-969A-DA55D70B9984}"/>
              </a:ext>
            </a:extLst>
          </p:cNvPr>
          <p:cNvSpPr txBox="1"/>
          <p:nvPr/>
        </p:nvSpPr>
        <p:spPr>
          <a:xfrm>
            <a:off x="8152691" y="11066085"/>
            <a:ext cx="1281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Collagen III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그림 102">
            <a:extLst>
              <a:ext uri="{FF2B5EF4-FFF2-40B4-BE49-F238E27FC236}">
                <a16:creationId xmlns:a16="http://schemas.microsoft.com/office/drawing/2014/main" id="{E308BE42-0168-A76E-D303-94FD3FA43E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6483" y="11273743"/>
            <a:ext cx="2140319" cy="273162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FBD5B7E2-45CC-0C6F-0B8C-A9AB552491DF}"/>
              </a:ext>
            </a:extLst>
          </p:cNvPr>
          <p:cNvSpPr txBox="1"/>
          <p:nvPr/>
        </p:nvSpPr>
        <p:spPr>
          <a:xfrm>
            <a:off x="10526926" y="11066085"/>
            <a:ext cx="10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Vimentin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A3F81AD-2709-CFB7-2FFF-BF086883EC99}"/>
              </a:ext>
            </a:extLst>
          </p:cNvPr>
          <p:cNvSpPr txBox="1"/>
          <p:nvPr/>
        </p:nvSpPr>
        <p:spPr>
          <a:xfrm>
            <a:off x="2172281" y="12662702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p&lt;0.05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25C7AAF-8A97-0958-8172-3E436E364E56}"/>
              </a:ext>
            </a:extLst>
          </p:cNvPr>
          <p:cNvSpPr txBox="1"/>
          <p:nvPr/>
        </p:nvSpPr>
        <p:spPr>
          <a:xfrm>
            <a:off x="4418403" y="1170489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p=0.07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B8A4DED-E44C-C17F-E0ED-40CB3798582D}"/>
              </a:ext>
            </a:extLst>
          </p:cNvPr>
          <p:cNvSpPr txBox="1"/>
          <p:nvPr/>
        </p:nvSpPr>
        <p:spPr>
          <a:xfrm>
            <a:off x="6737833" y="11401064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p&lt;0.005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5AF0A4F9-761C-91C1-F0CF-68F2E028AF29}"/>
              </a:ext>
            </a:extLst>
          </p:cNvPr>
          <p:cNvSpPr txBox="1"/>
          <p:nvPr/>
        </p:nvSpPr>
        <p:spPr>
          <a:xfrm>
            <a:off x="8947533" y="1156639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p&lt;0.05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434E31C-1C92-D63C-6493-F75046531FA1}"/>
              </a:ext>
            </a:extLst>
          </p:cNvPr>
          <p:cNvSpPr txBox="1"/>
          <p:nvPr/>
        </p:nvSpPr>
        <p:spPr>
          <a:xfrm>
            <a:off x="11175680" y="1142789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p&lt;0.05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86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346E7B-12D8-987C-7870-4FE1B08AA0F9}"/>
              </a:ext>
            </a:extLst>
          </p:cNvPr>
          <p:cNvSpPr txBox="1"/>
          <p:nvPr/>
        </p:nvSpPr>
        <p:spPr>
          <a:xfrm>
            <a:off x="617838" y="741405"/>
            <a:ext cx="11071653" cy="7513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0">
              <a:spcAft>
                <a:spcPts val="360"/>
              </a:spcAft>
              <a:buNone/>
            </a:pPr>
            <a:r>
              <a:rPr lang="en-US" altLang="ko-K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Supplementary Figure 1. Stepwise differentiation of human embryonic stem cells (</a:t>
            </a:r>
            <a:r>
              <a:rPr lang="en-US" altLang="ko-KR" sz="18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hESCs</a:t>
            </a:r>
            <a:r>
              <a:rPr lang="en-US" altLang="ko-K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) into mature lung organoids (hLOs). 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Phase-contrast images depict the morphological progression from </a:t>
            </a:r>
            <a:r>
              <a:rPr lang="en-US" altLang="ko-KR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hESCs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 to fully developed human lung organoids over a 55-day differentiation protocol. Day 1–2: </a:t>
            </a:r>
            <a:r>
              <a:rPr lang="en-US" altLang="ko-KR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hESCs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 exhibit typical colony morphology and initiate differentiation into definitive endoderm (DE). Day 8: Cells transition into anterior foregut endoderm (AFE). Day 12: Formation of </a:t>
            </a:r>
            <a:r>
              <a:rPr lang="en-US" altLang="ko-KR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ventralized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 anterior foregut endoderm (VAFE) is observed as tightly packed epithelial-like colonies. Day 16–24: Cells begin patterning into lung progenitor domains and generate spheroid-like aggregates. Day 34–55: Spheroids are embedded in Matrigel, leading to the formation and maturation of three-dimensional bronchioalveolar organoids with distinct cystic structures resembling airway and alveolar compartments. Images were captured at 40× or 100× magnification using an inverted microscope.</a:t>
            </a:r>
            <a:endParaRPr lang="ko-KR" altLang="ko-KR" sz="1200" kern="100" dirty="0">
              <a:effectLst/>
              <a:latin typeface="바탕" panose="02030600000101010101" pitchFamily="18" charset="-127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360"/>
              </a:spcAft>
              <a:buNone/>
            </a:pP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바탕" panose="02030600000101010101" pitchFamily="18" charset="-127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360"/>
              </a:spcAft>
              <a:buNone/>
            </a:pPr>
            <a:r>
              <a:rPr lang="en-US" altLang="ko-K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Supplementary Figure 2. </a:t>
            </a:r>
            <a:r>
              <a:rPr lang="en-US" altLang="ko-KR" sz="1800" b="1" kern="100" dirty="0" err="1"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scRNA</a:t>
            </a:r>
            <a:r>
              <a:rPr lang="en-US" altLang="ko-KR" sz="1800" b="1" kern="100" dirty="0"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-seq reveals changes in pro-fibrotic cytokine gene expression across all epithelial cell populations constituting irradiated hLOs. 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Violin plots of ACTA2 (A), TGF-β (B), GDF-15 (C), and PDGF-A (D) show the log-transformed, normalized expression levels of indicated genes in clusters of normal or irradiated cells, as revealed by </a:t>
            </a:r>
            <a:r>
              <a:rPr lang="en-US" altLang="ko-KR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scRNA</a:t>
            </a: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-seq analysis of organoids. </a:t>
            </a:r>
            <a:endParaRPr lang="ko-KR" altLang="ko-KR" sz="1200" kern="100" dirty="0">
              <a:effectLst/>
              <a:latin typeface="바탕" panose="02030600000101010101" pitchFamily="18" charset="-127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360"/>
              </a:spcAft>
              <a:buNone/>
            </a:pP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바탕" panose="02030600000101010101" pitchFamily="18" charset="-127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360"/>
              </a:spcAft>
              <a:buNone/>
            </a:pPr>
            <a:r>
              <a:rPr lang="en-US" altLang="ko-KR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Supplementary Figure 3. </a:t>
            </a:r>
            <a:r>
              <a:rPr lang="en-US" altLang="ko-KR" sz="1800" kern="100" dirty="0"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Gene ontology (GO) enrichment analysis of AT1, proliferating AT2, AT2, basal, goblet, ciliated, or club cells</a:t>
            </a:r>
            <a:r>
              <a:rPr lang="en-US" altLang="ko-KR" sz="1800" b="1" kern="100" dirty="0"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. </a:t>
            </a:r>
            <a:r>
              <a:rPr lang="en-US" altLang="ko-KR" sz="1800" kern="100" dirty="0"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Normalized enrichment scores (NES) indicate the distribution of GO categories across a list of genes ranked by hypergeometric score. Terms with a positive NES represent gene categories upregulated in normal hLOs, whereas terms with a negative NES indicate gene categories downregulated by irradiation.</a:t>
            </a:r>
          </a:p>
          <a:p>
            <a:pPr algn="just" latinLnBrk="0">
              <a:spcAft>
                <a:spcPts val="360"/>
              </a:spcAft>
              <a:buNone/>
            </a:pPr>
            <a:endParaRPr lang="en-US" altLang="ko-KR" kern="100" dirty="0">
              <a:latin typeface="Times New Roman" panose="02020603050405020304" pitchFamily="18" charset="0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>
              <a:spcAft>
                <a:spcPts val="360"/>
              </a:spcAft>
            </a:pPr>
            <a:r>
              <a:rPr lang="en-US" altLang="ko-KR" b="1" kern="100" dirty="0"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Supplementary Figure 4. 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analysis showing changes in epithelial and mesenchymal marker expression following repeated γ-ray irradiation of hLOs. (A) </a:t>
            </a:r>
            <a:r>
              <a:rPr lang="en-US" altLang="ko-KR" kern="100" dirty="0"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Uncropped gels for w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estern blot analysis in Figure4(A). (B) Mean pixel density of each bands was measured by ImageJ program. One of three similar results is shown.</a:t>
            </a:r>
            <a:endParaRPr lang="ko-KR" altLang="ko-KR" kern="100" dirty="0">
              <a:effectLst/>
              <a:latin typeface="Times New Roman" panose="02020603050405020304" pitchFamily="18" charset="0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360"/>
              </a:spcAft>
              <a:buNone/>
            </a:pPr>
            <a:r>
              <a:rPr lang="en-US" altLang="ko-KR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 </a:t>
            </a:r>
            <a:endParaRPr lang="ko-KR" altLang="ko-KR" kern="100" dirty="0">
              <a:effectLst/>
              <a:latin typeface="Times New Roman" panose="02020603050405020304" pitchFamily="18" charset="0"/>
              <a:ea typeface="바탕" panose="02030600000101010101" pitchFamily="18" charset="-127"/>
              <a:cs typeface="Times New Roman" panose="02020603050405020304" pitchFamily="18" charset="0"/>
            </a:endParaRPr>
          </a:p>
          <a:p>
            <a:pPr algn="just" latinLnBrk="0">
              <a:lnSpc>
                <a:spcPct val="150000"/>
              </a:lnSpc>
              <a:spcAft>
                <a:spcPts val="360"/>
              </a:spcAft>
              <a:buNone/>
            </a:pPr>
            <a:r>
              <a:rPr lang="en-US" altLang="ko-KR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바탕" panose="02030600000101010101" pitchFamily="18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바탕" panose="02030600000101010101" pitchFamily="18" charset="-127"/>
              <a:ea typeface="바탕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0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91589</TotalTime>
  <Words>636</Words>
  <Application>Microsoft Office PowerPoint</Application>
  <PresentationFormat>사용자 지정</PresentationFormat>
  <Paragraphs>136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맑은 고딕</vt:lpstr>
      <vt:lpstr>바탕</vt:lpstr>
      <vt:lpstr>Aptos</vt:lpstr>
      <vt:lpstr>Aptos Display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 Seong SEO</dc:creator>
  <cp:lastModifiedBy>혜란 박</cp:lastModifiedBy>
  <cp:revision>67</cp:revision>
  <dcterms:created xsi:type="dcterms:W3CDTF">2024-12-14T13:32:39Z</dcterms:created>
  <dcterms:modified xsi:type="dcterms:W3CDTF">2025-11-27T00:55:05Z</dcterms:modified>
</cp:coreProperties>
</file>