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1" r:id="rId2"/>
    <p:sldId id="273" r:id="rId3"/>
    <p:sldId id="274" r:id="rId4"/>
    <p:sldId id="261" r:id="rId5"/>
    <p:sldId id="262" r:id="rId6"/>
    <p:sldId id="256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0109A-CE12-44DF-8D1C-97020FB4F2A4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1C2B47-8FA8-4196-A4A2-6C72C9A527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474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47630A-A010-45CF-AD36-7C9016C65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031FBDD-E6B7-73BD-CFDE-AC92830C0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821AD0-A97B-1D19-FA46-72F5CAFDB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439F0E-7765-A06A-A62E-702797884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489CF5-29B1-9CD3-42E6-4A0442C64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163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A00C95-238A-C5F0-C5DB-A31AD2CDE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9D8438-979D-E237-FB39-361DC1A18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B2D7C3-A5C9-BCC7-722F-F809D5FBF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BBE25F-8E94-FAD9-7991-8E87FF524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26833C1-601C-21CD-3047-D0F1CD30D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39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B6E22B-0F54-9B0A-DC32-19FCFB49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564DC01-9110-4C49-81FD-0B7CFA396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E3DE558-D3EB-982F-7491-AB6F4F2D3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4E3E4C-C2D2-02BB-13F2-6F15C9822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2FD028-9DB1-BB1B-C416-3C4FE36B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418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F0C3E2-5117-B3EA-6E06-4F050320F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64D79-CB63-F6C2-985B-070EDA6EB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176C74A-8532-9E12-3FC2-FF89B8170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A8C4D2-A4D0-8A12-9ECA-E66747C79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F8348E-3411-0E12-F1D3-3D407C4E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733CF27-8CC5-1D5D-BC0F-5F3D1576B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89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C2C6BB-C260-2937-B829-19580AFEE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5B4EEC-E093-85F9-7E82-CA48894A4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ED42F9-5BBB-7841-ACE6-A16F21DCF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D55F438-B07B-894D-3FBC-1C5B3B0EBB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06D2BD6-E119-93F2-B168-BE69F1095D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DAA2343-2EC8-5233-09D7-2E3AD583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53DAB2-E3CF-428F-80DA-9BCEB7D7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2A56A74-1DA1-AEB1-B433-1B599B8F0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96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795F1B-71E0-19E6-64A9-47B8AA247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DD206C8-5FBD-C4FF-ACCD-7F87A8D09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25D216A-2A1B-BABE-2BD1-112031B9E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7BC386E-DEB1-10F3-C76F-59186B715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560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AF6B3A6-5C2F-1EC7-F97F-1477A9FDD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D1C36A3-884D-3CD7-8FA3-C11AD3AA4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3F8355-8ED8-3CF6-9F89-412175F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43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A10055-A166-A2A2-0D5F-0A04D4318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BA3EE6-FF38-C15C-94A9-2A0CA7A64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70AB46-0542-5F28-BAB0-5FA5D212C6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C123531-C98F-494A-9954-63978FE6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DB72CA-739C-13C1-63FD-65D667670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1134E8-3211-588B-350F-8916585E1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31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198BD4-CEA6-B3AA-AE32-8C5D23B62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1AE0121-8C15-64F7-ACDE-CB00A2FEE3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E0B5DB8-AEEA-D325-32BF-A854711D0D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32567E-8051-7BFA-5CAB-0B2D92814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626755-7B54-8A10-149B-E82EC5E65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AB2A88-727A-9911-D99C-61B4A5080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959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DAC96-ACA6-05D5-379E-567F5102B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2C72CCE-58F3-3136-756E-30B1C58EEA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A26E64-6A70-A629-EFEF-50919BDAA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63A9056-DC4A-31F9-3EBE-3C3D55C5B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B61637-8512-ED8D-C582-F09AF0C85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737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3092100-A70B-3D1A-E7DD-D4AF32E2E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AFB07B6-3D5E-5AC1-11FD-EB620FA00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552B7F-879E-5175-13AE-39A31AF6E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C240E1-D4FA-D1F5-D3FA-7BCB31D0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F8B694-AA2F-7C3F-DD34-76130A3E2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73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2FBF77C-4A52-8EF5-BB86-0B43B9DF4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AE4A703-3253-4849-11FC-73C926283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1C5246-23C9-EECA-2247-64A7F8420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B87CA-7A00-47B3-85A8-EA75AAF394FD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B296AB-EF84-6D3F-60A0-27950AE0BB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AD51E5-5453-49AB-83F1-EC0E7C48A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26AE4-5659-44BB-BE90-26DC552C2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989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pn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5" Type="http://schemas.openxmlformats.org/officeDocument/2006/relationships/image" Target="../media/image41.jpe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41">
            <a:extLst>
              <a:ext uri="{FF2B5EF4-FFF2-40B4-BE49-F238E27FC236}">
                <a16:creationId xmlns:a16="http://schemas.microsoft.com/office/drawing/2014/main" id="{95F99733-A31B-DDAA-C16D-E4EFB967E881}"/>
              </a:ext>
            </a:extLst>
          </p:cNvPr>
          <p:cNvGrpSpPr>
            <a:grpSpLocks/>
          </p:cNvGrpSpPr>
          <p:nvPr/>
        </p:nvGrpSpPr>
        <p:grpSpPr bwMode="auto">
          <a:xfrm>
            <a:off x="384276" y="1127561"/>
            <a:ext cx="5410782" cy="2027543"/>
            <a:chOff x="1482460" y="705525"/>
            <a:chExt cx="6541339" cy="2342523"/>
          </a:xfrm>
        </p:grpSpPr>
        <p:sp>
          <p:nvSpPr>
            <p:cNvPr id="14339" name="TextBox 10">
              <a:extLst>
                <a:ext uri="{FF2B5EF4-FFF2-40B4-BE49-F238E27FC236}">
                  <a16:creationId xmlns:a16="http://schemas.microsoft.com/office/drawing/2014/main" id="{2961B76D-E2DE-13E2-879F-D4AA9B47D5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6987" y="2675010"/>
              <a:ext cx="1166812" cy="239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</a:t>
              </a:r>
              <a:r>
                <a:rPr lang="en-US" altLang="zh-C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GAPDH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40" name="TextBox 14">
              <a:extLst>
                <a:ext uri="{FF2B5EF4-FFF2-40B4-BE49-F238E27FC236}">
                  <a16:creationId xmlns:a16="http://schemas.microsoft.com/office/drawing/2014/main" id="{D25CDD9B-0AEA-163E-8C71-9A805D7C7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6987" y="2196178"/>
              <a:ext cx="936037" cy="239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</a:t>
              </a:r>
              <a:r>
                <a:rPr lang="en-US" altLang="zh-C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FZD4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341" name="组合 40">
              <a:extLst>
                <a:ext uri="{FF2B5EF4-FFF2-40B4-BE49-F238E27FC236}">
                  <a16:creationId xmlns:a16="http://schemas.microsoft.com/office/drawing/2014/main" id="{E907C89C-845A-EA19-460D-83D54C8A75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82460" y="705525"/>
              <a:ext cx="5431401" cy="2342523"/>
              <a:chOff x="1482460" y="705525"/>
              <a:chExt cx="5431401" cy="2342523"/>
            </a:xfrm>
          </p:grpSpPr>
          <p:sp>
            <p:nvSpPr>
              <p:cNvPr id="14342" name="TextBox 74">
                <a:extLst>
                  <a:ext uri="{FF2B5EF4-FFF2-40B4-BE49-F238E27FC236}">
                    <a16:creationId xmlns:a16="http://schemas.microsoft.com/office/drawing/2014/main" id="{58D5E4F9-2A9B-F0C3-E0E5-1558AA8D6C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82460" y="721616"/>
                <a:ext cx="431800" cy="4267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4343" name="组合 38">
                <a:extLst>
                  <a:ext uri="{FF2B5EF4-FFF2-40B4-BE49-F238E27FC236}">
                    <a16:creationId xmlns:a16="http://schemas.microsoft.com/office/drawing/2014/main" id="{142B54B9-73B9-FA33-7A7A-F1A7CC1D0F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64138" y="705525"/>
                <a:ext cx="5049723" cy="2342523"/>
                <a:chOff x="1818369" y="298501"/>
                <a:chExt cx="4319060" cy="2555084"/>
              </a:xfrm>
            </p:grpSpPr>
            <p:sp>
              <p:nvSpPr>
                <p:cNvPr id="14344" name="TextBox 42">
                  <a:extLst>
                    <a:ext uri="{FF2B5EF4-FFF2-40B4-BE49-F238E27FC236}">
                      <a16:creationId xmlns:a16="http://schemas.microsoft.com/office/drawing/2014/main" id="{80AED9D0-F698-0E86-357E-CC4318E634F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5511594" y="1433343"/>
                  <a:ext cx="79866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blood 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45" name="TextBox 6">
                  <a:extLst>
                    <a:ext uri="{FF2B5EF4-FFF2-40B4-BE49-F238E27FC236}">
                      <a16:creationId xmlns:a16="http://schemas.microsoft.com/office/drawing/2014/main" id="{ABB8DE43-1D09-8F2C-DAAB-5C21EA6613C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523419" y="1461470"/>
                  <a:ext cx="717550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brain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46" name="TextBox 26">
                  <a:extLst>
                    <a:ext uri="{FF2B5EF4-FFF2-40B4-BE49-F238E27FC236}">
                      <a16:creationId xmlns:a16="http://schemas.microsoft.com/office/drawing/2014/main" id="{C5FF277A-C27D-B132-6A6A-00BCCD31D64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1509238" y="1206388"/>
                  <a:ext cx="1227674" cy="207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ts val="1200"/>
                    </a:lnSpc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Retina (-1w)</a:t>
                  </a:r>
                </a:p>
              </p:txBody>
            </p:sp>
            <p:sp>
              <p:nvSpPr>
                <p:cNvPr id="14347" name="TextBox 46">
                  <a:extLst>
                    <a:ext uri="{FF2B5EF4-FFF2-40B4-BE49-F238E27FC236}">
                      <a16:creationId xmlns:a16="http://schemas.microsoft.com/office/drawing/2014/main" id="{06788F26-0E2E-BB40-5A43-FB92C11E533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060252" y="1447759"/>
                  <a:ext cx="746898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lens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48" name="TextBox 40">
                  <a:extLst>
                    <a:ext uri="{FF2B5EF4-FFF2-40B4-BE49-F238E27FC236}">
                      <a16:creationId xmlns:a16="http://schemas.microsoft.com/office/drawing/2014/main" id="{12AB58E4-C12B-3531-5AEE-AD2E37E86D7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226146" y="1296813"/>
                  <a:ext cx="1050430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uterus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49" name="TextBox 41">
                  <a:extLst>
                    <a:ext uri="{FF2B5EF4-FFF2-40B4-BE49-F238E27FC236}">
                      <a16:creationId xmlns:a16="http://schemas.microsoft.com/office/drawing/2014/main" id="{C8373CC8-2C9D-F064-F945-A1F8F061DE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652723" y="1377893"/>
                  <a:ext cx="887157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ovary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0" name="TextBox 31">
                  <a:extLst>
                    <a:ext uri="{FF2B5EF4-FFF2-40B4-BE49-F238E27FC236}">
                      <a16:creationId xmlns:a16="http://schemas.microsoft.com/office/drawing/2014/main" id="{AA403E9E-5425-6472-CAEA-0A75BAC55BB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599493" y="974741"/>
                  <a:ext cx="1638902" cy="2864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mammary gland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1" name="TextBox 27">
                  <a:extLst>
                    <a:ext uri="{FF2B5EF4-FFF2-40B4-BE49-F238E27FC236}">
                      <a16:creationId xmlns:a16="http://schemas.microsoft.com/office/drawing/2014/main" id="{43491BF9-CFCE-7DCC-D487-DAFB561E2D2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540982" y="1369324"/>
                  <a:ext cx="904366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spleen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2" name="TextBox 25">
                  <a:extLst>
                    <a:ext uri="{FF2B5EF4-FFF2-40B4-BE49-F238E27FC236}">
                      <a16:creationId xmlns:a16="http://schemas.microsoft.com/office/drawing/2014/main" id="{8AB49865-4A50-4A52-B2D6-78350E9FCA4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685738" y="1222276"/>
                  <a:ext cx="128391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kidney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3" name="TextBox 23">
                  <a:extLst>
                    <a:ext uri="{FF2B5EF4-FFF2-40B4-BE49-F238E27FC236}">
                      <a16:creationId xmlns:a16="http://schemas.microsoft.com/office/drawing/2014/main" id="{BDCB8637-B24A-A3DF-D709-36BBAB5F8B4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259734" y="1485939"/>
                  <a:ext cx="670241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liver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4" name="TextBox 21">
                  <a:extLst>
                    <a:ext uri="{FF2B5EF4-FFF2-40B4-BE49-F238E27FC236}">
                      <a16:creationId xmlns:a16="http://schemas.microsoft.com/office/drawing/2014/main" id="{E1C59900-E7CB-5F22-3E59-F45D85C2769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522736" y="1042718"/>
                  <a:ext cx="1537188" cy="2864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small intestine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5" name="TextBox 43">
                  <a:extLst>
                    <a:ext uri="{FF2B5EF4-FFF2-40B4-BE49-F238E27FC236}">
                      <a16:creationId xmlns:a16="http://schemas.microsoft.com/office/drawing/2014/main" id="{34E2734B-B1DF-D1A3-AA47-BA4DD8220D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5130001" y="1335247"/>
                  <a:ext cx="96620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muscle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6" name="TextBox 53">
                  <a:extLst>
                    <a:ext uri="{FF2B5EF4-FFF2-40B4-BE49-F238E27FC236}">
                      <a16:creationId xmlns:a16="http://schemas.microsoft.com/office/drawing/2014/main" id="{AA5915CF-6502-ABE9-8A63-D02968815F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211902" y="1336577"/>
                  <a:ext cx="970107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testicle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7187" name="Picture 2">
                  <a:extLst>
                    <a:ext uri="{FF2B5EF4-FFF2-40B4-BE49-F238E27FC236}">
                      <a16:creationId xmlns:a16="http://schemas.microsoft.com/office/drawing/2014/main" id="{E09CBAE8-A8F6-A5B7-AF52-D11274C63A8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 r="2234"/>
                <a:stretch>
                  <a:fillRect/>
                </a:stretch>
              </p:blipFill>
              <p:spPr bwMode="auto">
                <a:xfrm>
                  <a:off x="1818369" y="1920797"/>
                  <a:ext cx="4319060" cy="387167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65000"/>
                    </a:schemeClr>
                  </a:solidFill>
                  <a:miter lim="800000"/>
                  <a:headEnd/>
                  <a:tailEnd/>
                </a:ln>
              </p:spPr>
            </p:pic>
            <p:pic>
              <p:nvPicPr>
                <p:cNvPr id="7188" name="Picture 3">
                  <a:extLst>
                    <a:ext uri="{FF2B5EF4-FFF2-40B4-BE49-F238E27FC236}">
                      <a16:creationId xmlns:a16="http://schemas.microsoft.com/office/drawing/2014/main" id="{816417BA-3AA4-A5EC-FF3D-B085C42CBA0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1818369" y="2381212"/>
                  <a:ext cx="4319060" cy="472373"/>
                </a:xfrm>
                <a:prstGeom prst="rect">
                  <a:avLst/>
                </a:prstGeom>
                <a:noFill/>
                <a:ln w="9525">
                  <a:solidFill>
                    <a:schemeClr val="bg1">
                      <a:lumMod val="65000"/>
                    </a:schemeClr>
                  </a:solidFill>
                  <a:miter lim="800000"/>
                  <a:headEnd/>
                  <a:tailEnd/>
                </a:ln>
              </p:spPr>
            </p:pic>
          </p:grpSp>
        </p:grpSp>
      </p:grpSp>
      <p:sp>
        <p:nvSpPr>
          <p:cNvPr id="2" name="文本框 24">
            <a:extLst>
              <a:ext uri="{FF2B5EF4-FFF2-40B4-BE49-F238E27FC236}">
                <a16:creationId xmlns:a16="http://schemas.microsoft.com/office/drawing/2014/main" id="{4A93AE32-BEEF-EC4F-6336-33AA32F5E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3" y="-10400"/>
            <a:ext cx="13206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1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79F9FB1-5A00-6CCC-A1C8-ED9A49B7DD20}"/>
              </a:ext>
            </a:extLst>
          </p:cNvPr>
          <p:cNvGrpSpPr/>
          <p:nvPr/>
        </p:nvGrpSpPr>
        <p:grpSpPr>
          <a:xfrm>
            <a:off x="238980" y="4603126"/>
            <a:ext cx="4893382" cy="1688197"/>
            <a:chOff x="3064953" y="2370127"/>
            <a:chExt cx="6290241" cy="2382843"/>
          </a:xfrm>
        </p:grpSpPr>
        <p:grpSp>
          <p:nvGrpSpPr>
            <p:cNvPr id="4" name="组合 18">
              <a:extLst>
                <a:ext uri="{FF2B5EF4-FFF2-40B4-BE49-F238E27FC236}">
                  <a16:creationId xmlns:a16="http://schemas.microsoft.com/office/drawing/2014/main" id="{0A8F5D94-95E1-1BC0-F3F5-4C05750FE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4953" y="2370127"/>
              <a:ext cx="6290241" cy="2382843"/>
              <a:chOff x="1445845" y="3255519"/>
              <a:chExt cx="5275898" cy="2117697"/>
            </a:xfrm>
          </p:grpSpPr>
          <p:sp>
            <p:nvSpPr>
              <p:cNvPr id="7" name="TextBox 26">
                <a:extLst>
                  <a:ext uri="{FF2B5EF4-FFF2-40B4-BE49-F238E27FC236}">
                    <a16:creationId xmlns:a16="http://schemas.microsoft.com/office/drawing/2014/main" id="{F59DE266-62A1-2884-58B7-5BEB52304D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1676652" y="3851153"/>
                <a:ext cx="688217" cy="209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-1w</a:t>
                </a:r>
              </a:p>
            </p:txBody>
          </p:sp>
          <p:sp>
            <p:nvSpPr>
              <p:cNvPr id="8" name="TextBox 6">
                <a:extLst>
                  <a:ext uri="{FF2B5EF4-FFF2-40B4-BE49-F238E27FC236}">
                    <a16:creationId xmlns:a16="http://schemas.microsoft.com/office/drawing/2014/main" id="{87AE4F9C-091D-A429-4D05-812A904F54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4448062" y="3797085"/>
                <a:ext cx="753834" cy="232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lens</a:t>
                </a:r>
                <a:endParaRPr lang="zh-CN" altLang="en-US" sz="12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TextBox 59">
                <a:extLst>
                  <a:ext uri="{FF2B5EF4-FFF2-40B4-BE49-F238E27FC236}">
                    <a16:creationId xmlns:a16="http://schemas.microsoft.com/office/drawing/2014/main" id="{9600F8A1-7483-9C8A-2A74-8DED636D61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4864482" y="3832963"/>
                <a:ext cx="681801" cy="232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sclera</a:t>
                </a:r>
                <a:endParaRPr lang="zh-CN" altLang="en-US" sz="12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TextBox 60">
                <a:extLst>
                  <a:ext uri="{FF2B5EF4-FFF2-40B4-BE49-F238E27FC236}">
                    <a16:creationId xmlns:a16="http://schemas.microsoft.com/office/drawing/2014/main" id="{8F995475-95D9-DCC9-ECF7-3FAB1313AE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5111653" y="3747159"/>
                <a:ext cx="854058" cy="232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cornea</a:t>
                </a:r>
                <a:endParaRPr lang="zh-CN" altLang="en-US" sz="1200" dirty="0"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TextBox 26">
                <a:extLst>
                  <a:ext uri="{FF2B5EF4-FFF2-40B4-BE49-F238E27FC236}">
                    <a16:creationId xmlns:a16="http://schemas.microsoft.com/office/drawing/2014/main" id="{82B52C48-ACD3-7637-7B07-82C696746F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1985526" y="3721437"/>
                <a:ext cx="892610" cy="2654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  <a:spcBef>
                    <a:spcPct val="0"/>
                  </a:spcBef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0d</a:t>
                </a:r>
              </a:p>
            </p:txBody>
          </p:sp>
          <p:sp>
            <p:nvSpPr>
              <p:cNvPr id="12" name="TextBox 26">
                <a:extLst>
                  <a:ext uri="{FF2B5EF4-FFF2-40B4-BE49-F238E27FC236}">
                    <a16:creationId xmlns:a16="http://schemas.microsoft.com/office/drawing/2014/main" id="{27F3374A-44AD-025E-C779-1C803A53DC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2503499" y="3885342"/>
                <a:ext cx="619564" cy="2095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ts val="1200"/>
                  </a:lnSpc>
                  <a:spcBef>
                    <a:spcPct val="0"/>
                  </a:spcBef>
                  <a:buNone/>
                </a:pPr>
                <a:r>
                  <a:rPr lang="af-ZA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2ws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Box 26">
                <a:extLst>
                  <a:ext uri="{FF2B5EF4-FFF2-40B4-BE49-F238E27FC236}">
                    <a16:creationId xmlns:a16="http://schemas.microsoft.com/office/drawing/2014/main" id="{613EF8F3-A644-89EB-B40D-CCCAE9B8C3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2703572" y="3695678"/>
                <a:ext cx="914799" cy="29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1m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TextBox 26">
                <a:extLst>
                  <a:ext uri="{FF2B5EF4-FFF2-40B4-BE49-F238E27FC236}">
                    <a16:creationId xmlns:a16="http://schemas.microsoft.com/office/drawing/2014/main" id="{CC4E562A-C01D-65E4-13A3-0902B765C6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001664" y="3689146"/>
                <a:ext cx="924086" cy="29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2ms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TextBox 26">
                <a:extLst>
                  <a:ext uri="{FF2B5EF4-FFF2-40B4-BE49-F238E27FC236}">
                    <a16:creationId xmlns:a16="http://schemas.microsoft.com/office/drawing/2014/main" id="{6552770D-BB32-D080-F31F-F0763CCCD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400722" y="3773821"/>
                <a:ext cx="821054" cy="29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3ms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:a16="http://schemas.microsoft.com/office/drawing/2014/main" id="{7E5567BA-065E-1221-B167-7F7F1520523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680339" y="3695100"/>
                <a:ext cx="978677" cy="232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6ms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TextBox 26">
                <a:extLst>
                  <a:ext uri="{FF2B5EF4-FFF2-40B4-BE49-F238E27FC236}">
                    <a16:creationId xmlns:a16="http://schemas.microsoft.com/office/drawing/2014/main" id="{467254AC-3FB0-718A-37C2-0145468596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4194802" y="3925652"/>
                <a:ext cx="515817" cy="232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1y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TextBox 14">
                <a:extLst>
                  <a:ext uri="{FF2B5EF4-FFF2-40B4-BE49-F238E27FC236}">
                    <a16:creationId xmlns:a16="http://schemas.microsoft.com/office/drawing/2014/main" id="{4426C055-1DE0-1B9A-95A0-3FC72C7E8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94235" y="4392713"/>
                <a:ext cx="805312" cy="246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</a:t>
                </a: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FZD4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A5DF799D-9ECF-B645-0068-5C7802F8C0E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94233" y="4958713"/>
                <a:ext cx="1027510" cy="246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</a:t>
                </a: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GAPDH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Box 75">
                <a:extLst>
                  <a:ext uri="{FF2B5EF4-FFF2-40B4-BE49-F238E27FC236}">
                    <a16:creationId xmlns:a16="http://schemas.microsoft.com/office/drawing/2014/main" id="{81896B3B-A45E-0950-E0A2-EC6D68CEF0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5845" y="3255519"/>
                <a:ext cx="432048" cy="4632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endParaRPr lang="zh-CN" alt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1" name="Picture 5">
                <a:extLst>
                  <a:ext uri="{FF2B5EF4-FFF2-40B4-BE49-F238E27FC236}">
                    <a16:creationId xmlns:a16="http://schemas.microsoft.com/office/drawing/2014/main" id="{4844276E-9ACD-3506-A844-1528D98179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781812" y="4906224"/>
                <a:ext cx="3961228" cy="46699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pic>
            <p:nvPicPr>
              <p:cNvPr id="22" name="Picture 6">
                <a:extLst>
                  <a:ext uri="{FF2B5EF4-FFF2-40B4-BE49-F238E27FC236}">
                    <a16:creationId xmlns:a16="http://schemas.microsoft.com/office/drawing/2014/main" id="{422618FD-CF45-86B3-3F94-1FF478A58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781812" y="4292503"/>
                <a:ext cx="3961228" cy="531892"/>
              </a:xfrm>
              <a:prstGeom prst="rect">
                <a:avLst/>
              </a:prstGeom>
              <a:noFill/>
              <a:ln w="9525">
                <a:solidFill>
                  <a:schemeClr val="bg1">
                    <a:lumMod val="65000"/>
                  </a:schemeClr>
                </a:solidFill>
                <a:miter lim="800000"/>
                <a:headEnd/>
                <a:tailEnd/>
              </a:ln>
            </p:spPr>
          </p:pic>
          <p:sp>
            <p:nvSpPr>
              <p:cNvPr id="23" name="TextBox 61">
                <a:extLst>
                  <a:ext uri="{FF2B5EF4-FFF2-40B4-BE49-F238E27FC236}">
                    <a16:creationId xmlns:a16="http://schemas.microsoft.com/office/drawing/2014/main" id="{4699FE0C-FF2A-A56B-75D4-B8D12B7D9A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11223" y="4293096"/>
                <a:ext cx="130805" cy="2461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*</a:t>
                </a:r>
                <a:endParaRPr lang="zh-CN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A178A9C8-6B32-D3FE-8F62-77CB0B58FCCA}"/>
                </a:ext>
              </a:extLst>
            </p:cNvPr>
            <p:cNvSpPr txBox="1"/>
            <p:nvPr/>
          </p:nvSpPr>
          <p:spPr>
            <a:xfrm>
              <a:off x="4827587" y="2536133"/>
              <a:ext cx="12901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Retina</a:t>
              </a:r>
            </a:p>
          </p:txBody>
        </p: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A3EF865-0C12-77FD-615A-108F3023E4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8676" y="2956889"/>
              <a:ext cx="3193080" cy="101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185" name="组合 7184">
            <a:extLst>
              <a:ext uri="{FF2B5EF4-FFF2-40B4-BE49-F238E27FC236}">
                <a16:creationId xmlns:a16="http://schemas.microsoft.com/office/drawing/2014/main" id="{910D7BC1-283E-FF0E-4344-057D969B8020}"/>
              </a:ext>
            </a:extLst>
          </p:cNvPr>
          <p:cNvGrpSpPr/>
          <p:nvPr/>
        </p:nvGrpSpPr>
        <p:grpSpPr>
          <a:xfrm>
            <a:off x="5907711" y="4472873"/>
            <a:ext cx="6203007" cy="2108661"/>
            <a:chOff x="6361634" y="4414809"/>
            <a:chExt cx="6203007" cy="2108661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D8F7D926-31DE-6CD8-894A-1FB682C55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61634" y="5193010"/>
              <a:ext cx="5156047" cy="695603"/>
            </a:xfrm>
            <a:prstGeom prst="rect">
              <a:avLst/>
            </a:prstGeom>
          </p:spPr>
        </p:pic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BBADABF-C2E0-B642-A3D0-CAA7727A975A}"/>
                </a:ext>
              </a:extLst>
            </p:cNvPr>
            <p:cNvGrpSpPr/>
            <p:nvPr/>
          </p:nvGrpSpPr>
          <p:grpSpPr>
            <a:xfrm>
              <a:off x="6758406" y="4414809"/>
              <a:ext cx="5806235" cy="1831505"/>
              <a:chOff x="3618676" y="2444851"/>
              <a:chExt cx="7463671" cy="2585117"/>
            </a:xfrm>
          </p:grpSpPr>
          <p:grpSp>
            <p:nvGrpSpPr>
              <p:cNvPr id="27" name="组合 18">
                <a:extLst>
                  <a:ext uri="{FF2B5EF4-FFF2-40B4-BE49-F238E27FC236}">
                    <a16:creationId xmlns:a16="http://schemas.microsoft.com/office/drawing/2014/main" id="{805F56D4-9C91-4686-0233-0C2102465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25463" y="2444851"/>
                <a:ext cx="7456884" cy="2585117"/>
                <a:chOff x="1915969" y="3321927"/>
                <a:chExt cx="6254411" cy="2297463"/>
              </a:xfrm>
            </p:grpSpPr>
            <p:sp>
              <p:nvSpPr>
                <p:cNvPr id="30" name="TextBox 26">
                  <a:extLst>
                    <a:ext uri="{FF2B5EF4-FFF2-40B4-BE49-F238E27FC236}">
                      <a16:creationId xmlns:a16="http://schemas.microsoft.com/office/drawing/2014/main" id="{1258DB51-7051-6039-0019-1452F0669B0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1676652" y="3851153"/>
                  <a:ext cx="688217" cy="209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ts val="1200"/>
                    </a:lnSpc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-1w</a:t>
                  </a:r>
                </a:p>
              </p:txBody>
            </p:sp>
            <p:sp>
              <p:nvSpPr>
                <p:cNvPr id="31" name="TextBox 6">
                  <a:extLst>
                    <a:ext uri="{FF2B5EF4-FFF2-40B4-BE49-F238E27FC236}">
                      <a16:creationId xmlns:a16="http://schemas.microsoft.com/office/drawing/2014/main" id="{5CEC9CF7-23DB-44E8-2048-A30080EC16D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448062" y="3797085"/>
                  <a:ext cx="753834" cy="232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lens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68" name="TextBox 59">
                  <a:extLst>
                    <a:ext uri="{FF2B5EF4-FFF2-40B4-BE49-F238E27FC236}">
                      <a16:creationId xmlns:a16="http://schemas.microsoft.com/office/drawing/2014/main" id="{8EB2C428-E2DE-2AD5-B4D3-9490CB081E1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864482" y="3832963"/>
                  <a:ext cx="681801" cy="232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sclera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69" name="TextBox 60">
                  <a:extLst>
                    <a:ext uri="{FF2B5EF4-FFF2-40B4-BE49-F238E27FC236}">
                      <a16:creationId xmlns:a16="http://schemas.microsoft.com/office/drawing/2014/main" id="{43C0494C-161B-C7B7-2DF7-5FFB97A45AF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5111653" y="3747159"/>
                  <a:ext cx="854058" cy="232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cornea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0" name="TextBox 26">
                  <a:extLst>
                    <a:ext uri="{FF2B5EF4-FFF2-40B4-BE49-F238E27FC236}">
                      <a16:creationId xmlns:a16="http://schemas.microsoft.com/office/drawing/2014/main" id="{77FEE837-EAE1-894F-3BEC-C7FA82F2A49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1985526" y="3721437"/>
                  <a:ext cx="892610" cy="26546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ts val="1200"/>
                    </a:lnSpc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0d</a:t>
                  </a:r>
                </a:p>
              </p:txBody>
            </p:sp>
            <p:sp>
              <p:nvSpPr>
                <p:cNvPr id="7171" name="TextBox 26">
                  <a:extLst>
                    <a:ext uri="{FF2B5EF4-FFF2-40B4-BE49-F238E27FC236}">
                      <a16:creationId xmlns:a16="http://schemas.microsoft.com/office/drawing/2014/main" id="{471762FF-C1EE-081E-BB89-ED072F3462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503499" y="3885342"/>
                  <a:ext cx="619564" cy="20958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ts val="1200"/>
                    </a:lnSpc>
                    <a:spcBef>
                      <a:spcPct val="0"/>
                    </a:spcBef>
                    <a:buNone/>
                  </a:pPr>
                  <a:r>
                    <a:rPr lang="af-ZA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2ws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2" name="TextBox 26">
                  <a:extLst>
                    <a:ext uri="{FF2B5EF4-FFF2-40B4-BE49-F238E27FC236}">
                      <a16:creationId xmlns:a16="http://schemas.microsoft.com/office/drawing/2014/main" id="{1E12F728-C625-0CD7-5189-E53A2BE9B94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703572" y="3695678"/>
                  <a:ext cx="914799" cy="2986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1m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3" name="TextBox 26">
                  <a:extLst>
                    <a:ext uri="{FF2B5EF4-FFF2-40B4-BE49-F238E27FC236}">
                      <a16:creationId xmlns:a16="http://schemas.microsoft.com/office/drawing/2014/main" id="{5670965E-3DF2-33A5-F7DB-C4AFAD4A425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001664" y="3689146"/>
                  <a:ext cx="924086" cy="2986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2ms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4" name="TextBox 26">
                  <a:extLst>
                    <a:ext uri="{FF2B5EF4-FFF2-40B4-BE49-F238E27FC236}">
                      <a16:creationId xmlns:a16="http://schemas.microsoft.com/office/drawing/2014/main" id="{105A52B0-0F6B-DCFD-EA9B-D54FCA410B1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400722" y="3773821"/>
                  <a:ext cx="821054" cy="2986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3ms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5" name="TextBox 26">
                  <a:extLst>
                    <a:ext uri="{FF2B5EF4-FFF2-40B4-BE49-F238E27FC236}">
                      <a16:creationId xmlns:a16="http://schemas.microsoft.com/office/drawing/2014/main" id="{799ACBA7-E1C4-7EA6-BE61-D88BC446CA6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680339" y="3695100"/>
                  <a:ext cx="978677" cy="232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6ms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6" name="TextBox 26">
                  <a:extLst>
                    <a:ext uri="{FF2B5EF4-FFF2-40B4-BE49-F238E27FC236}">
                      <a16:creationId xmlns:a16="http://schemas.microsoft.com/office/drawing/2014/main" id="{E4248265-5140-AA79-E221-A79583ACD64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194802" y="3925652"/>
                  <a:ext cx="515817" cy="2323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 typeface="Arial" panose="020B0604020202020204" pitchFamily="34" charset="0"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1y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7" name="TextBox 14">
                  <a:extLst>
                    <a:ext uri="{FF2B5EF4-FFF2-40B4-BE49-F238E27FC236}">
                      <a16:creationId xmlns:a16="http://schemas.microsoft.com/office/drawing/2014/main" id="{69A71545-2D2A-5909-6BF9-D93BF19F4B1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42870" y="4707596"/>
                  <a:ext cx="805312" cy="246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←</a:t>
                  </a: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FZD4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78" name="TextBox 10">
                  <a:extLst>
                    <a:ext uri="{FF2B5EF4-FFF2-40B4-BE49-F238E27FC236}">
                      <a16:creationId xmlns:a16="http://schemas.microsoft.com/office/drawing/2014/main" id="{97C10CF0-7F41-D3F9-AB85-907D0FC5D80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142870" y="5373214"/>
                  <a:ext cx="1027510" cy="2461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200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←</a:t>
                  </a: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GAPDH</a:t>
                  </a:r>
                  <a:endPara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B40317F7-4651-9CAB-B07D-5366EC42FD8B}"/>
                  </a:ext>
                </a:extLst>
              </p:cNvPr>
              <p:cNvSpPr txBox="1"/>
              <p:nvPr/>
            </p:nvSpPr>
            <p:spPr>
              <a:xfrm>
                <a:off x="4827587" y="2536133"/>
                <a:ext cx="129018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Retina</a:t>
                </a: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8BD3013F-43C9-ACE6-6733-7DC1A50F797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18676" y="2956889"/>
                <a:ext cx="3193080" cy="10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184" name="图片 7183">
              <a:extLst>
                <a:ext uri="{FF2B5EF4-FFF2-40B4-BE49-F238E27FC236}">
                  <a16:creationId xmlns:a16="http://schemas.microsoft.com/office/drawing/2014/main" id="{8E2D1938-F697-9FBE-BE57-75E89919D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92419" y="5951941"/>
              <a:ext cx="5219208" cy="571529"/>
            </a:xfrm>
            <a:prstGeom prst="rect">
              <a:avLst/>
            </a:prstGeom>
          </p:spPr>
        </p:pic>
      </p:grpSp>
      <p:grpSp>
        <p:nvGrpSpPr>
          <p:cNvPr id="14368" name="组合 14367">
            <a:extLst>
              <a:ext uri="{FF2B5EF4-FFF2-40B4-BE49-F238E27FC236}">
                <a16:creationId xmlns:a16="http://schemas.microsoft.com/office/drawing/2014/main" id="{E17C92D4-525E-AD2C-A68F-B58BBF3709F5}"/>
              </a:ext>
            </a:extLst>
          </p:cNvPr>
          <p:cNvGrpSpPr/>
          <p:nvPr/>
        </p:nvGrpSpPr>
        <p:grpSpPr>
          <a:xfrm>
            <a:off x="5582651" y="233786"/>
            <a:ext cx="6459646" cy="2971999"/>
            <a:chOff x="5582651" y="233786"/>
            <a:chExt cx="6459646" cy="2971999"/>
          </a:xfrm>
        </p:grpSpPr>
        <p:grpSp>
          <p:nvGrpSpPr>
            <p:cNvPr id="7186" name="组合 41">
              <a:extLst>
                <a:ext uri="{FF2B5EF4-FFF2-40B4-BE49-F238E27FC236}">
                  <a16:creationId xmlns:a16="http://schemas.microsoft.com/office/drawing/2014/main" id="{94C1618E-4600-2098-13A1-10ACE46B65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59190" y="233786"/>
              <a:ext cx="5483107" cy="2506626"/>
              <a:chOff x="2099190" y="705525"/>
              <a:chExt cx="6628768" cy="2896035"/>
            </a:xfrm>
          </p:grpSpPr>
          <p:sp>
            <p:nvSpPr>
              <p:cNvPr id="7189" name="TextBox 10">
                <a:extLst>
                  <a:ext uri="{FF2B5EF4-FFF2-40B4-BE49-F238E27FC236}">
                    <a16:creationId xmlns:a16="http://schemas.microsoft.com/office/drawing/2014/main" id="{B65C0399-5E89-D3A6-8DDB-EB66DF4B8E0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561146" y="3362425"/>
                <a:ext cx="1166812" cy="2391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</a:t>
                </a: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GAPDH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190" name="TextBox 14">
                <a:extLst>
                  <a:ext uri="{FF2B5EF4-FFF2-40B4-BE49-F238E27FC236}">
                    <a16:creationId xmlns:a16="http://schemas.microsoft.com/office/drawing/2014/main" id="{501E2480-25B4-5397-A7D5-96A25C22870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7858" y="2434964"/>
                <a:ext cx="936036" cy="239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</a:t>
                </a:r>
                <a:r>
                  <a:rPr lang="en-US" altLang="zh-CN" sz="1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FZD4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193" name="组合 38">
                <a:extLst>
                  <a:ext uri="{FF2B5EF4-FFF2-40B4-BE49-F238E27FC236}">
                    <a16:creationId xmlns:a16="http://schemas.microsoft.com/office/drawing/2014/main" id="{2A7EEB66-14DA-D989-155D-7054239CE3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99190" y="705525"/>
                <a:ext cx="4684207" cy="1540832"/>
                <a:chOff x="2019410" y="298501"/>
                <a:chExt cx="4006432" cy="1680648"/>
              </a:xfrm>
            </p:grpSpPr>
            <p:sp>
              <p:nvSpPr>
                <p:cNvPr id="7194" name="TextBox 42">
                  <a:extLst>
                    <a:ext uri="{FF2B5EF4-FFF2-40B4-BE49-F238E27FC236}">
                      <a16:creationId xmlns:a16="http://schemas.microsoft.com/office/drawing/2014/main" id="{93017591-1A9D-008E-90D5-CA8E5A012B1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5511594" y="1433343"/>
                  <a:ext cx="79866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blood 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95" name="TextBox 6">
                  <a:extLst>
                    <a:ext uri="{FF2B5EF4-FFF2-40B4-BE49-F238E27FC236}">
                      <a16:creationId xmlns:a16="http://schemas.microsoft.com/office/drawing/2014/main" id="{ED5910CC-DD5E-28D4-DEA9-5B73B2F38B2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523419" y="1461470"/>
                  <a:ext cx="717550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brain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96" name="TextBox 26">
                  <a:extLst>
                    <a:ext uri="{FF2B5EF4-FFF2-40B4-BE49-F238E27FC236}">
                      <a16:creationId xmlns:a16="http://schemas.microsoft.com/office/drawing/2014/main" id="{10014D97-A89C-4708-1770-8D4FB671DC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1509238" y="1206388"/>
                  <a:ext cx="1227674" cy="2073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>
                    <a:lnSpc>
                      <a:spcPts val="1200"/>
                    </a:lnSpc>
                    <a:spcBef>
                      <a:spcPct val="0"/>
                    </a:spcBef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Retina (-1w)</a:t>
                  </a:r>
                </a:p>
              </p:txBody>
            </p:sp>
            <p:sp>
              <p:nvSpPr>
                <p:cNvPr id="7197" name="TextBox 46">
                  <a:extLst>
                    <a:ext uri="{FF2B5EF4-FFF2-40B4-BE49-F238E27FC236}">
                      <a16:creationId xmlns:a16="http://schemas.microsoft.com/office/drawing/2014/main" id="{41D26AA3-CB37-4FDC-2B92-45CA48C715C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060252" y="1447759"/>
                  <a:ext cx="746898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lens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98" name="TextBox 40">
                  <a:extLst>
                    <a:ext uri="{FF2B5EF4-FFF2-40B4-BE49-F238E27FC236}">
                      <a16:creationId xmlns:a16="http://schemas.microsoft.com/office/drawing/2014/main" id="{E00EDA98-0A45-17E3-4232-3714879A9AD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226146" y="1296813"/>
                  <a:ext cx="1050430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uterus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99" name="TextBox 41">
                  <a:extLst>
                    <a:ext uri="{FF2B5EF4-FFF2-40B4-BE49-F238E27FC236}">
                      <a16:creationId xmlns:a16="http://schemas.microsoft.com/office/drawing/2014/main" id="{10301ED2-2420-BFBF-1443-DB8B0A71C89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652723" y="1377893"/>
                  <a:ext cx="887157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ovary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36" name="TextBox 31">
                  <a:extLst>
                    <a:ext uri="{FF2B5EF4-FFF2-40B4-BE49-F238E27FC236}">
                      <a16:creationId xmlns:a16="http://schemas.microsoft.com/office/drawing/2014/main" id="{A730008B-6C55-8018-C70F-3987B5C44F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2599493" y="974741"/>
                  <a:ext cx="1638902" cy="2864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mammary gland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37" name="TextBox 27">
                  <a:extLst>
                    <a:ext uri="{FF2B5EF4-FFF2-40B4-BE49-F238E27FC236}">
                      <a16:creationId xmlns:a16="http://schemas.microsoft.com/office/drawing/2014/main" id="{CF01A13A-1210-5FF8-ED2C-7FE4E1CCC9A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540982" y="1369324"/>
                  <a:ext cx="904366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spleen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7" name="TextBox 25">
                  <a:extLst>
                    <a:ext uri="{FF2B5EF4-FFF2-40B4-BE49-F238E27FC236}">
                      <a16:creationId xmlns:a16="http://schemas.microsoft.com/office/drawing/2014/main" id="{4D0CC5CB-72C6-6F0E-55A0-C630A5834F1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685738" y="1222276"/>
                  <a:ext cx="128391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kidney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8" name="TextBox 23">
                  <a:extLst>
                    <a:ext uri="{FF2B5EF4-FFF2-40B4-BE49-F238E27FC236}">
                      <a16:creationId xmlns:a16="http://schemas.microsoft.com/office/drawing/2014/main" id="{9901913A-C529-8F69-052A-76E9B39390D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259734" y="1485939"/>
                  <a:ext cx="670241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liver</a:t>
                  </a:r>
                  <a:endParaRPr lang="zh-CN" altLang="en-US" sz="120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59" name="TextBox 21">
                  <a:extLst>
                    <a:ext uri="{FF2B5EF4-FFF2-40B4-BE49-F238E27FC236}">
                      <a16:creationId xmlns:a16="http://schemas.microsoft.com/office/drawing/2014/main" id="{76A479DC-B839-EC18-1971-F51DE99252B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4522736" y="1042718"/>
                  <a:ext cx="1537188" cy="2864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small intestine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0" name="TextBox 43">
                  <a:extLst>
                    <a:ext uri="{FF2B5EF4-FFF2-40B4-BE49-F238E27FC236}">
                      <a16:creationId xmlns:a16="http://schemas.microsoft.com/office/drawing/2014/main" id="{3AB2FB11-95A7-207C-C599-982C04739BE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5130001" y="1335247"/>
                  <a:ext cx="966203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muscle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361" name="TextBox 53">
                  <a:extLst>
                    <a:ext uri="{FF2B5EF4-FFF2-40B4-BE49-F238E27FC236}">
                      <a16:creationId xmlns:a16="http://schemas.microsoft.com/office/drawing/2014/main" id="{82DE7581-3142-0404-4688-F52C7F43441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 rot="16500000">
                  <a:off x="3211902" y="1336577"/>
                  <a:ext cx="970107" cy="2298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zh-CN" sz="12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testicle</a:t>
                  </a:r>
                  <a:endParaRPr lang="zh-CN" altLang="en-US" sz="1200" dirty="0"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4365" name="图片 14364">
              <a:extLst>
                <a:ext uri="{FF2B5EF4-FFF2-40B4-BE49-F238E27FC236}">
                  <a16:creationId xmlns:a16="http://schemas.microsoft.com/office/drawing/2014/main" id="{4C99E595-1536-D8E2-CB97-C7A0AD0C6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82651" y="1486064"/>
              <a:ext cx="5368950" cy="641383"/>
            </a:xfrm>
            <a:prstGeom prst="rect">
              <a:avLst/>
            </a:prstGeom>
          </p:spPr>
        </p:pic>
        <p:pic>
          <p:nvPicPr>
            <p:cNvPr id="14367" name="图片 14366">
              <a:extLst>
                <a:ext uri="{FF2B5EF4-FFF2-40B4-BE49-F238E27FC236}">
                  <a16:creationId xmlns:a16="http://schemas.microsoft.com/office/drawing/2014/main" id="{BCE21A40-3EF2-912A-26E0-B8C018176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42952" y="2241947"/>
              <a:ext cx="4656567" cy="963838"/>
            </a:xfrm>
            <a:prstGeom prst="rect">
              <a:avLst/>
            </a:prstGeom>
          </p:spPr>
        </p:pic>
      </p:grpSp>
      <p:sp>
        <p:nvSpPr>
          <p:cNvPr id="88" name="右箭头 87"/>
          <p:cNvSpPr/>
          <p:nvPr/>
        </p:nvSpPr>
        <p:spPr>
          <a:xfrm rot="10997480">
            <a:off x="4830907" y="5621073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6406221" y="1714818"/>
            <a:ext cx="4138740" cy="2862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6478730" y="2529746"/>
            <a:ext cx="4138740" cy="2862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6256437" y="5519445"/>
            <a:ext cx="3776796" cy="2913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6383938" y="6129401"/>
            <a:ext cx="3649295" cy="2862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93" name="右箭头 92"/>
          <p:cNvSpPr/>
          <p:nvPr/>
        </p:nvSpPr>
        <p:spPr>
          <a:xfrm rot="10997480">
            <a:off x="4987068" y="6183566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右箭头 93"/>
          <p:cNvSpPr/>
          <p:nvPr/>
        </p:nvSpPr>
        <p:spPr>
          <a:xfrm rot="10607262">
            <a:off x="5102190" y="2823937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右箭头 94"/>
          <p:cNvSpPr/>
          <p:nvPr/>
        </p:nvSpPr>
        <p:spPr>
          <a:xfrm rot="9689696">
            <a:off x="5025086" y="2078897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F266AFE-79BC-B305-AF85-5F5D4145F774}"/>
              </a:ext>
            </a:extLst>
          </p:cNvPr>
          <p:cNvSpPr txBox="1"/>
          <p:nvPr/>
        </p:nvSpPr>
        <p:spPr>
          <a:xfrm>
            <a:off x="39081" y="2466024"/>
            <a:ext cx="6813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80" name="文本框 7179">
            <a:extLst>
              <a:ext uri="{FF2B5EF4-FFF2-40B4-BE49-F238E27FC236}">
                <a16:creationId xmlns:a16="http://schemas.microsoft.com/office/drawing/2014/main" id="{4057021B-2112-3A0A-DF8C-5F18F97616DA}"/>
              </a:ext>
            </a:extLst>
          </p:cNvPr>
          <p:cNvSpPr txBox="1"/>
          <p:nvPr/>
        </p:nvSpPr>
        <p:spPr>
          <a:xfrm>
            <a:off x="-118486" y="5561956"/>
            <a:ext cx="6813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62" name="图片 14361" descr="IMG_3376.JPG">
            <a:extLst>
              <a:ext uri="{FF2B5EF4-FFF2-40B4-BE49-F238E27FC236}">
                <a16:creationId xmlns:a16="http://schemas.microsoft.com/office/drawing/2014/main" id="{73D98F02-A4BB-B4F5-BA2E-8FAC0513DE39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 l="16860" t="33113" r="15416" b="21738"/>
          <a:stretch>
            <a:fillRect/>
          </a:stretch>
        </p:blipFill>
        <p:spPr>
          <a:xfrm>
            <a:off x="10683558" y="193703"/>
            <a:ext cx="1508442" cy="754221"/>
          </a:xfrm>
          <a:prstGeom prst="rect">
            <a:avLst/>
          </a:prstGeom>
        </p:spPr>
      </p:pic>
      <p:pic>
        <p:nvPicPr>
          <p:cNvPr id="7183" name="图片 7182" descr="IMG_3375.JPG">
            <a:extLst>
              <a:ext uri="{FF2B5EF4-FFF2-40B4-BE49-F238E27FC236}">
                <a16:creationId xmlns:a16="http://schemas.microsoft.com/office/drawing/2014/main" id="{D013B837-07AC-0528-E7EC-6F52E6688294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rcRect l="25587" t="27950" r="18500" b="32150"/>
          <a:stretch>
            <a:fillRect/>
          </a:stretch>
        </p:blipFill>
        <p:spPr>
          <a:xfrm>
            <a:off x="10641161" y="4041228"/>
            <a:ext cx="1508442" cy="8073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4">
            <a:extLst>
              <a:ext uri="{FF2B5EF4-FFF2-40B4-BE49-F238E27FC236}">
                <a16:creationId xmlns:a16="http://schemas.microsoft.com/office/drawing/2014/main" id="{27BC2404-22CF-369D-1D2D-C9BE709F1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3" y="-10400"/>
            <a:ext cx="15932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057DB27C-79A0-C1CD-1BC2-87709DABE55B}"/>
              </a:ext>
            </a:extLst>
          </p:cNvPr>
          <p:cNvGrpSpPr/>
          <p:nvPr/>
        </p:nvGrpSpPr>
        <p:grpSpPr>
          <a:xfrm>
            <a:off x="4442668" y="601179"/>
            <a:ext cx="2549830" cy="2115412"/>
            <a:chOff x="336185" y="1287474"/>
            <a:chExt cx="2549830" cy="2115412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FE32B146-5BB7-8534-901F-14D4287B2894}"/>
                </a:ext>
              </a:extLst>
            </p:cNvPr>
            <p:cNvGrpSpPr/>
            <p:nvPr/>
          </p:nvGrpSpPr>
          <p:grpSpPr>
            <a:xfrm>
              <a:off x="336185" y="1287474"/>
              <a:ext cx="1836812" cy="2115412"/>
              <a:chOff x="860787" y="1199638"/>
              <a:chExt cx="2363993" cy="3093194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7FCB088D-390A-B6D8-A858-E811B7844F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28497" y="1482435"/>
                <a:ext cx="1539393" cy="2810397"/>
              </a:xfrm>
              <a:prstGeom prst="rect">
                <a:avLst/>
              </a:prstGeom>
            </p:spPr>
          </p:pic>
          <p:sp>
            <p:nvSpPr>
              <p:cNvPr id="10" name="TextBox 5">
                <a:extLst>
                  <a:ext uri="{FF2B5EF4-FFF2-40B4-BE49-F238E27FC236}">
                    <a16:creationId xmlns:a16="http://schemas.microsoft.com/office/drawing/2014/main" id="{1FBFDE79-EDA4-E352-D067-2C68609810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0787" y="1946834"/>
                <a:ext cx="533029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610A49B4-A9D6-B83F-C529-E93BEBFE65B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16333" y="1199638"/>
                <a:ext cx="1708447" cy="3712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05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 1   2  3   4</a:t>
                </a:r>
                <a:endParaRPr lang="zh-CN" altLang="en-US" sz="105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89BBEDD-40DD-1755-0301-2E90CF78B9C5}"/>
                </a:ext>
              </a:extLst>
            </p:cNvPr>
            <p:cNvSpPr txBox="1"/>
            <p:nvPr/>
          </p:nvSpPr>
          <p:spPr>
            <a:xfrm>
              <a:off x="1814860" y="1755943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—8000bp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5CACCF3-4B29-FFD2-9F7F-C9D725257CC0}"/>
                </a:ext>
              </a:extLst>
            </p:cNvPr>
            <p:cNvSpPr txBox="1"/>
            <p:nvPr/>
          </p:nvSpPr>
          <p:spPr>
            <a:xfrm>
              <a:off x="1828027" y="2185940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—179bp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57D6762-F4F8-FB80-5DF5-5CDB09792997}"/>
              </a:ext>
            </a:extLst>
          </p:cNvPr>
          <p:cNvGrpSpPr/>
          <p:nvPr/>
        </p:nvGrpSpPr>
        <p:grpSpPr>
          <a:xfrm>
            <a:off x="4077938" y="3710423"/>
            <a:ext cx="2554495" cy="2100728"/>
            <a:chOff x="2507555" y="1328273"/>
            <a:chExt cx="2554495" cy="210072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AD677052-DCDF-7A6D-1C39-F432353A9351}"/>
                </a:ext>
              </a:extLst>
            </p:cNvPr>
            <p:cNvGrpSpPr/>
            <p:nvPr/>
          </p:nvGrpSpPr>
          <p:grpSpPr>
            <a:xfrm>
              <a:off x="2507555" y="1328273"/>
              <a:ext cx="1594050" cy="2100728"/>
              <a:chOff x="2832983" y="1184213"/>
              <a:chExt cx="2133607" cy="3170703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D84E2E66-B5D8-297F-40F7-BB1594EA3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90598" y="1482435"/>
                <a:ext cx="1644662" cy="2872481"/>
              </a:xfrm>
              <a:prstGeom prst="rect">
                <a:avLst/>
              </a:prstGeom>
            </p:spPr>
          </p:pic>
          <p:sp>
            <p:nvSpPr>
              <p:cNvPr id="11" name="TextBox 5">
                <a:extLst>
                  <a:ext uri="{FF2B5EF4-FFF2-40B4-BE49-F238E27FC236}">
                    <a16:creationId xmlns:a16="http://schemas.microsoft.com/office/drawing/2014/main" id="{285F0F0C-FA86-69F7-1EE1-8E717D74DC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2983" y="1829712"/>
                <a:ext cx="533029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TextBox 10">
                <a:extLst>
                  <a:ext uri="{FF2B5EF4-FFF2-40B4-BE49-F238E27FC236}">
                    <a16:creationId xmlns:a16="http://schemas.microsoft.com/office/drawing/2014/main" id="{9B73EDD3-B766-A1C8-1231-0BF896567E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4853" y="1184213"/>
                <a:ext cx="1261737" cy="399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 1  2    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637C316-E936-67C8-DC69-436E03A086C8}"/>
                </a:ext>
              </a:extLst>
            </p:cNvPr>
            <p:cNvSpPr txBox="1"/>
            <p:nvPr/>
          </p:nvSpPr>
          <p:spPr>
            <a:xfrm>
              <a:off x="4004062" y="1779581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—8000bp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5C03A30-9DDE-6F67-A834-2A400C3C4FEC}"/>
                </a:ext>
              </a:extLst>
            </p:cNvPr>
            <p:cNvSpPr txBox="1"/>
            <p:nvPr/>
          </p:nvSpPr>
          <p:spPr>
            <a:xfrm>
              <a:off x="4004062" y="2116412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—179bp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4B1D3C1-9E3D-11E3-74AA-7DB5E11B1E46}"/>
              </a:ext>
            </a:extLst>
          </p:cNvPr>
          <p:cNvGrpSpPr/>
          <p:nvPr/>
        </p:nvGrpSpPr>
        <p:grpSpPr>
          <a:xfrm>
            <a:off x="665956" y="951984"/>
            <a:ext cx="2646012" cy="1813113"/>
            <a:chOff x="2089751" y="951064"/>
            <a:chExt cx="2646012" cy="1813113"/>
          </a:xfrm>
        </p:grpSpPr>
        <p:pic>
          <p:nvPicPr>
            <p:cNvPr id="34" name="图片 4" descr="FZD4酶切后6 2018-09-28 14 时 01 分.jpg">
              <a:extLst>
                <a:ext uri="{FF2B5EF4-FFF2-40B4-BE49-F238E27FC236}">
                  <a16:creationId xmlns:a16="http://schemas.microsoft.com/office/drawing/2014/main" id="{BD441453-C40F-25C1-DB52-8687FADCA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53" t="11992" r="48505" b="52000"/>
            <a:stretch>
              <a:fillRect/>
            </a:stretch>
          </p:blipFill>
          <p:spPr bwMode="auto">
            <a:xfrm>
              <a:off x="2610770" y="1324177"/>
              <a:ext cx="1157485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5">
              <a:extLst>
                <a:ext uri="{FF2B5EF4-FFF2-40B4-BE49-F238E27FC236}">
                  <a16:creationId xmlns:a16="http://schemas.microsoft.com/office/drawing/2014/main" id="{F8400358-72A5-5095-7376-029078E336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3633" y="1732884"/>
              <a:ext cx="533029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750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endParaRPr lang="en-US" altLang="zh-CN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6">
              <a:extLst>
                <a:ext uri="{FF2B5EF4-FFF2-40B4-BE49-F238E27FC236}">
                  <a16:creationId xmlns:a16="http://schemas.microsoft.com/office/drawing/2014/main" id="{2F4BEE37-E7FF-D5E9-E568-68010A5F96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20738" y="1106849"/>
              <a:ext cx="139499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    1     2    3     4</a:t>
              </a:r>
              <a:endParaRPr lang="zh-CN" altLang="en-US" sz="105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文本框 1">
              <a:extLst>
                <a:ext uri="{FF2B5EF4-FFF2-40B4-BE49-F238E27FC236}">
                  <a16:creationId xmlns:a16="http://schemas.microsoft.com/office/drawing/2014/main" id="{F8273AFB-4D0F-A7D7-646F-30F134DA6E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9751" y="951064"/>
              <a:ext cx="46706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endPara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991C6AD8-B854-B66A-D1AA-7247934C8D44}"/>
                </a:ext>
              </a:extLst>
            </p:cNvPr>
            <p:cNvSpPr txBox="1"/>
            <p:nvPr/>
          </p:nvSpPr>
          <p:spPr>
            <a:xfrm>
              <a:off x="3675539" y="1593346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—8000bp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EBEB939D-2CB0-F197-C84F-D9CFAAF74F25}"/>
                </a:ext>
              </a:extLst>
            </p:cNvPr>
            <p:cNvSpPr txBox="1"/>
            <p:nvPr/>
          </p:nvSpPr>
          <p:spPr>
            <a:xfrm>
              <a:off x="3677775" y="2158669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—179bp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174D233-87C0-0A69-5C16-9511CA7950DE}"/>
              </a:ext>
            </a:extLst>
          </p:cNvPr>
          <p:cNvGrpSpPr/>
          <p:nvPr/>
        </p:nvGrpSpPr>
        <p:grpSpPr>
          <a:xfrm>
            <a:off x="716370" y="2927420"/>
            <a:ext cx="2318383" cy="1696970"/>
            <a:chOff x="2140165" y="2926500"/>
            <a:chExt cx="2318383" cy="1696970"/>
          </a:xfrm>
        </p:grpSpPr>
        <p:pic>
          <p:nvPicPr>
            <p:cNvPr id="41" name="图片 8" descr="FZD4+M362DNA酶切纯化后3 2018-09-28 15 时 35 分.jpg">
              <a:extLst>
                <a:ext uri="{FF2B5EF4-FFF2-40B4-BE49-F238E27FC236}">
                  <a16:creationId xmlns:a16="http://schemas.microsoft.com/office/drawing/2014/main" id="{F43DD0B7-968F-C250-1761-8CEDAF8E3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19" t="5991" r="42525" b="56001"/>
            <a:stretch>
              <a:fillRect/>
            </a:stretch>
          </p:blipFill>
          <p:spPr bwMode="auto">
            <a:xfrm>
              <a:off x="2615076" y="3183470"/>
              <a:ext cx="878909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6EEBAB2D-8742-6E5C-2E06-DBF680246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3259" y="3515050"/>
              <a:ext cx="47320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750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250</a:t>
              </a:r>
            </a:p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endParaRPr lang="zh-CN" altLang="en-US" sz="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10">
              <a:extLst>
                <a:ext uri="{FF2B5EF4-FFF2-40B4-BE49-F238E27FC236}">
                  <a16:creationId xmlns:a16="http://schemas.microsoft.com/office/drawing/2014/main" id="{F5E94501-C52F-AC2B-015E-7DF79CD768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746" y="2983361"/>
              <a:ext cx="91930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    1     2    </a:t>
              </a:r>
              <a:endParaRPr lang="zh-CN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文本框 1">
              <a:extLst>
                <a:ext uri="{FF2B5EF4-FFF2-40B4-BE49-F238E27FC236}">
                  <a16:creationId xmlns:a16="http://schemas.microsoft.com/office/drawing/2014/main" id="{B3D481F5-51B4-DE94-6AE3-FB1361D064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0165" y="2926500"/>
              <a:ext cx="5285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endPara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FED28D7-4045-64FF-911E-6EA425537209}"/>
                </a:ext>
              </a:extLst>
            </p:cNvPr>
            <p:cNvSpPr txBox="1"/>
            <p:nvPr/>
          </p:nvSpPr>
          <p:spPr>
            <a:xfrm>
              <a:off x="3400560" y="3445741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—8000bp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33DFC74-8CB9-0594-C574-F219AEAD9044}"/>
                </a:ext>
              </a:extLst>
            </p:cNvPr>
            <p:cNvSpPr txBox="1"/>
            <p:nvPr/>
          </p:nvSpPr>
          <p:spPr>
            <a:xfrm>
              <a:off x="3393522" y="3877344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—179bp</a:t>
              </a:r>
              <a:endParaRPr lang="zh-CN" altLang="en-US" sz="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1" name="右箭头 60"/>
          <p:cNvSpPr/>
          <p:nvPr/>
        </p:nvSpPr>
        <p:spPr>
          <a:xfrm rot="9689696">
            <a:off x="3070299" y="1918258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右箭头 61"/>
          <p:cNvSpPr/>
          <p:nvPr/>
        </p:nvSpPr>
        <p:spPr>
          <a:xfrm rot="11780579">
            <a:off x="2746922" y="4174690"/>
            <a:ext cx="1269919" cy="148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488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4">
            <a:extLst>
              <a:ext uri="{FF2B5EF4-FFF2-40B4-BE49-F238E27FC236}">
                <a16:creationId xmlns:a16="http://schemas.microsoft.com/office/drawing/2014/main" id="{27BC2404-22CF-369D-1D2D-C9BE709F1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3" y="-10400"/>
            <a:ext cx="15932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9AF845F-3186-4D1F-A6A6-C0BB13254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735" y="127376"/>
            <a:ext cx="5739698" cy="1502139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:a16="http://schemas.microsoft.com/office/drawing/2014/main" id="{272441EC-BA26-777A-8B66-60F437836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7721" y="752124"/>
            <a:ext cx="439468" cy="6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6">
            <a:extLst>
              <a:ext uri="{FF2B5EF4-FFF2-40B4-BE49-F238E27FC236}">
                <a16:creationId xmlns:a16="http://schemas.microsoft.com/office/drawing/2014/main" id="{7DBCF709-3613-1B13-62AF-D76881B6B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560" y="-73338"/>
            <a:ext cx="563572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     1     2     3      4     5      6     7     8      9     10   11   12    13   14    15   16    17    18    19    20   21   22    M    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70C1D5A-9A5D-0AF8-8CA9-A01987471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605" y="3498002"/>
            <a:ext cx="5739697" cy="1595711"/>
          </a:xfrm>
          <a:prstGeom prst="rect">
            <a:avLst/>
          </a:prstGeom>
        </p:spPr>
      </p:pic>
      <p:sp>
        <p:nvSpPr>
          <p:cNvPr id="19" name="TextBox 7">
            <a:extLst>
              <a:ext uri="{FF2B5EF4-FFF2-40B4-BE49-F238E27FC236}">
                <a16:creationId xmlns:a16="http://schemas.microsoft.com/office/drawing/2014/main" id="{622DDF75-236A-A89F-4D61-F74D06A0D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4560" y="4062132"/>
            <a:ext cx="439468" cy="6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994ED51D-6F1D-CB23-E87D-2A835FDE9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8486" y="3298022"/>
            <a:ext cx="5448412" cy="20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   92   93   94     95   96   97    98   99  100 101 102  103 104  105 106  107  108 109  110 111  112  113 114  M  </a:t>
            </a:r>
            <a:endParaRPr lang="zh-CN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6D1D6CB-A249-824B-6D09-234C1164FD10}"/>
              </a:ext>
            </a:extLst>
          </p:cNvPr>
          <p:cNvSpPr txBox="1"/>
          <p:nvPr/>
        </p:nvSpPr>
        <p:spPr>
          <a:xfrm>
            <a:off x="11760059" y="1016713"/>
            <a:ext cx="655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—285bp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C73D5A7-2608-D2F0-1A3F-249C839180A1}"/>
              </a:ext>
            </a:extLst>
          </p:cNvPr>
          <p:cNvSpPr txBox="1"/>
          <p:nvPr/>
        </p:nvSpPr>
        <p:spPr>
          <a:xfrm>
            <a:off x="12008557" y="4188502"/>
            <a:ext cx="6552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—285bp</a:t>
            </a:r>
            <a:endParaRPr lang="zh-CN" alt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BD3EF0C-F6FC-C71E-B5CD-A841FCE3C8C4}"/>
              </a:ext>
            </a:extLst>
          </p:cNvPr>
          <p:cNvGrpSpPr/>
          <p:nvPr/>
        </p:nvGrpSpPr>
        <p:grpSpPr>
          <a:xfrm>
            <a:off x="-234703" y="1477854"/>
            <a:ext cx="6795798" cy="1907467"/>
            <a:chOff x="4010344" y="951394"/>
            <a:chExt cx="6795798" cy="1907467"/>
          </a:xfrm>
        </p:grpSpPr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1E359A81-8C61-B42E-B743-EB3235E61D2D}"/>
                </a:ext>
              </a:extLst>
            </p:cNvPr>
            <p:cNvGrpSpPr/>
            <p:nvPr/>
          </p:nvGrpSpPr>
          <p:grpSpPr>
            <a:xfrm>
              <a:off x="4010344" y="951394"/>
              <a:ext cx="6795798" cy="1907467"/>
              <a:chOff x="3826273" y="951394"/>
              <a:chExt cx="6795798" cy="1907467"/>
            </a:xfrm>
          </p:grpSpPr>
          <p:sp>
            <p:nvSpPr>
              <p:cNvPr id="50" name="TextBox 6">
                <a:extLst>
                  <a:ext uri="{FF2B5EF4-FFF2-40B4-BE49-F238E27FC236}">
                    <a16:creationId xmlns:a16="http://schemas.microsoft.com/office/drawing/2014/main" id="{E45148BB-4AD9-8AC5-8B8D-2E74097C17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93840" y="1088405"/>
                <a:ext cx="642823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M     1       2     3      4     5      6     7     8      9     10   11   12    13   14    15   16    17    18    19    20   21   22    M    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TextBox 7">
                <a:extLst>
                  <a:ext uri="{FF2B5EF4-FFF2-40B4-BE49-F238E27FC236}">
                    <a16:creationId xmlns:a16="http://schemas.microsoft.com/office/drawing/2014/main" id="{70A97B45-6F76-94D1-AC82-389C0137AFE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56033" y="1865097"/>
                <a:ext cx="503549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zh-CN" sz="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2" name="图片 51" descr="重组FZD4菌落PCR鉴定3 2018-10-07 18 时 53 分.jpg">
                <a:extLst>
                  <a:ext uri="{FF2B5EF4-FFF2-40B4-BE49-F238E27FC236}">
                    <a16:creationId xmlns:a16="http://schemas.microsoft.com/office/drawing/2014/main" id="{D1B67CB2-9284-533A-F90A-8CD9AF87F1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13" t="6972" r="15602" b="48100"/>
              <a:stretch>
                <a:fillRect/>
              </a:stretch>
            </p:blipFill>
            <p:spPr bwMode="auto">
              <a:xfrm>
                <a:off x="4296628" y="1319260"/>
                <a:ext cx="5965029" cy="1539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3" name="文本框 1">
                <a:extLst>
                  <a:ext uri="{FF2B5EF4-FFF2-40B4-BE49-F238E27FC236}">
                    <a16:creationId xmlns:a16="http://schemas.microsoft.com/office/drawing/2014/main" id="{10EFBDD6-8E1D-7D0C-9775-BE0438462A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26273" y="951394"/>
                <a:ext cx="446346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zh-CN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endParaRPr lang="zh-CN" altLang="en-US" sz="16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88E16001-CB68-3224-3180-B9EBA593940F}"/>
                </a:ext>
              </a:extLst>
            </p:cNvPr>
            <p:cNvSpPr txBox="1"/>
            <p:nvPr/>
          </p:nvSpPr>
          <p:spPr>
            <a:xfrm>
              <a:off x="6927245" y="2137850"/>
              <a:ext cx="105798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—285bp</a:t>
              </a:r>
              <a:endParaRPr lang="zh-CN" altLang="en-US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4">
            <a:extLst>
              <a:ext uri="{FF2B5EF4-FFF2-40B4-BE49-F238E27FC236}">
                <a16:creationId xmlns:a16="http://schemas.microsoft.com/office/drawing/2014/main" id="{CF88FACB-8961-D250-BDD5-60D43818A2C4}"/>
              </a:ext>
            </a:extLst>
          </p:cNvPr>
          <p:cNvGrpSpPr>
            <a:grpSpLocks/>
          </p:cNvGrpSpPr>
          <p:nvPr/>
        </p:nvGrpSpPr>
        <p:grpSpPr bwMode="auto">
          <a:xfrm>
            <a:off x="-242644" y="4981032"/>
            <a:ext cx="6779028" cy="1670273"/>
            <a:chOff x="787361" y="3518089"/>
            <a:chExt cx="7798573" cy="2203276"/>
          </a:xfrm>
        </p:grpSpPr>
        <p:grpSp>
          <p:nvGrpSpPr>
            <p:cNvPr id="55" name="组合 19">
              <a:extLst>
                <a:ext uri="{FF2B5EF4-FFF2-40B4-BE49-F238E27FC236}">
                  <a16:creationId xmlns:a16="http://schemas.microsoft.com/office/drawing/2014/main" id="{FA2E7D93-FBAC-14CE-F8AF-598EAF90D4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13775" y="3656014"/>
              <a:ext cx="7672159" cy="2065351"/>
              <a:chOff x="913254" y="3656057"/>
              <a:chExt cx="7672321" cy="2065535"/>
            </a:xfrm>
          </p:grpSpPr>
          <p:pic>
            <p:nvPicPr>
              <p:cNvPr id="57" name="图片 10" descr="重组FZD4菌落PCR鉴定6A+B 2018-10-12 18 时 20分.jpg">
                <a:extLst>
                  <a:ext uri="{FF2B5EF4-FFF2-40B4-BE49-F238E27FC236}">
                    <a16:creationId xmlns:a16="http://schemas.microsoft.com/office/drawing/2014/main" id="{045FEF7B-2A0F-AC52-0DE3-2E70CAC4F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246" t="7484" r="20363" b="64172"/>
              <a:stretch>
                <a:fillRect/>
              </a:stretch>
            </p:blipFill>
            <p:spPr bwMode="auto">
              <a:xfrm>
                <a:off x="1378891" y="3921392"/>
                <a:ext cx="7024663" cy="1800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" name="TextBox 17">
                <a:extLst>
                  <a:ext uri="{FF2B5EF4-FFF2-40B4-BE49-F238E27FC236}">
                    <a16:creationId xmlns:a16="http://schemas.microsoft.com/office/drawing/2014/main" id="{FAD96D8C-E544-0562-C4DE-7F5B7C71ABD3}"/>
                  </a:ext>
                </a:extLst>
              </p:cNvPr>
              <p:cNvSpPr txBox="1"/>
              <p:nvPr/>
            </p:nvSpPr>
            <p:spPr>
              <a:xfrm>
                <a:off x="913254" y="4277155"/>
                <a:ext cx="538173" cy="11368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2000</a:t>
                </a:r>
              </a:p>
              <a:p>
                <a:pPr algn="r">
                  <a:defRPr/>
                </a:pPr>
                <a:endParaRPr lang="en-US" altLang="zh-CN" sz="5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1000</a:t>
                </a:r>
              </a:p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750</a:t>
                </a:r>
              </a:p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500</a:t>
                </a:r>
              </a:p>
              <a:p>
                <a:pPr algn="r">
                  <a:defRPr/>
                </a:pPr>
                <a:endParaRPr lang="en-US" altLang="zh-CN" sz="5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defRPr/>
                </a:pPr>
                <a:endParaRPr lang="en-US" altLang="zh-CN" sz="5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250</a:t>
                </a:r>
              </a:p>
              <a:p>
                <a:pPr algn="r">
                  <a:defRPr/>
                </a:pPr>
                <a:endParaRPr lang="en-US" altLang="zh-CN" sz="5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defRPr/>
                </a:pPr>
                <a:r>
                  <a:rPr lang="en-US" altLang="zh-CN" sz="5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100</a:t>
                </a:r>
                <a:endParaRPr lang="zh-CN" altLang="en-US" sz="5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TextBox 18">
                <a:extLst>
                  <a:ext uri="{FF2B5EF4-FFF2-40B4-BE49-F238E27FC236}">
                    <a16:creationId xmlns:a16="http://schemas.microsoft.com/office/drawing/2014/main" id="{A91107D9-ADF2-2815-8A70-59DA805289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03648" y="3656057"/>
                <a:ext cx="7181927" cy="32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    92   93   94     95   96   97    98   99  100 101 102  103 104  105 106  107  108 109  110 111  112  113 114  M  </a:t>
                </a:r>
                <a:endParaRPr lang="zh-CN" altLang="en-US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6" name="文本框 1">
              <a:extLst>
                <a:ext uri="{FF2B5EF4-FFF2-40B4-BE49-F238E27FC236}">
                  <a16:creationId xmlns:a16="http://schemas.microsoft.com/office/drawing/2014/main" id="{8ECB663F-F302-DFEA-1D66-118A7E54C3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361" y="3518089"/>
              <a:ext cx="503238" cy="487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zh-CN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endPara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58C599DB-7D62-1CB7-51A7-ADB64F0C0694}"/>
              </a:ext>
            </a:extLst>
          </p:cNvPr>
          <p:cNvSpPr txBox="1"/>
          <p:nvPr/>
        </p:nvSpPr>
        <p:spPr>
          <a:xfrm>
            <a:off x="4355578" y="5980888"/>
            <a:ext cx="10579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—285bp</a:t>
            </a:r>
            <a:endParaRPr lang="zh-CN" altLang="en-US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右箭头 60"/>
          <p:cNvSpPr/>
          <p:nvPr/>
        </p:nvSpPr>
        <p:spPr>
          <a:xfrm rot="9689696">
            <a:off x="4318675" y="933922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右箭头 61"/>
          <p:cNvSpPr/>
          <p:nvPr/>
        </p:nvSpPr>
        <p:spPr>
          <a:xfrm rot="9689696">
            <a:off x="4861179" y="4614413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29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6DD96553-DB1A-B05C-7472-CED6B67E9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3" y="-10400"/>
            <a:ext cx="13118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195" name="组合 3">
            <a:extLst>
              <a:ext uri="{FF2B5EF4-FFF2-40B4-BE49-F238E27FC236}">
                <a16:creationId xmlns:a16="http://schemas.microsoft.com/office/drawing/2014/main" id="{A27013A1-7593-A8BA-128E-E31C6615F253}"/>
              </a:ext>
            </a:extLst>
          </p:cNvPr>
          <p:cNvGrpSpPr>
            <a:grpSpLocks/>
          </p:cNvGrpSpPr>
          <p:nvPr/>
        </p:nvGrpSpPr>
        <p:grpSpPr bwMode="auto">
          <a:xfrm>
            <a:off x="1286325" y="1323214"/>
            <a:ext cx="3387349" cy="3215584"/>
            <a:chOff x="2690856" y="1213389"/>
            <a:chExt cx="3387588" cy="3215630"/>
          </a:xfrm>
        </p:grpSpPr>
        <p:sp>
          <p:nvSpPr>
            <p:cNvPr id="8196" name="TextBox 31">
              <a:extLst>
                <a:ext uri="{FF2B5EF4-FFF2-40B4-BE49-F238E27FC236}">
                  <a16:creationId xmlns:a16="http://schemas.microsoft.com/office/drawing/2014/main" id="{47D71279-F895-8498-22A4-5A4294A51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1880" y="1321563"/>
              <a:ext cx="864096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IP: GFP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7" name="TextBox 34">
              <a:extLst>
                <a:ext uri="{FF2B5EF4-FFF2-40B4-BE49-F238E27FC236}">
                  <a16:creationId xmlns:a16="http://schemas.microsoft.com/office/drawing/2014/main" id="{3A5B265F-CA8D-DB52-0CB3-1B6744861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2779416" y="1811694"/>
              <a:ext cx="1074119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Input-MU</a:t>
              </a:r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8" name="TextBox 35">
              <a:extLst>
                <a:ext uri="{FF2B5EF4-FFF2-40B4-BE49-F238E27FC236}">
                  <a16:creationId xmlns:a16="http://schemas.microsoft.com/office/drawing/2014/main" id="{32AEBF1D-CC85-A49D-0DDD-DBB2A12517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3370182" y="1708462"/>
              <a:ext cx="1267165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FZD4-MU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199" name="TextBox 36">
              <a:extLst>
                <a:ext uri="{FF2B5EF4-FFF2-40B4-BE49-F238E27FC236}">
                  <a16:creationId xmlns:a16="http://schemas.microsoft.com/office/drawing/2014/main" id="{58D318D9-046A-012B-D31C-DF5CCE2667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4139106" y="1847971"/>
              <a:ext cx="1002386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IgG-MU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A05D5CBD-DCDD-E984-371A-E225953D67B3}"/>
                </a:ext>
              </a:extLst>
            </p:cNvPr>
            <p:cNvCxnSpPr/>
            <p:nvPr/>
          </p:nvCxnSpPr>
          <p:spPr>
            <a:xfrm>
              <a:off x="3562907" y="1629320"/>
              <a:ext cx="5397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01" name="TextBox 51">
              <a:extLst>
                <a:ext uri="{FF2B5EF4-FFF2-40B4-BE49-F238E27FC236}">
                  <a16:creationId xmlns:a16="http://schemas.microsoft.com/office/drawing/2014/main" id="{A03FB32B-7A35-A441-5CA5-0BCDE0D3A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2450182" y="1811693"/>
              <a:ext cx="1074119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Input-WT</a:t>
              </a:r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2" name="TextBox 54">
              <a:extLst>
                <a:ext uri="{FF2B5EF4-FFF2-40B4-BE49-F238E27FC236}">
                  <a16:creationId xmlns:a16="http://schemas.microsoft.com/office/drawing/2014/main" id="{50C136F1-4274-AA6C-0578-C7D19EA67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3010143" y="1708462"/>
              <a:ext cx="1267165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FZD4-WT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3" name="TextBox 55">
              <a:extLst>
                <a:ext uri="{FF2B5EF4-FFF2-40B4-BE49-F238E27FC236}">
                  <a16:creationId xmlns:a16="http://schemas.microsoft.com/office/drawing/2014/main" id="{6EDBC7CB-4919-2870-A1FD-6B2392B96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3851073" y="1847971"/>
              <a:ext cx="1002386" cy="2770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IgG-WT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4" name="TextBox 10">
              <a:extLst>
                <a:ext uri="{FF2B5EF4-FFF2-40B4-BE49-F238E27FC236}">
                  <a16:creationId xmlns:a16="http://schemas.microsoft.com/office/drawing/2014/main" id="{2A3CD9F3-19B0-980B-45F4-1AC74645C9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8024" y="3667634"/>
              <a:ext cx="1098726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TSPAN12   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5" name="TextBox 48">
              <a:extLst>
                <a:ext uri="{FF2B5EF4-FFF2-40B4-BE49-F238E27FC236}">
                  <a16:creationId xmlns:a16="http://schemas.microsoft.com/office/drawing/2014/main" id="{ED55949C-72AE-5D68-63DD-F69DEC9E49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79042" y="2565461"/>
              <a:ext cx="1008115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←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LRP5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6" name="TextBox 49">
              <a:extLst>
                <a:ext uri="{FF2B5EF4-FFF2-40B4-BE49-F238E27FC236}">
                  <a16:creationId xmlns:a16="http://schemas.microsoft.com/office/drawing/2014/main" id="{4C94DC26-D746-03FF-F736-6E05F013A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427" y="3168631"/>
              <a:ext cx="1291017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←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FZD4-GFP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207" name="TextBox 50">
              <a:extLst>
                <a:ext uri="{FF2B5EF4-FFF2-40B4-BE49-F238E27FC236}">
                  <a16:creationId xmlns:a16="http://schemas.microsoft.com/office/drawing/2014/main" id="{9D2B2CF5-A54C-C7E5-7BCE-2AC6054BE3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87273" y="4152016"/>
              <a:ext cx="1174982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NDP-MYC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43" name="图片 42" descr="LRP5 30S-1 2019-04-29 10hr 56min.jpg">
              <a:extLst>
                <a:ext uri="{FF2B5EF4-FFF2-40B4-BE49-F238E27FC236}">
                  <a16:creationId xmlns:a16="http://schemas.microsoft.com/office/drawing/2014/main" id="{FE1233BB-30AF-6729-91B9-D96E86B029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1592" t="28474" r="44101" b="52567"/>
            <a:stretch/>
          </p:blipFill>
          <p:spPr>
            <a:xfrm>
              <a:off x="2699246" y="2461181"/>
              <a:ext cx="2160739" cy="50007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5" name="图片 44" descr="TSPAN12 20s-1 2019-04-29 11hr 09min.jpg">
              <a:extLst>
                <a:ext uri="{FF2B5EF4-FFF2-40B4-BE49-F238E27FC236}">
                  <a16:creationId xmlns:a16="http://schemas.microsoft.com/office/drawing/2014/main" id="{DEFC1D7A-2C33-8C00-209D-2B88D54805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0746" t="38728" r="41295" b="51298"/>
            <a:stretch/>
          </p:blipFill>
          <p:spPr>
            <a:xfrm>
              <a:off x="2690856" y="3643521"/>
              <a:ext cx="2160739" cy="366644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pic>
          <p:nvPicPr>
            <p:cNvPr id="46" name="图片 45" descr="FZD4-GFP 20S-2 2019-04-29 11hr 03min.jpg">
              <a:extLst>
                <a:ext uri="{FF2B5EF4-FFF2-40B4-BE49-F238E27FC236}">
                  <a16:creationId xmlns:a16="http://schemas.microsoft.com/office/drawing/2014/main" id="{5071F010-76A8-968C-EFDB-70833DD857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013" t="27182" r="39620" b="55813"/>
            <a:stretch/>
          </p:blipFill>
          <p:spPr>
            <a:xfrm>
              <a:off x="2699246" y="3064673"/>
              <a:ext cx="2160739" cy="46582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6C2D0D3-3552-BAFE-AEB0-C859324E7920}"/>
                </a:ext>
              </a:extLst>
            </p:cNvPr>
            <p:cNvCxnSpPr/>
            <p:nvPr/>
          </p:nvCxnSpPr>
          <p:spPr>
            <a:xfrm>
              <a:off x="4283682" y="1629320"/>
              <a:ext cx="53978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13" name="TextBox 33">
              <a:extLst>
                <a:ext uri="{FF2B5EF4-FFF2-40B4-BE49-F238E27FC236}">
                  <a16:creationId xmlns:a16="http://schemas.microsoft.com/office/drawing/2014/main" id="{61D3C31A-E0D7-21C2-48A0-CCA5698FE2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11960" y="1321563"/>
              <a:ext cx="864096" cy="27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IP: IgG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76C09DBD-AA5C-2445-81B6-CC5D9D3A27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09" t="-116"/>
          <a:stretch/>
        </p:blipFill>
        <p:spPr>
          <a:xfrm>
            <a:off x="1283134" y="4269997"/>
            <a:ext cx="2160000" cy="442199"/>
          </a:xfrm>
          <a:prstGeom prst="rect">
            <a:avLst/>
          </a:prstGeom>
          <a:ln w="9525">
            <a:solidFill>
              <a:schemeClr val="bg2">
                <a:lumMod val="50000"/>
              </a:schemeClr>
            </a:solidFill>
          </a:ln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id="{315E7925-A4A9-504A-9616-57B3CC0BA7A4}"/>
              </a:ext>
            </a:extLst>
          </p:cNvPr>
          <p:cNvGrpSpPr/>
          <p:nvPr/>
        </p:nvGrpSpPr>
        <p:grpSpPr>
          <a:xfrm>
            <a:off x="5092353" y="992283"/>
            <a:ext cx="4737748" cy="4364377"/>
            <a:chOff x="3287550" y="3303552"/>
            <a:chExt cx="4737748" cy="436437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CBD649A-BA13-A399-8059-D0302A5C5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60864" y="6843568"/>
              <a:ext cx="3072063" cy="824361"/>
            </a:xfrm>
            <a:prstGeom prst="rect">
              <a:avLst/>
            </a:prstGeom>
          </p:spPr>
        </p:pic>
        <p:grpSp>
          <p:nvGrpSpPr>
            <p:cNvPr id="27" name="组合 3">
              <a:extLst>
                <a:ext uri="{FF2B5EF4-FFF2-40B4-BE49-F238E27FC236}">
                  <a16:creationId xmlns:a16="http://schemas.microsoft.com/office/drawing/2014/main" id="{5066D098-A478-0FA7-7F4E-AB39D2C2B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0518" y="3303552"/>
              <a:ext cx="3964780" cy="4042567"/>
              <a:chOff x="2848732" y="1213389"/>
              <a:chExt cx="3965054" cy="4042625"/>
            </a:xfrm>
          </p:grpSpPr>
          <p:sp>
            <p:nvSpPr>
              <p:cNvPr id="28" name="TextBox 31">
                <a:extLst>
                  <a:ext uri="{FF2B5EF4-FFF2-40B4-BE49-F238E27FC236}">
                    <a16:creationId xmlns:a16="http://schemas.microsoft.com/office/drawing/2014/main" id="{9F8E3740-EA01-8C60-1680-095DF34819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91880" y="1321563"/>
                <a:ext cx="864096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IP: GFP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TextBox 34">
                <a:extLst>
                  <a:ext uri="{FF2B5EF4-FFF2-40B4-BE49-F238E27FC236}">
                    <a16:creationId xmlns:a16="http://schemas.microsoft.com/office/drawing/2014/main" id="{A77AC90A-3628-06D5-B7F1-0012AFD06F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2779416" y="1811694"/>
                <a:ext cx="1074119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Input-MU</a:t>
                </a:r>
                <a:endParaRPr lang="zh-CN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35">
                <a:extLst>
                  <a:ext uri="{FF2B5EF4-FFF2-40B4-BE49-F238E27FC236}">
                    <a16:creationId xmlns:a16="http://schemas.microsoft.com/office/drawing/2014/main" id="{9F015BB3-F977-7945-B5AD-F0DA919E69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370182" y="1708462"/>
                <a:ext cx="1267165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FZD4-MU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id="{2DB77B69-0544-FDE1-E41E-1B39521B31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4139106" y="1847971"/>
                <a:ext cx="1002386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IgG-MU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F22A9027-54BE-6992-D025-C316C5DC4663}"/>
                  </a:ext>
                </a:extLst>
              </p:cNvPr>
              <p:cNvCxnSpPr/>
              <p:nvPr/>
            </p:nvCxnSpPr>
            <p:spPr>
              <a:xfrm>
                <a:off x="3562907" y="1629320"/>
                <a:ext cx="5397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51">
                <a:extLst>
                  <a:ext uri="{FF2B5EF4-FFF2-40B4-BE49-F238E27FC236}">
                    <a16:creationId xmlns:a16="http://schemas.microsoft.com/office/drawing/2014/main" id="{F8E9D7F0-A260-BFC1-0026-ABF9AFCEE59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2450182" y="1811693"/>
                <a:ext cx="1074119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Input-WT</a:t>
                </a:r>
                <a:endParaRPr lang="zh-CN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TextBox 54">
                <a:extLst>
                  <a:ext uri="{FF2B5EF4-FFF2-40B4-BE49-F238E27FC236}">
                    <a16:creationId xmlns:a16="http://schemas.microsoft.com/office/drawing/2014/main" id="{0D39AC8E-5693-0818-EB88-2428C6EF94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010143" y="1708462"/>
                <a:ext cx="1267165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FZD4-WT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TextBox 55">
                <a:extLst>
                  <a:ext uri="{FF2B5EF4-FFF2-40B4-BE49-F238E27FC236}">
                    <a16:creationId xmlns:a16="http://schemas.microsoft.com/office/drawing/2014/main" id="{C9968D7F-69F3-12E2-9A92-4BD74B9441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6500000">
                <a:off x="3851073" y="1847971"/>
                <a:ext cx="1002386" cy="277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IgG-WT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TextBox 10">
                <a:extLst>
                  <a:ext uri="{FF2B5EF4-FFF2-40B4-BE49-F238E27FC236}">
                    <a16:creationId xmlns:a16="http://schemas.microsoft.com/office/drawing/2014/main" id="{79BEAA30-8C08-43CC-4744-EDAE13A343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71862" y="4303277"/>
                <a:ext cx="1098726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TSPAN12   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TextBox 48">
                <a:extLst>
                  <a:ext uri="{FF2B5EF4-FFF2-40B4-BE49-F238E27FC236}">
                    <a16:creationId xmlns:a16="http://schemas.microsoft.com/office/drawing/2014/main" id="{4ECAE83A-650D-70EA-33CC-F124CB39FB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98709" y="2734273"/>
                <a:ext cx="1008115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←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LRP5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TextBox 49">
                <a:extLst>
                  <a:ext uri="{FF2B5EF4-FFF2-40B4-BE49-F238E27FC236}">
                    <a16:creationId xmlns:a16="http://schemas.microsoft.com/office/drawing/2014/main" id="{C276A37A-36A7-930D-24B0-A2AC4FD934A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2769" y="3290355"/>
                <a:ext cx="1291017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←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FZD4-GFP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TextBox 50">
                <a:extLst>
                  <a:ext uri="{FF2B5EF4-FFF2-40B4-BE49-F238E27FC236}">
                    <a16:creationId xmlns:a16="http://schemas.microsoft.com/office/drawing/2014/main" id="{2F17C5FA-0ED1-E8F1-019C-271F0A0919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98709" y="4979011"/>
                <a:ext cx="1174982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←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NDP-MYC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D23856E5-270A-0686-915A-B6CAB0268851}"/>
                  </a:ext>
                </a:extLst>
              </p:cNvPr>
              <p:cNvCxnSpPr/>
              <p:nvPr/>
            </p:nvCxnSpPr>
            <p:spPr>
              <a:xfrm>
                <a:off x="4283682" y="1629320"/>
                <a:ext cx="53978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TextBox 33">
                <a:extLst>
                  <a:ext uri="{FF2B5EF4-FFF2-40B4-BE49-F238E27FC236}">
                    <a16:creationId xmlns:a16="http://schemas.microsoft.com/office/drawing/2014/main" id="{874ABC2D-2E39-01EA-A02A-AA2B82D5F3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211960" y="1321563"/>
                <a:ext cx="864096" cy="2770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IP: IgG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C56AB4F2-2FDC-6FA2-4C02-35C784927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58910" y="5997695"/>
              <a:ext cx="3157651" cy="751180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AC3994B5-5B3E-9589-88C6-35E7E468A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32466" y="5273051"/>
              <a:ext cx="3072063" cy="641383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042553BE-BDB7-0328-837C-ABFC87D9F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7550" y="4585904"/>
              <a:ext cx="3361897" cy="635154"/>
            </a:xfrm>
            <a:prstGeom prst="rect">
              <a:avLst/>
            </a:prstGeom>
          </p:spPr>
        </p:pic>
      </p:grpSp>
      <p:sp>
        <p:nvSpPr>
          <p:cNvPr id="42" name="文本框 41"/>
          <p:cNvSpPr txBox="1"/>
          <p:nvPr/>
        </p:nvSpPr>
        <p:spPr>
          <a:xfrm>
            <a:off x="5694321" y="2504105"/>
            <a:ext cx="2224886" cy="2776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711712" y="3159282"/>
            <a:ext cx="2224886" cy="2776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752541" y="4037645"/>
            <a:ext cx="2224886" cy="2776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694321" y="4787680"/>
            <a:ext cx="2224886" cy="27765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55" name="右箭头 54"/>
          <p:cNvSpPr/>
          <p:nvPr/>
        </p:nvSpPr>
        <p:spPr>
          <a:xfrm rot="10195314">
            <a:off x="4143103" y="2741875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右箭头 55"/>
          <p:cNvSpPr/>
          <p:nvPr/>
        </p:nvSpPr>
        <p:spPr>
          <a:xfrm rot="10195314">
            <a:off x="4357879" y="3323990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右箭头 56"/>
          <p:cNvSpPr/>
          <p:nvPr/>
        </p:nvSpPr>
        <p:spPr>
          <a:xfrm rot="10997480">
            <a:off x="4335610" y="4009387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右箭头 57"/>
          <p:cNvSpPr/>
          <p:nvPr/>
        </p:nvSpPr>
        <p:spPr>
          <a:xfrm rot="11647759">
            <a:off x="4346605" y="4699652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581AEA1-422A-5EFB-11A0-19295D96D751}"/>
              </a:ext>
            </a:extLst>
          </p:cNvPr>
          <p:cNvSpPr txBox="1"/>
          <p:nvPr/>
        </p:nvSpPr>
        <p:spPr>
          <a:xfrm>
            <a:off x="46403" y="2766882"/>
            <a:ext cx="122730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 descr="IMG_3699.JPG">
            <a:extLst>
              <a:ext uri="{FF2B5EF4-FFF2-40B4-BE49-F238E27FC236}">
                <a16:creationId xmlns:a16="http://schemas.microsoft.com/office/drawing/2014/main" id="{3A1A1E01-7623-AAE7-BFDB-C04772101AC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rcRect l="28710" t="37400" r="30001" b="24149"/>
          <a:stretch>
            <a:fillRect/>
          </a:stretch>
        </p:blipFill>
        <p:spPr>
          <a:xfrm>
            <a:off x="10464879" y="174266"/>
            <a:ext cx="1311810" cy="1628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4">
            <a:extLst>
              <a:ext uri="{FF2B5EF4-FFF2-40B4-BE49-F238E27FC236}">
                <a16:creationId xmlns:a16="http://schemas.microsoft.com/office/drawing/2014/main" id="{26CC2B2D-AF24-F29E-8B60-BDACAC918C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3" y="-10400"/>
            <a:ext cx="12488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6 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69727" y="1024040"/>
            <a:ext cx="2761391" cy="3178370"/>
            <a:chOff x="1594894" y="948539"/>
            <a:chExt cx="2761391" cy="3178370"/>
          </a:xfrm>
        </p:grpSpPr>
        <p:sp>
          <p:nvSpPr>
            <p:cNvPr id="10245" name="TextBox 4">
              <a:extLst>
                <a:ext uri="{FF2B5EF4-FFF2-40B4-BE49-F238E27FC236}">
                  <a16:creationId xmlns:a16="http://schemas.microsoft.com/office/drawing/2014/main" id="{E695FCF3-103E-2448-E9FF-20116BF18A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2010437" y="1529209"/>
              <a:ext cx="14383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46" name="TextBox 5">
              <a:extLst>
                <a:ext uri="{FF2B5EF4-FFF2-40B4-BE49-F238E27FC236}">
                  <a16:creationId xmlns:a16="http://schemas.microsoft.com/office/drawing/2014/main" id="{45B699CE-E457-4BDC-B8BE-DD5389F021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2469277" y="1530325"/>
              <a:ext cx="143610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MU+RSPO1</a:t>
              </a:r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47" name="TextBox 6">
              <a:extLst>
                <a:ext uri="{FF2B5EF4-FFF2-40B4-BE49-F238E27FC236}">
                  <a16:creationId xmlns:a16="http://schemas.microsoft.com/office/drawing/2014/main" id="{01A8E15A-63CF-A5E1-E524-3197E1DB5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1221454" y="1597908"/>
              <a:ext cx="129975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48" name="TextBox 7">
              <a:extLst>
                <a:ext uri="{FF2B5EF4-FFF2-40B4-BE49-F238E27FC236}">
                  <a16:creationId xmlns:a16="http://schemas.microsoft.com/office/drawing/2014/main" id="{3AE3167D-A9CB-DE26-AF6E-1EF397BC8E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1616594" y="1565175"/>
              <a:ext cx="136613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图片 15" descr="VEGF h60s-4 2019-04-13 11hr 19min.jpg">
              <a:extLst>
                <a:ext uri="{FF2B5EF4-FFF2-40B4-BE49-F238E27FC236}">
                  <a16:creationId xmlns:a16="http://schemas.microsoft.com/office/drawing/2014/main" id="{268C0672-6763-A25F-F9A6-8D8BE69F94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3547" t="33411" r="35564" b="57109"/>
            <a:stretch/>
          </p:blipFill>
          <p:spPr bwMode="auto">
            <a:xfrm>
              <a:off x="1596482" y="3299423"/>
              <a:ext cx="1620000" cy="36142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0250" name="TextBox 27">
              <a:extLst>
                <a:ext uri="{FF2B5EF4-FFF2-40B4-BE49-F238E27FC236}">
                  <a16:creationId xmlns:a16="http://schemas.microsoft.com/office/drawing/2014/main" id="{C81D961C-3247-CF34-5E02-54CDE72FCF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1902" y="2466082"/>
              <a:ext cx="12243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←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p-</a:t>
              </a:r>
              <a:r>
                <a:rPr lang="el-GR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-catenin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51" name="TextBox 22">
              <a:extLst>
                <a:ext uri="{FF2B5EF4-FFF2-40B4-BE49-F238E27FC236}">
                  <a16:creationId xmlns:a16="http://schemas.microsoft.com/office/drawing/2014/main" id="{9FA9D7C5-ED65-5C40-7764-AC544C9E7B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8772" y="3362322"/>
              <a:ext cx="11236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VEGF-A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52" name="TextBox 24">
              <a:extLst>
                <a:ext uri="{FF2B5EF4-FFF2-40B4-BE49-F238E27FC236}">
                  <a16:creationId xmlns:a16="http://schemas.microsoft.com/office/drawing/2014/main" id="{1D46BBFD-C11C-7297-704C-DCA16F042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8772" y="3781093"/>
              <a:ext cx="9362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</a:t>
              </a:r>
              <a:r>
                <a:rPr lang="en-US" altLang="zh-CN" sz="1200">
                  <a:latin typeface="Times New Roman" panose="02020603050405020304" pitchFamily="18" charset="0"/>
                  <a:cs typeface="Times New Roman" panose="02020603050405020304" pitchFamily="18" charset="0"/>
                </a:rPr>
                <a:t>Tubulin</a:t>
              </a:r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53" name="TextBox 25">
              <a:extLst>
                <a:ext uri="{FF2B5EF4-FFF2-40B4-BE49-F238E27FC236}">
                  <a16:creationId xmlns:a16="http://schemas.microsoft.com/office/drawing/2014/main" id="{E70A205E-B79A-63B9-A3AA-DC525AE8F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48681" y="2936631"/>
              <a:ext cx="108033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← </a:t>
              </a:r>
              <a:r>
                <a:rPr lang="el-GR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-catenin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" name="图片 19" descr="b-catenin h60s-1 2019-04-13 11hr 29min.jpg">
              <a:extLst>
                <a:ext uri="{FF2B5EF4-FFF2-40B4-BE49-F238E27FC236}">
                  <a16:creationId xmlns:a16="http://schemas.microsoft.com/office/drawing/2014/main" id="{D4C9C802-228D-3513-8EA8-25126187C7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8254" t="36183" r="51150" b="52602"/>
            <a:stretch/>
          </p:blipFill>
          <p:spPr bwMode="auto">
            <a:xfrm>
              <a:off x="1594894" y="2864437"/>
              <a:ext cx="1620000" cy="352858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21" name="图片 20" descr="P-b-catenin h60s-2 2019-04-13 11hr 29min.jpg">
              <a:extLst>
                <a:ext uri="{FF2B5EF4-FFF2-40B4-BE49-F238E27FC236}">
                  <a16:creationId xmlns:a16="http://schemas.microsoft.com/office/drawing/2014/main" id="{EF68FB7A-FB5A-1793-195D-E1E7A2CFB9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3734" t="40255" r="45517" b="50155"/>
            <a:stretch/>
          </p:blipFill>
          <p:spPr bwMode="auto">
            <a:xfrm>
              <a:off x="1594894" y="2393167"/>
              <a:ext cx="1620000" cy="388571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22" name="图片 21" descr="tubulin 20s-1 2019-04-13 11hr 38min.jpg">
              <a:extLst>
                <a:ext uri="{FF2B5EF4-FFF2-40B4-BE49-F238E27FC236}">
                  <a16:creationId xmlns:a16="http://schemas.microsoft.com/office/drawing/2014/main" id="{DA100050-6929-CE19-C841-B024CA0527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221" t="35256" r="58954" b="50788"/>
            <a:stretch/>
          </p:blipFill>
          <p:spPr bwMode="auto">
            <a:xfrm>
              <a:off x="1596482" y="3751195"/>
              <a:ext cx="1620000" cy="375714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</p:grpSp>
      <p:sp>
        <p:nvSpPr>
          <p:cNvPr id="11" name="文本框 1">
            <a:extLst>
              <a:ext uri="{FF2B5EF4-FFF2-40B4-BE49-F238E27FC236}">
                <a16:creationId xmlns:a16="http://schemas.microsoft.com/office/drawing/2014/main" id="{6BCF9011-F8FB-C996-2969-2A633761B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259" y="540385"/>
            <a:ext cx="4670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1387ECF-FF9A-2B57-8204-D81FA1CC0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2252" y="2577134"/>
            <a:ext cx="3902262" cy="833536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622F6E26-2541-7470-601D-C4B1BBC9A2B1}"/>
              </a:ext>
            </a:extLst>
          </p:cNvPr>
          <p:cNvGrpSpPr/>
          <p:nvPr/>
        </p:nvGrpSpPr>
        <p:grpSpPr>
          <a:xfrm>
            <a:off x="6374521" y="-47592"/>
            <a:ext cx="1744659" cy="1516871"/>
            <a:chOff x="6374521" y="-47592"/>
            <a:chExt cx="1744659" cy="1516871"/>
          </a:xfrm>
        </p:grpSpPr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869D0433-E09A-F1BE-C4F1-C1D67C2BAE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6759893" y="572344"/>
              <a:ext cx="15168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830475F-47A5-F404-BA2D-9FBEC9FB61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7291844" y="641679"/>
              <a:ext cx="13776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9ABB8243-1073-A55D-52B4-C4A9F8EFB9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5810194" y="627202"/>
              <a:ext cx="14056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id="{3CDC2E16-FB30-0BE9-6063-AB1E267F67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6316144" y="635217"/>
              <a:ext cx="13906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id="{B413669D-87B2-19C9-1ECD-68BDA10166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1328" y="1379257"/>
            <a:ext cx="3758257" cy="1065817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9C1E74B5-46CC-EA61-88AA-0E7F2D2BC3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6100" y="5202579"/>
            <a:ext cx="2867879" cy="82813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404CFD3-0231-9EA1-875F-2533B5FA2CB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8789" r="11687"/>
          <a:stretch/>
        </p:blipFill>
        <p:spPr>
          <a:xfrm>
            <a:off x="6001377" y="3717075"/>
            <a:ext cx="2625754" cy="1408290"/>
          </a:xfrm>
          <a:prstGeom prst="rect">
            <a:avLst/>
          </a:prstGeom>
        </p:spPr>
      </p:pic>
      <p:sp>
        <p:nvSpPr>
          <p:cNvPr id="32" name="TextBox 27">
            <a:extLst>
              <a:ext uri="{FF2B5EF4-FFF2-40B4-BE49-F238E27FC236}">
                <a16:creationId xmlns:a16="http://schemas.microsoft.com/office/drawing/2014/main" id="{B354994E-1202-4633-7264-61C307BA5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680" y="1985545"/>
            <a:ext cx="1146668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←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l-GR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-catenin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25">
            <a:extLst>
              <a:ext uri="{FF2B5EF4-FFF2-40B4-BE49-F238E27FC236}">
                <a16:creationId xmlns:a16="http://schemas.microsoft.com/office/drawing/2014/main" id="{BB73B7F1-D52D-A49E-E60A-173C8EA47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6286" y="3012132"/>
            <a:ext cx="1239232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r>
              <a:rPr lang="el-GR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-catenin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id="{990319AA-5E47-B8A3-9861-2DFCBE51B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8397" y="5484070"/>
            <a:ext cx="962375" cy="276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Tubulin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22">
            <a:extLst>
              <a:ext uri="{FF2B5EF4-FFF2-40B4-BE49-F238E27FC236}">
                <a16:creationId xmlns:a16="http://schemas.microsoft.com/office/drawing/2014/main" id="{F4D34416-C1E3-2476-DB26-5DA46DD9F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2455" y="3903646"/>
            <a:ext cx="11030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← </a:t>
            </a:r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VEGF-A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右箭头 5"/>
          <p:cNvSpPr/>
          <p:nvPr/>
        </p:nvSpPr>
        <p:spPr>
          <a:xfrm rot="9408071">
            <a:off x="4013861" y="2130415"/>
            <a:ext cx="1357852" cy="737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右箭头 36"/>
          <p:cNvSpPr/>
          <p:nvPr/>
        </p:nvSpPr>
        <p:spPr>
          <a:xfrm rot="10562349">
            <a:off x="4097913" y="3070952"/>
            <a:ext cx="1727957" cy="122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右箭头 37"/>
          <p:cNvSpPr/>
          <p:nvPr/>
        </p:nvSpPr>
        <p:spPr>
          <a:xfrm rot="11676511">
            <a:off x="4157311" y="3793936"/>
            <a:ext cx="1727957" cy="1220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右箭头 38"/>
          <p:cNvSpPr/>
          <p:nvPr/>
        </p:nvSpPr>
        <p:spPr>
          <a:xfrm rot="12553600">
            <a:off x="3506612" y="4897408"/>
            <a:ext cx="2874460" cy="1060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094753" y="1974775"/>
            <a:ext cx="1928887" cy="2462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17607" y="2990592"/>
            <a:ext cx="1928887" cy="2462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270887" y="3880371"/>
            <a:ext cx="1928887" cy="2462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361221" y="5470793"/>
            <a:ext cx="1928887" cy="24622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1000" dirty="0">
              <a:solidFill>
                <a:srgbClr val="FF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AF6CB6C-E4BE-4A24-1AB1-E0329DD3BD90}"/>
              </a:ext>
            </a:extLst>
          </p:cNvPr>
          <p:cNvSpPr txBox="1"/>
          <p:nvPr/>
        </p:nvSpPr>
        <p:spPr>
          <a:xfrm>
            <a:off x="870980" y="2464262"/>
            <a:ext cx="68134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92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altLang="zh-CN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zh-CN" altLang="en-US" sz="1100" dirty="0"/>
          </a:p>
          <a:p>
            <a:pPr algn="r"/>
            <a:r>
              <a:rPr lang="en-US" altLang="zh-C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 </a:t>
            </a:r>
            <a:r>
              <a:rPr lang="en-US" altLang="zh-C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kDa</a:t>
            </a:r>
            <a:endParaRPr lang="zh-CN" altLang="en-US" sz="11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D533A73-81D4-29AC-42E7-F757C73B7BB6}"/>
              </a:ext>
            </a:extLst>
          </p:cNvPr>
          <p:cNvGrpSpPr/>
          <p:nvPr/>
        </p:nvGrpSpPr>
        <p:grpSpPr>
          <a:xfrm>
            <a:off x="10332573" y="81625"/>
            <a:ext cx="1944216" cy="1368152"/>
            <a:chOff x="4572000" y="980728"/>
            <a:chExt cx="1944216" cy="1368152"/>
          </a:xfrm>
        </p:grpSpPr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3CDBC627-9B9A-742F-E086-31B3B93E6128}"/>
                </a:ext>
              </a:extLst>
            </p:cNvPr>
            <p:cNvSpPr txBox="1"/>
            <p:nvPr/>
          </p:nvSpPr>
          <p:spPr>
            <a:xfrm>
              <a:off x="4572000" y="980728"/>
              <a:ext cx="19442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P-</a:t>
              </a:r>
              <a:r>
                <a:rPr lang="el-GR" altLang="zh-CN" sz="1200" dirty="0"/>
                <a:t>β</a:t>
              </a:r>
              <a:r>
                <a:rPr lang="en-US" altLang="zh-CN" sz="1200" dirty="0"/>
                <a:t>-</a:t>
              </a:r>
              <a:r>
                <a:rPr lang="en-US" altLang="zh-CN" sz="1200" dirty="0" err="1"/>
                <a:t>catenin+tubulin</a:t>
              </a:r>
              <a:endParaRPr lang="zh-CN" altLang="en-US" sz="1200" dirty="0"/>
            </a:p>
          </p:txBody>
        </p:sp>
        <p:pic>
          <p:nvPicPr>
            <p:cNvPr id="15" name="图片 14" descr="IMG_3464.JPG">
              <a:extLst>
                <a:ext uri="{FF2B5EF4-FFF2-40B4-BE49-F238E27FC236}">
                  <a16:creationId xmlns:a16="http://schemas.microsoft.com/office/drawing/2014/main" id="{1DC79319-325B-F2D2-3502-1390B81E3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/>
            <a:srcRect l="11184" t="19245" r="63715" b="57131"/>
            <a:stretch>
              <a:fillRect/>
            </a:stretch>
          </p:blipFill>
          <p:spPr>
            <a:xfrm>
              <a:off x="4644008" y="1268760"/>
              <a:ext cx="1224136" cy="1080120"/>
            </a:xfrm>
            <a:prstGeom prst="rect">
              <a:avLst/>
            </a:prstGeom>
          </p:spPr>
        </p:pic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97243CF-5187-A920-EE7D-C548DD412041}"/>
              </a:ext>
            </a:extLst>
          </p:cNvPr>
          <p:cNvGrpSpPr/>
          <p:nvPr/>
        </p:nvGrpSpPr>
        <p:grpSpPr>
          <a:xfrm>
            <a:off x="10368577" y="1499278"/>
            <a:ext cx="1872208" cy="1944216"/>
            <a:chOff x="4572000" y="3356992"/>
            <a:chExt cx="1872208" cy="1944216"/>
          </a:xfrm>
        </p:grpSpPr>
        <p:sp>
          <p:nvSpPr>
            <p:cNvPr id="18" name="TextBox 8">
              <a:extLst>
                <a:ext uri="{FF2B5EF4-FFF2-40B4-BE49-F238E27FC236}">
                  <a16:creationId xmlns:a16="http://schemas.microsoft.com/office/drawing/2014/main" id="{90571190-2E6F-BD84-C004-42332029CFBA}"/>
                </a:ext>
              </a:extLst>
            </p:cNvPr>
            <p:cNvSpPr txBox="1"/>
            <p:nvPr/>
          </p:nvSpPr>
          <p:spPr>
            <a:xfrm>
              <a:off x="4572000" y="3356992"/>
              <a:ext cx="187220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zh-CN" sz="1200" dirty="0"/>
                <a:t>β</a:t>
              </a:r>
              <a:r>
                <a:rPr lang="en-US" altLang="zh-CN" sz="1200" dirty="0"/>
                <a:t>-</a:t>
              </a:r>
              <a:r>
                <a:rPr lang="en-US" altLang="zh-CN" sz="1200" dirty="0" err="1"/>
                <a:t>catenin+tubulin+VEGF</a:t>
              </a:r>
              <a:endParaRPr lang="zh-CN" altLang="en-US" sz="1200" dirty="0"/>
            </a:p>
          </p:txBody>
        </p:sp>
        <p:pic>
          <p:nvPicPr>
            <p:cNvPr id="19" name="图片 18" descr="IMG_3464.JPG">
              <a:extLst>
                <a:ext uri="{FF2B5EF4-FFF2-40B4-BE49-F238E27FC236}">
                  <a16:creationId xmlns:a16="http://schemas.microsoft.com/office/drawing/2014/main" id="{39F86554-E110-E25F-9C98-DA58E2CD9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/>
            <a:srcRect l="36285" t="19245" r="38319" b="35475"/>
            <a:stretch>
              <a:fillRect/>
            </a:stretch>
          </p:blipFill>
          <p:spPr>
            <a:xfrm>
              <a:off x="4644008" y="3645024"/>
              <a:ext cx="1238538" cy="16561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B-catenin h3min-1 2019-03-08 11hr 34min-2.jpg">
            <a:extLst>
              <a:ext uri="{FF2B5EF4-FFF2-40B4-BE49-F238E27FC236}">
                <a16:creationId xmlns:a16="http://schemas.microsoft.com/office/drawing/2014/main" id="{091F63CD-265C-70C2-CB4A-DD8B1C53E69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l="30570" t="35781" r="39402" b="33411"/>
          <a:stretch>
            <a:fillRect/>
          </a:stretch>
        </p:blipFill>
        <p:spPr>
          <a:xfrm>
            <a:off x="6814169" y="3467470"/>
            <a:ext cx="2316260" cy="734187"/>
          </a:xfrm>
          <a:prstGeom prst="rect">
            <a:avLst/>
          </a:prstGeom>
        </p:spPr>
      </p:pic>
      <p:pic>
        <p:nvPicPr>
          <p:cNvPr id="3" name="图片 2" descr="2tubulin P+E 25s-2水平翻转 2019-03-09 12hr 21min.jpg">
            <a:extLst>
              <a:ext uri="{FF2B5EF4-FFF2-40B4-BE49-F238E27FC236}">
                <a16:creationId xmlns:a16="http://schemas.microsoft.com/office/drawing/2014/main" id="{EC024332-D105-6203-E22E-94800BE833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44555" t="30844" r="28951" b="50197"/>
          <a:stretch>
            <a:fillRect/>
          </a:stretch>
        </p:blipFill>
        <p:spPr>
          <a:xfrm>
            <a:off x="127647" y="4109293"/>
            <a:ext cx="1901654" cy="541216"/>
          </a:xfrm>
          <a:prstGeom prst="rect">
            <a:avLst/>
          </a:prstGeom>
        </p:spPr>
      </p:pic>
      <p:sp>
        <p:nvSpPr>
          <p:cNvPr id="4" name="TextBox 18">
            <a:extLst>
              <a:ext uri="{FF2B5EF4-FFF2-40B4-BE49-F238E27FC236}">
                <a16:creationId xmlns:a16="http://schemas.microsoft.com/office/drawing/2014/main" id="{A1586489-0CA3-084E-8185-9A0319BA0D86}"/>
              </a:ext>
            </a:extLst>
          </p:cNvPr>
          <p:cNvSpPr txBox="1"/>
          <p:nvPr/>
        </p:nvSpPr>
        <p:spPr>
          <a:xfrm>
            <a:off x="8869755" y="4584032"/>
            <a:ext cx="1268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←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Tubulin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825ED224-C104-FA4F-4AE2-8290416C2CD6}"/>
              </a:ext>
            </a:extLst>
          </p:cNvPr>
          <p:cNvSpPr txBox="1"/>
          <p:nvPr/>
        </p:nvSpPr>
        <p:spPr>
          <a:xfrm>
            <a:off x="8918356" y="387241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 ←</a:t>
            </a:r>
            <a:r>
              <a:rPr lang="el-GR" altLang="zh-CN" sz="14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catenin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图片 21" descr="P-b-catenin h3min-2 2019-04-12 11hr 01min.jpg">
            <a:extLst>
              <a:ext uri="{FF2B5EF4-FFF2-40B4-BE49-F238E27FC236}">
                <a16:creationId xmlns:a16="http://schemas.microsoft.com/office/drawing/2014/main" id="{ECCC27A0-B4BF-AF83-B4C2-AC5C21FC56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26598" t="28080" r="45141" b="45851"/>
          <a:stretch>
            <a:fillRect/>
          </a:stretch>
        </p:blipFill>
        <p:spPr>
          <a:xfrm>
            <a:off x="345548" y="2450997"/>
            <a:ext cx="2506820" cy="716234"/>
          </a:xfrm>
          <a:prstGeom prst="rect">
            <a:avLst/>
          </a:prstGeom>
        </p:spPr>
      </p:pic>
      <p:sp>
        <p:nvSpPr>
          <p:cNvPr id="23" name="TextBox 20">
            <a:extLst>
              <a:ext uri="{FF2B5EF4-FFF2-40B4-BE49-F238E27FC236}">
                <a16:creationId xmlns:a16="http://schemas.microsoft.com/office/drawing/2014/main" id="{0571B2CC-F6EC-3DB1-4CF9-26F36B525B74}"/>
              </a:ext>
            </a:extLst>
          </p:cNvPr>
          <p:cNvSpPr txBox="1"/>
          <p:nvPr/>
        </p:nvSpPr>
        <p:spPr>
          <a:xfrm>
            <a:off x="8869755" y="3132801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 ←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l-GR" altLang="zh-CN" sz="14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catenin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文本框 24">
            <a:extLst>
              <a:ext uri="{FF2B5EF4-FFF2-40B4-BE49-F238E27FC236}">
                <a16:creationId xmlns:a16="http://schemas.microsoft.com/office/drawing/2014/main" id="{3AFD0A17-CAD5-EF72-50B8-E0ECCAA71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02" y="-10400"/>
            <a:ext cx="29661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 6  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25092857-A82D-0A87-23E9-F5ACF6C56119}"/>
              </a:ext>
            </a:extLst>
          </p:cNvPr>
          <p:cNvGrpSpPr/>
          <p:nvPr/>
        </p:nvGrpSpPr>
        <p:grpSpPr>
          <a:xfrm>
            <a:off x="7285865" y="1079941"/>
            <a:ext cx="1153953" cy="1516871"/>
            <a:chOff x="6374521" y="-47592"/>
            <a:chExt cx="1744659" cy="1516871"/>
          </a:xfrm>
        </p:grpSpPr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5C7359B8-D953-A7CB-6E2A-B7F9E59960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6759893" y="572344"/>
              <a:ext cx="15168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5">
              <a:extLst>
                <a:ext uri="{FF2B5EF4-FFF2-40B4-BE49-F238E27FC236}">
                  <a16:creationId xmlns:a16="http://schemas.microsoft.com/office/drawing/2014/main" id="{F5D8A8D6-746A-4E45-0D0E-9912BECC90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7291844" y="641679"/>
              <a:ext cx="13776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6">
              <a:extLst>
                <a:ext uri="{FF2B5EF4-FFF2-40B4-BE49-F238E27FC236}">
                  <a16:creationId xmlns:a16="http://schemas.microsoft.com/office/drawing/2014/main" id="{58410A1F-159F-6F43-9696-BE13CEB5E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5810194" y="627202"/>
              <a:ext cx="14056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7">
              <a:extLst>
                <a:ext uri="{FF2B5EF4-FFF2-40B4-BE49-F238E27FC236}">
                  <a16:creationId xmlns:a16="http://schemas.microsoft.com/office/drawing/2014/main" id="{1584EBAF-351C-9754-25C4-9BBC7405B1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6316144" y="635217"/>
              <a:ext cx="139064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" name="图片 7" descr="VEGF-A h3min-2 2019-03-15 16hr 34min.jpg">
            <a:extLst>
              <a:ext uri="{FF2B5EF4-FFF2-40B4-BE49-F238E27FC236}">
                <a16:creationId xmlns:a16="http://schemas.microsoft.com/office/drawing/2014/main" id="{8EF1E29A-6376-E53A-0E2E-C50C2D1C4CD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l="18206" t="16822" r="42935" b="50000"/>
          <a:stretch>
            <a:fillRect/>
          </a:stretch>
        </p:blipFill>
        <p:spPr>
          <a:xfrm>
            <a:off x="206356" y="4905837"/>
            <a:ext cx="2046159" cy="936104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C23BCC0B-9850-B28C-0383-50928AACA429}"/>
              </a:ext>
            </a:extLst>
          </p:cNvPr>
          <p:cNvSpPr txBox="1"/>
          <p:nvPr/>
        </p:nvSpPr>
        <p:spPr>
          <a:xfrm>
            <a:off x="2252516" y="4956372"/>
            <a:ext cx="1081100" cy="283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VEGF-A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图片 9" descr="tubulin-B h30s-2 2019-03-15 16hr 43min.jpg">
            <a:extLst>
              <a:ext uri="{FF2B5EF4-FFF2-40B4-BE49-F238E27FC236}">
                <a16:creationId xmlns:a16="http://schemas.microsoft.com/office/drawing/2014/main" id="{BA9EBBB3-9D68-E984-1612-7B98C155B11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l="19973" t="21562" r="46467" b="57109"/>
          <a:stretch>
            <a:fillRect/>
          </a:stretch>
        </p:blipFill>
        <p:spPr>
          <a:xfrm>
            <a:off x="7034691" y="4363723"/>
            <a:ext cx="1728192" cy="648072"/>
          </a:xfrm>
          <a:prstGeom prst="rect">
            <a:avLst/>
          </a:prstGeom>
        </p:spPr>
      </p:pic>
      <p:sp>
        <p:nvSpPr>
          <p:cNvPr id="11" name="TextBox 16">
            <a:extLst>
              <a:ext uri="{FF2B5EF4-FFF2-40B4-BE49-F238E27FC236}">
                <a16:creationId xmlns:a16="http://schemas.microsoft.com/office/drawing/2014/main" id="{E47667E1-7FFC-A0B9-B9FA-95E7BA1EC5D0}"/>
              </a:ext>
            </a:extLst>
          </p:cNvPr>
          <p:cNvSpPr txBox="1"/>
          <p:nvPr/>
        </p:nvSpPr>
        <p:spPr>
          <a:xfrm>
            <a:off x="2204688" y="4252129"/>
            <a:ext cx="13186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←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Tubulin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图片 11" descr="P-B-catenin h3min-2 2019-03-15 16hr 17min.jpg">
            <a:extLst>
              <a:ext uri="{FF2B5EF4-FFF2-40B4-BE49-F238E27FC236}">
                <a16:creationId xmlns:a16="http://schemas.microsoft.com/office/drawing/2014/main" id="{CB9D4A97-D82C-56E4-98DB-0595BD73ECA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l="19656" t="20268" r="42545" b="53384"/>
          <a:stretch>
            <a:fillRect/>
          </a:stretch>
        </p:blipFill>
        <p:spPr>
          <a:xfrm>
            <a:off x="6790666" y="2657332"/>
            <a:ext cx="2016224" cy="936104"/>
          </a:xfrm>
          <a:prstGeom prst="rect">
            <a:avLst/>
          </a:prstGeom>
        </p:spPr>
      </p:pic>
      <p:sp>
        <p:nvSpPr>
          <p:cNvPr id="13" name="TextBox 19">
            <a:extLst>
              <a:ext uri="{FF2B5EF4-FFF2-40B4-BE49-F238E27FC236}">
                <a16:creationId xmlns:a16="http://schemas.microsoft.com/office/drawing/2014/main" id="{662BA01B-FA17-C748-9F95-A7F2634AFC8E}"/>
              </a:ext>
            </a:extLst>
          </p:cNvPr>
          <p:cNvSpPr txBox="1"/>
          <p:nvPr/>
        </p:nvSpPr>
        <p:spPr>
          <a:xfrm>
            <a:off x="2648561" y="2734088"/>
            <a:ext cx="1657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← 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l-GR" altLang="zh-CN" sz="1400" dirty="0">
                <a:latin typeface="Times New Roman" pitchFamily="18" charset="0"/>
                <a:cs typeface="Times New Roman" pitchFamily="18" charset="0"/>
              </a:rPr>
              <a:t> β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catenin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图片 13" descr="B-catenin h3min-2 2019-03-15 16hr 17min.jpg">
            <a:extLst>
              <a:ext uri="{FF2B5EF4-FFF2-40B4-BE49-F238E27FC236}">
                <a16:creationId xmlns:a16="http://schemas.microsoft.com/office/drawing/2014/main" id="{B73082E6-ED7E-AB36-FD32-B86674137BAC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22963" t="35548" r="46059" b="38383"/>
          <a:stretch>
            <a:fillRect/>
          </a:stretch>
        </p:blipFill>
        <p:spPr>
          <a:xfrm>
            <a:off x="418389" y="3197392"/>
            <a:ext cx="1810173" cy="792088"/>
          </a:xfrm>
          <a:prstGeom prst="rect">
            <a:avLst/>
          </a:prstGeom>
        </p:spPr>
      </p:pic>
      <p:sp>
        <p:nvSpPr>
          <p:cNvPr id="15" name="TextBox 20">
            <a:extLst>
              <a:ext uri="{FF2B5EF4-FFF2-40B4-BE49-F238E27FC236}">
                <a16:creationId xmlns:a16="http://schemas.microsoft.com/office/drawing/2014/main" id="{80CA1D50-4E9E-E413-A9C7-DB36EF31F16E}"/>
              </a:ext>
            </a:extLst>
          </p:cNvPr>
          <p:cNvSpPr txBox="1"/>
          <p:nvPr/>
        </p:nvSpPr>
        <p:spPr>
          <a:xfrm>
            <a:off x="2252515" y="3547886"/>
            <a:ext cx="1368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Times New Roman" pitchFamily="18" charset="0"/>
                <a:cs typeface="Times New Roman" pitchFamily="18" charset="0"/>
              </a:rPr>
              <a:t> ←</a:t>
            </a:r>
            <a:r>
              <a:rPr lang="el-GR" altLang="zh-CN" sz="1400" dirty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altLang="zh-CN" sz="1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altLang="zh-CN" sz="1400" dirty="0" err="1">
                <a:latin typeface="Times New Roman" pitchFamily="18" charset="0"/>
                <a:cs typeface="Times New Roman" pitchFamily="18" charset="0"/>
              </a:rPr>
              <a:t>catenin</a:t>
            </a:r>
            <a:endParaRPr lang="zh-CN" alt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278748EE-3E76-9D1A-2CDA-E30FAAB56885}"/>
              </a:ext>
            </a:extLst>
          </p:cNvPr>
          <p:cNvGrpSpPr/>
          <p:nvPr/>
        </p:nvGrpSpPr>
        <p:grpSpPr>
          <a:xfrm>
            <a:off x="718008" y="1056370"/>
            <a:ext cx="1153953" cy="1516871"/>
            <a:chOff x="479297" y="807066"/>
            <a:chExt cx="1153953" cy="1516871"/>
          </a:xfrm>
        </p:grpSpPr>
        <p:sp>
          <p:nvSpPr>
            <p:cNvPr id="41" name="TextBox 4">
              <a:extLst>
                <a:ext uri="{FF2B5EF4-FFF2-40B4-BE49-F238E27FC236}">
                  <a16:creationId xmlns:a16="http://schemas.microsoft.com/office/drawing/2014/main" id="{45BB7006-900F-1BAC-75D5-3F7E64F30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477399" y="1473895"/>
              <a:ext cx="1516871" cy="18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5">
              <a:extLst>
                <a:ext uri="{FF2B5EF4-FFF2-40B4-BE49-F238E27FC236}">
                  <a16:creationId xmlns:a16="http://schemas.microsoft.com/office/drawing/2014/main" id="{FD6B2B8C-AA91-08AA-2301-3AE58C1AB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852807" y="1516683"/>
              <a:ext cx="1377673" cy="18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MU+RSPO1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6">
              <a:extLst>
                <a:ext uri="{FF2B5EF4-FFF2-40B4-BE49-F238E27FC236}">
                  <a16:creationId xmlns:a16="http://schemas.microsoft.com/office/drawing/2014/main" id="{D7070168-62FB-0BC1-C14F-33D29839A5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-131923" y="1528753"/>
              <a:ext cx="1405653" cy="18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WT+NDP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7">
              <a:extLst>
                <a:ext uri="{FF2B5EF4-FFF2-40B4-BE49-F238E27FC236}">
                  <a16:creationId xmlns:a16="http://schemas.microsoft.com/office/drawing/2014/main" id="{D02AC370-4BB7-037E-D632-132FE5DD25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500000">
              <a:off x="205264" y="1536768"/>
              <a:ext cx="1390643" cy="18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FZD4 MU+NDP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文本框 1">
            <a:extLst>
              <a:ext uri="{FF2B5EF4-FFF2-40B4-BE49-F238E27FC236}">
                <a16:creationId xmlns:a16="http://schemas.microsoft.com/office/drawing/2014/main" id="{0674F9AC-3642-2B2F-36CC-F690959F9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191" y="625278"/>
            <a:ext cx="346891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(the second replicate)</a:t>
            </a: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">
            <a:extLst>
              <a:ext uri="{FF2B5EF4-FFF2-40B4-BE49-F238E27FC236}">
                <a16:creationId xmlns:a16="http://schemas.microsoft.com/office/drawing/2014/main" id="{3E9738E1-51AE-1F9E-120E-8129FFFE4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797" y="742907"/>
            <a:ext cx="24795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(the third replicate)</a:t>
            </a:r>
            <a:endParaRPr lang="zh-CN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3C66C27-AB03-A946-9CFB-4D5D8C3394F6}"/>
              </a:ext>
            </a:extLst>
          </p:cNvPr>
          <p:cNvGrpSpPr/>
          <p:nvPr/>
        </p:nvGrpSpPr>
        <p:grpSpPr>
          <a:xfrm>
            <a:off x="3897954" y="3516547"/>
            <a:ext cx="2229819" cy="890907"/>
            <a:chOff x="3505424" y="4817846"/>
            <a:chExt cx="2229819" cy="890907"/>
          </a:xfrm>
        </p:grpSpPr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5503B4B0-DF45-C8A5-CF71-55AE3A5D7445}"/>
                </a:ext>
              </a:extLst>
            </p:cNvPr>
            <p:cNvSpPr txBox="1"/>
            <p:nvPr/>
          </p:nvSpPr>
          <p:spPr>
            <a:xfrm>
              <a:off x="3505424" y="4817846"/>
              <a:ext cx="22298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P-</a:t>
              </a:r>
              <a:r>
                <a:rPr lang="el-GR" altLang="zh-CN" sz="1200" dirty="0"/>
                <a:t>β</a:t>
              </a:r>
              <a:r>
                <a:rPr lang="en-US" altLang="zh-CN" sz="1200" dirty="0"/>
                <a:t>-</a:t>
              </a:r>
              <a:r>
                <a:rPr lang="en-US" altLang="zh-CN" sz="1200" dirty="0" err="1"/>
                <a:t>catenin+tubulin</a:t>
              </a:r>
              <a:endParaRPr lang="zh-CN" altLang="en-US" sz="1200" dirty="0"/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41297D95-2615-F0FC-85FF-2CCB022D9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54931" y="5125766"/>
              <a:ext cx="1197317" cy="582987"/>
            </a:xfrm>
            <a:prstGeom prst="rect">
              <a:avLst/>
            </a:prstGeom>
          </p:spPr>
        </p:pic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F911393B-54C4-8726-CD3E-52A8B1826B82}"/>
              </a:ext>
            </a:extLst>
          </p:cNvPr>
          <p:cNvGrpSpPr/>
          <p:nvPr/>
        </p:nvGrpSpPr>
        <p:grpSpPr>
          <a:xfrm>
            <a:off x="3947461" y="5020636"/>
            <a:ext cx="1695928" cy="694246"/>
            <a:chOff x="4129133" y="5020636"/>
            <a:chExt cx="1695928" cy="694246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F12D26F8-6D7D-E84E-0F02-D810DDB05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29133" y="5297635"/>
              <a:ext cx="1197317" cy="417247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id="{649D7554-708D-746B-F66C-319B35D2A31D}"/>
                </a:ext>
              </a:extLst>
            </p:cNvPr>
            <p:cNvSpPr txBox="1"/>
            <p:nvPr/>
          </p:nvSpPr>
          <p:spPr>
            <a:xfrm>
              <a:off x="4297809" y="5020636"/>
              <a:ext cx="152725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200" dirty="0"/>
                <a:t>VEGF-A</a:t>
              </a:r>
              <a:endParaRPr lang="zh-CN" altLang="en-US" sz="1200" dirty="0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96E8D39-35EC-4CFB-EE4B-956AD8632B2E}"/>
              </a:ext>
            </a:extLst>
          </p:cNvPr>
          <p:cNvGrpSpPr/>
          <p:nvPr/>
        </p:nvGrpSpPr>
        <p:grpSpPr>
          <a:xfrm>
            <a:off x="10286508" y="4180193"/>
            <a:ext cx="2176411" cy="900124"/>
            <a:chOff x="10286508" y="4180193"/>
            <a:chExt cx="2176411" cy="900124"/>
          </a:xfrm>
        </p:grpSpPr>
        <p:sp>
          <p:nvSpPr>
            <p:cNvPr id="28" name="TextBox 5">
              <a:extLst>
                <a:ext uri="{FF2B5EF4-FFF2-40B4-BE49-F238E27FC236}">
                  <a16:creationId xmlns:a16="http://schemas.microsoft.com/office/drawing/2014/main" id="{AD76A3C0-F3EA-CACE-19DA-4AF55FB583AA}"/>
                </a:ext>
              </a:extLst>
            </p:cNvPr>
            <p:cNvSpPr txBox="1"/>
            <p:nvPr/>
          </p:nvSpPr>
          <p:spPr>
            <a:xfrm>
              <a:off x="10286508" y="4180193"/>
              <a:ext cx="21764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P-</a:t>
              </a:r>
              <a:r>
                <a:rPr lang="el-GR" altLang="zh-CN" sz="1200" dirty="0"/>
                <a:t>β</a:t>
              </a:r>
              <a:r>
                <a:rPr lang="en-US" altLang="zh-CN" sz="1200" dirty="0"/>
                <a:t>-</a:t>
              </a:r>
              <a:r>
                <a:rPr lang="en-US" altLang="zh-CN" sz="1200" dirty="0" err="1"/>
                <a:t>catenin+tubulin</a:t>
              </a:r>
              <a:endParaRPr lang="zh-CN" altLang="en-US" sz="1200" dirty="0"/>
            </a:p>
          </p:txBody>
        </p:sp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4C7BC0D0-07B4-086F-42EF-F86CAC691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403019" y="4552585"/>
              <a:ext cx="1181399" cy="527732"/>
            </a:xfrm>
            <a:prstGeom prst="rect">
              <a:avLst/>
            </a:prstGeom>
          </p:spPr>
        </p:pic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19745F03-046E-0840-0E08-839BFF3D5837}"/>
              </a:ext>
            </a:extLst>
          </p:cNvPr>
          <p:cNvGrpSpPr/>
          <p:nvPr/>
        </p:nvGrpSpPr>
        <p:grpSpPr>
          <a:xfrm>
            <a:off x="10403020" y="2592112"/>
            <a:ext cx="1923358" cy="1018251"/>
            <a:chOff x="10403020" y="2592112"/>
            <a:chExt cx="1923358" cy="1018251"/>
          </a:xfrm>
        </p:grpSpPr>
        <p:sp>
          <p:nvSpPr>
            <p:cNvPr id="31" name="TextBox 8">
              <a:extLst>
                <a:ext uri="{FF2B5EF4-FFF2-40B4-BE49-F238E27FC236}">
                  <a16:creationId xmlns:a16="http://schemas.microsoft.com/office/drawing/2014/main" id="{70B66608-06BE-B689-E348-D7A12E514AF9}"/>
                </a:ext>
              </a:extLst>
            </p:cNvPr>
            <p:cNvSpPr txBox="1"/>
            <p:nvPr/>
          </p:nvSpPr>
          <p:spPr>
            <a:xfrm>
              <a:off x="10598186" y="2592112"/>
              <a:ext cx="17281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zh-CN" sz="1200" dirty="0"/>
                <a:t>β</a:t>
              </a:r>
              <a:r>
                <a:rPr lang="en-US" altLang="zh-CN" sz="1200" dirty="0"/>
                <a:t>-catenin</a:t>
              </a:r>
              <a:endParaRPr lang="zh-CN" altLang="en-US" sz="1200" dirty="0"/>
            </a:p>
          </p:txBody>
        </p:sp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AE669B4F-E734-21F9-B724-D46F510F5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403020" y="2922479"/>
              <a:ext cx="1294040" cy="687884"/>
            </a:xfrm>
            <a:prstGeom prst="rect">
              <a:avLst/>
            </a:prstGeom>
          </p:spPr>
        </p:pic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D01D7AB2-066D-587F-AE9E-3FC6AFAA6378}"/>
              </a:ext>
            </a:extLst>
          </p:cNvPr>
          <p:cNvGrpSpPr/>
          <p:nvPr/>
        </p:nvGrpSpPr>
        <p:grpSpPr>
          <a:xfrm>
            <a:off x="3971917" y="2126128"/>
            <a:ext cx="1575910" cy="796351"/>
            <a:chOff x="3725957" y="1658065"/>
            <a:chExt cx="1575910" cy="796351"/>
          </a:xfrm>
        </p:grpSpPr>
        <p:sp>
          <p:nvSpPr>
            <p:cNvPr id="19" name="TextBox 8">
              <a:extLst>
                <a:ext uri="{FF2B5EF4-FFF2-40B4-BE49-F238E27FC236}">
                  <a16:creationId xmlns:a16="http://schemas.microsoft.com/office/drawing/2014/main" id="{1B193CFA-F28E-8641-1CBF-01687AA32C83}"/>
                </a:ext>
              </a:extLst>
            </p:cNvPr>
            <p:cNvSpPr txBox="1"/>
            <p:nvPr/>
          </p:nvSpPr>
          <p:spPr>
            <a:xfrm>
              <a:off x="3759362" y="1658065"/>
              <a:ext cx="154250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altLang="zh-CN" sz="1200" dirty="0"/>
                <a:t>β</a:t>
              </a:r>
              <a:r>
                <a:rPr lang="en-US" altLang="zh-CN" sz="1200" dirty="0"/>
                <a:t>-catenin</a:t>
              </a:r>
              <a:endParaRPr lang="zh-CN" altLang="en-US" sz="1200" dirty="0"/>
            </a:p>
          </p:txBody>
        </p:sp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CE7936CB-CCEF-8D70-CAE1-1366DA0106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25957" y="1977003"/>
              <a:ext cx="1294040" cy="4774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8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5588</TotalTime>
  <Words>473</Words>
  <Application>Microsoft Office PowerPoint</Application>
  <PresentationFormat>宽屏</PresentationFormat>
  <Paragraphs>250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等线</vt:lpstr>
      <vt:lpstr>等线 Light</vt:lpstr>
      <vt:lpstr>宋体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丽莎 杨</dc:creator>
  <cp:lastModifiedBy>傅俊江</cp:lastModifiedBy>
  <cp:revision>76</cp:revision>
  <dcterms:created xsi:type="dcterms:W3CDTF">2024-03-08T02:34:18Z</dcterms:created>
  <dcterms:modified xsi:type="dcterms:W3CDTF">2025-09-28T14:07:13Z</dcterms:modified>
</cp:coreProperties>
</file>