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94" r:id="rId2"/>
    <p:sldId id="396" r:id="rId3"/>
    <p:sldId id="397" r:id="rId4"/>
    <p:sldId id="395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88D9"/>
    <a:srgbClr val="6AA8E3"/>
    <a:srgbClr val="F4FCC2"/>
    <a:srgbClr val="EB974F"/>
    <a:srgbClr val="7EC7ED"/>
    <a:srgbClr val="F2A553"/>
    <a:srgbClr val="3953C7"/>
    <a:srgbClr val="6DADE4"/>
    <a:srgbClr val="A4DCF4"/>
    <a:srgbClr val="FBF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81" autoAdjust="0"/>
    <p:restoredTop sz="96138" autoAdjust="0"/>
  </p:normalViewPr>
  <p:slideViewPr>
    <p:cSldViewPr snapToGrid="0">
      <p:cViewPr varScale="1">
        <p:scale>
          <a:sx n="108" d="100"/>
          <a:sy n="108" d="100"/>
        </p:scale>
        <p:origin x="8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ECE3B-5CEE-41CD-8E96-0AAA932F45E1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9CB12-74DB-4547-9746-3538FC2061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27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3895AE-21F1-44CF-AB17-AC54718C8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74FE889-8233-46E4-AA62-428ED81C8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245367-E008-4CDF-80B8-E14E472C0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8F72E83-E70A-4D6E-8AC8-B7AC0986E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08E822A-9BA9-49C0-BAA1-7A42A305E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276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AEDB31-920C-41BA-824B-EF79F3E9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7EBCDA5-F525-4EB3-8BE4-767AA8DF3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487400-031F-422F-A55A-30BC623F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A1A3F3-DE98-426B-9F2D-6B2A7DF7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91C3717-610D-44AE-8727-90C038A08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134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D7FA908-9A8C-4611-8136-56A20FF50B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1286B2B-8D32-4A92-B210-B4BD4F203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AEB4CB1-9166-4417-AC4D-67DCFA724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B927B0-2126-41E7-A6E8-4E38851D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3E02E9-E5EF-43FA-9E93-FB0824451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963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9EFB78-84D9-49B5-947C-4774F244B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A6E3B29-4D24-4632-ADDC-88A139B0F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CE8FECE-B5E2-4651-8914-CE2A84409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FA4AB4-BEDA-4565-B352-0C53AD59C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9F900F-2B3A-4214-8749-93789749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78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8B4424-6043-4929-9A50-D226A99AD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FBBCDD8-74C2-48BF-B441-63DE0CF15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1D9668A-581C-418B-B5BF-72A688151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414E68-F90B-4E85-A066-D1B82D25C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DE0C56-8AB3-4ADC-8793-79950BBFE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08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955891-5C4E-4911-91A2-A6B7C5029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865CF6E-B910-4B0C-BF1A-BD45C91C8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AFC3-51F5-4031-A58E-DF2600BE3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81157D1-86AF-4558-A815-2954933D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18238C9-D191-4B48-996B-B27DF0510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BEC033C-6F13-46F9-B334-6590119B8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754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AE4C63-18E6-4603-ADD6-8ACD36BB7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36E0F5-80CF-4FAF-8F1E-CAC0F0A17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A22433E-24DB-4379-BC6D-6F70AF454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D7FA2B8-3478-4931-BA9F-E2E8EB261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D0492AB-D5D1-4AF8-B924-A8C895B191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47D2F22-4B67-4BCA-B6E6-B7F828BC0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5131F57-261D-4733-B1C4-9E1DB577B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36A07B6-9B7F-46FA-A7D6-8DF6B61B9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93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CA0F33-7BF5-49B4-B0CE-448EDC72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F8FBD74-5673-4FCF-BD83-68B88D192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2235D1F-BE14-446E-B9AC-76085543F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AFB4266-6257-44F1-ADFF-199F95C12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05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27E7D4D-CF40-4E80-B85B-BA7BE59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EFF5423-B569-4B37-B381-F57ABB8BD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8A11EB8-52E6-4E0A-9C72-B46CED165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0709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EF51F9-3914-420D-8A3B-178A36FB0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72F762-C781-4F07-9E39-63387BF70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53C209-917D-4E0B-99BB-CAB3A1A61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10DEB4C-5DDB-4070-90C7-63DFA8E95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053A86-349D-40D5-913A-D8ADA125E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2C5A33A-D042-4DA4-B69E-23A5A4423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63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30EEEE-706A-48A3-915F-1EA5F2FAB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4CC9C67-799A-462B-A476-F6F793383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2977120-3CD0-4487-BB96-91BCD64C9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E73E303-416C-4FC0-BE7C-A789D1CE5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DD28DB4-54ED-4183-8195-BB0C742AD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A9E8EE-D078-4CE0-9339-A641A11E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772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5E55602-660F-4A3C-A0FD-F03F87EE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2B7ED6-E55A-41F9-B7EE-377716437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1A33311-8D5D-492E-A476-D38D68AC56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0FCE-4170-4779-A83C-4E9A56246CBA}" type="datetimeFigureOut">
              <a:rPr lang="ko-KR" altLang="en-US" smtClean="0"/>
              <a:t>2024-12-16(Mon)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AC1309-6C7C-42DB-8AFD-23A1EE8083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B79FD8-965F-4E18-9D40-199094F4B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43F0B-2108-4755-8024-5A44E8E3D6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029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1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1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88C69CF4-25EB-489C-8541-2A757C3C08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91475538"/>
                  </p:ext>
                </p:extLst>
              </p:nvPr>
            </p:nvGraphicFramePr>
            <p:xfrm>
              <a:off x="2109471" y="321382"/>
              <a:ext cx="7851891" cy="5522607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485356">
                      <a:extLst>
                        <a:ext uri="{9D8B030D-6E8A-4147-A177-3AD203B41FA5}">
                          <a16:colId xmlns:a16="http://schemas.microsoft.com/office/drawing/2014/main" val="2680892423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31664231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673034934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041507100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230868822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533941185"/>
                        </a:ext>
                      </a:extLst>
                    </a:gridCol>
                  </a:tblGrid>
                  <a:tr h="30704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IC (IC</a:t>
                          </a:r>
                          <a:r>
                            <a:rPr lang="en-US" altLang="ko-KR" sz="1000" b="1" u="none" strike="noStrike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025</a:t>
                          </a:r>
                          <a:r>
                            <a:rPr lang="en-US" altLang="ko-KR" sz="1000" b="1" u="none" strike="noStrike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US" altLang="ko-KR" sz="1000" b="1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ko-KR" sz="1000" b="1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based on age, </a:t>
                          </a:r>
                          <a:r>
                            <a:rPr lang="en-US" altLang="ko-KR" sz="1000" b="1" u="none" strike="noStrike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yr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ko-KR" altLang="en-US" sz="10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2240610"/>
                      </a:ext>
                    </a:extLst>
                  </a:tr>
                  <a:tr h="307044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0-1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2-11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12-17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18-64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r>
                                <a:rPr lang="en-US" altLang="ko-KR" sz="1000" b="1" i="1" u="none" strike="noStrike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</m:oMath>
                          </a14:m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6599442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DTaP</a:t>
                          </a:r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-IPV-Hib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3.78 (3.24)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0.71 (-1.06)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3.86 (2.96)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0.16 (-0.37)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1.13 (0.11)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3948196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1.41 (-2.37)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1.21 (-2.57)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 (-10.63)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0.28 (-0.70)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1.16 (-1.44)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05798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3.11 (1.55)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1.23 (-2.55)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3.02 (1.45)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0.08 (-0.64)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1.22 (-1.37)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3572210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Rotavirus diarrhea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4.61 (3.86)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-0.05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-0.12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427422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Pneumococcal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4.45 (3.78)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4.32 (3.42)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1.50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1.05 (0.49)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1.00 (0.54)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434021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Influenza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1.35 (-2.43)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1.81 (-0.26)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2.22 (0.15)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0.59 (0.29)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2.49 (2.26)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1237725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MMR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2.13 (0.37)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1.42 (-0.65)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-0.41 (-10.74)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-2.96 (-6.75)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-0.37 (-10.69)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6686205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Varicella</a:t>
                          </a:r>
                          <a:r>
                            <a:rPr lang="en-US" sz="1000" b="0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z</a:t>
                          </a:r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oster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1.14 (-2.64)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0.78 (-3.00)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1.24 (-2.55)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-0.48 (-1.32)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-0.43 (-1.30)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1543067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HPV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-0.40 (-10.73)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3.67 (2.93)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0.42 (-0.42)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 (-10.42)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2728011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Meningococcal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2.54 (0.78)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0.78 (-3.01)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2.58 (1.16)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0.43 (-0.65)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2.86 (1.30)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55319830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Tuberculosis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-0.32 (-10.64)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-0.12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3.05 (1.91)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4.27 (3.50)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7502051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Typhoid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1.43 (0.56)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0.92 (-2.86)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3345427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Encephalitis 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-0.11 (-10.43)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2.75 (0.68)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1.52 (0.58)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-1.14 (-11.46)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465145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Anthrax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-0.97 (-3.57)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1992735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Cholera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2.62 (1.32)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-0.15 (-10.47)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0624721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COVID-19 mRNA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2.52 (0.75)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4.59 (4.13)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0.22 (0.12)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3.4 (3.33)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6938571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Ad5-vectored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-0.13 (-10.46)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-0.75 (-0.97)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1.79 (1.58)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1254730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algn="l" defTabSz="914411" rtl="0" eaLnBrk="1" fontAlgn="ctr" latinLnBrk="1" hangingPunct="1"/>
                          <a:r>
                            <a:rPr lang="en-US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Inactivated whole-virus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-2.10 (-4.17)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-0.39 (-4.17)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3119343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Others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 (-2.38)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-0.19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-0.18 (-0.63)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1.79 (1.20)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3079631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(IC</a:t>
                          </a: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-1.01 (-1.34)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-2.76 (-3.35)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-1.17 (-1.5)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-1.07 (-1.15)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0.64 (0.58)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242280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(ROR)</a:t>
                          </a:r>
                          <a:r>
                            <a:rPr lang="en-US" altLang="ko-KR" sz="1000" kern="100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0.41 (0.33-0.50)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0.12 (0.09-0.18)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0.41 (0.34-0.50)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0.46 (0.44-0.48)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1.59 (1.53-1.65)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84459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88C69CF4-25EB-489C-8541-2A757C3C08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91475538"/>
                  </p:ext>
                </p:extLst>
              </p:nvPr>
            </p:nvGraphicFramePr>
            <p:xfrm>
              <a:off x="2109471" y="321382"/>
              <a:ext cx="7851891" cy="5522607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485356">
                      <a:extLst>
                        <a:ext uri="{9D8B030D-6E8A-4147-A177-3AD203B41FA5}">
                          <a16:colId xmlns:a16="http://schemas.microsoft.com/office/drawing/2014/main" val="2680892423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31664231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673034934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041507100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230868822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533941185"/>
                        </a:ext>
                      </a:extLst>
                    </a:gridCol>
                  </a:tblGrid>
                  <a:tr h="30704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IC (IC</a:t>
                          </a:r>
                          <a:r>
                            <a:rPr lang="en-US" altLang="ko-KR" sz="1000" b="1" u="none" strike="noStrike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025</a:t>
                          </a:r>
                          <a:r>
                            <a:rPr lang="en-US" altLang="ko-KR" sz="1000" b="1" u="none" strike="noStrike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US" altLang="ko-KR" sz="1000" b="1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ko-KR" sz="1000" b="1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based on age, </a:t>
                          </a:r>
                          <a:r>
                            <a:rPr lang="en-US" altLang="ko-KR" sz="1000" b="1" u="none" strike="noStrike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yr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ko-KR" altLang="en-US" sz="10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2240610"/>
                      </a:ext>
                    </a:extLst>
                  </a:tr>
                  <a:tr h="307044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0-1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2-11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12-17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18-64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32386" t="-100000" r="-568" b="-159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599442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DTaP</a:t>
                          </a:r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-IPV-Hib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3.78 (3.24)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0.71 (-1.06)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3.86 (2.96)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0.16 (-0.37)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1.13 (0.11)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3948196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1.41 (-2.37)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1.21 (-2.57)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 (-10.63)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0.28 (-0.70)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1.16 (-1.44)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05798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3.11 (1.55)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1.23 (-2.55)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3.02 (1.45)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0.08 (-0.64)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1.22 (-1.37)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3572210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Rotavirus diarrhea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4.61 (3.86)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-0.05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-0.12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427422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Pneumococcal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4.45 (3.78)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4.32 (3.42)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1.50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1.05 (0.49)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1.00 (0.54)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434021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Influenza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1.35 (-2.43)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1.81 (-0.26)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2.22 (0.15)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0.59 (0.29)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2.49 (2.26)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1237725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MMR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2.13 (0.37)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1.42 (-0.65)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-0.41 (-10.74)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-2.96 (-6.75)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-0.37 (-10.69)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6686205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Varicella</a:t>
                          </a:r>
                          <a:r>
                            <a:rPr lang="en-US" sz="1000" b="0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z</a:t>
                          </a:r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oster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1.14 (-2.64)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0.78 (-3.00)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1.24 (-2.55)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-0.48 (-1.32)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-0.43 (-1.30)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1543067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HPV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-0.40 (-10.73)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3.67 (2.93)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0.42 (-0.42)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 (-10.42)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2728011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Meningococcal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2.54 (0.78)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0.78 (-3.01)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2.58 (1.16)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0.43 (-0.65)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2.86 (1.30)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55319830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Tuberculosis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-0.32 (-10.64)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-0.12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3.05 (1.91)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4.27 (3.50)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7502051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Typhoid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1.43 (0.56)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0.92 (-2.86)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3345427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Encephalitis 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-0.11 (-10.43)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2.75 (0.68)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1.52 (0.58)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-1.14 (-11.46)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465145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Anthrax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-0.97 (-3.57)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1992735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Cholera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0.00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2.62 (1.32)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-0.15 (-10.47)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0624721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COVID-19 mRNA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2.52 (0.75)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4.59 (4.13)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0.22 (0.12)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3.4 (3.33)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6938571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Ad5-vectored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-0.13 (-10.46)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-0.75 (-0.97)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1.79 (1.58)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1254730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algn="l" defTabSz="914411" rtl="0" eaLnBrk="1" fontAlgn="ctr" latinLnBrk="1" hangingPunct="1"/>
                          <a:r>
                            <a:rPr lang="en-US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Inactivated whole-virus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-2.10 (-4.17)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-0.39 (-4.17)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3119343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Others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 (-2.38)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-0.19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-0.18 (-0.63)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1.79 (1.20)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3079631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(IC</a:t>
                          </a: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-1.01 (-1.34)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-2.76 (-3.35)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-1.17 (-1.5)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-1.07 (-1.15)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0.64 (0.58)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242280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(ROR)</a:t>
                          </a:r>
                          <a:r>
                            <a:rPr lang="en-US" altLang="ko-KR" sz="1000" kern="100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0.41 (0.33-0.50)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0.12 (0.09-0.18)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0.41 (0.34-0.50)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0.46 (0.44-0.48)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1.59 (1.53-1.65)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84459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FD8910D-578B-4DF5-8BF5-7CF538F4717E}"/>
              </a:ext>
            </a:extLst>
          </p:cNvPr>
          <p:cNvSpPr txBox="1"/>
          <p:nvPr/>
        </p:nvSpPr>
        <p:spPr>
          <a:xfrm>
            <a:off x="2087916" y="93062"/>
            <a:ext cx="78734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S3. Disproportionality analysis of vaccine-associated acute kidney injury based on specific age subgroups</a:t>
            </a:r>
            <a:endParaRPr lang="en-US" altLang="ko-KR" sz="1000" b="1" dirty="0">
              <a:solidFill>
                <a:srgbClr val="000000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7" name="표 2">
            <a:extLst>
              <a:ext uri="{FF2B5EF4-FFF2-40B4-BE49-F238E27FC236}">
                <a16:creationId xmlns:a16="http://schemas.microsoft.com/office/drawing/2014/main" id="{D921EA92-4F74-4382-AB97-6385DF609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190994"/>
              </p:ext>
            </p:extLst>
          </p:nvPr>
        </p:nvGraphicFramePr>
        <p:xfrm>
          <a:off x="2087916" y="5838682"/>
          <a:ext cx="7873446" cy="914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3446">
                  <a:extLst>
                    <a:ext uri="{9D8B030D-6E8A-4147-A177-3AD203B41FA5}">
                      <a16:colId xmlns:a16="http://schemas.microsoft.com/office/drawing/2014/main" val="130671668"/>
                    </a:ext>
                  </a:extLst>
                </a:gridCol>
              </a:tblGrid>
              <a:tr h="36237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Note: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numbers in bold indicate a statistical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significance.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Abbreviations: Ad5,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adenovirus type-5; CI, confidence interval; COVID-19, coronavirus disease 2019;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DTaP-IPV-Hib,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iphtheria, tetanus, pertussis, polio and </a:t>
                      </a:r>
                      <a:r>
                        <a:rPr lang="en-US" altLang="ko-KR" sz="900" b="0" i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Hemophilus</a:t>
                      </a:r>
                      <a:r>
                        <a:rPr lang="en-US" altLang="ko-KR" sz="9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influenza</a:t>
                      </a:r>
                      <a:r>
                        <a:rPr lang="en-US" altLang="ko-KR" sz="9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type b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HPV, human papillomavirus; IC, information component; MMR, measles, mumps and rubella;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ROR, reporting odds ratio.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 value of the IC</a:t>
                      </a:r>
                      <a:r>
                        <a:rPr lang="en-US" altLang="ko-KR" sz="1100" b="1" kern="12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025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was considered significant. 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lower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 of the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ROR 95% CI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≥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was considered significant.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vaccines included brucellosis, plague, typhus, leptospirosis, rabies, yellow fever,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smallpox, Ebola, and dengue vaccines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T="45721" marB="4572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513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654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88C69CF4-25EB-489C-8541-2A757C3C08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774884"/>
                  </p:ext>
                </p:extLst>
              </p:nvPr>
            </p:nvGraphicFramePr>
            <p:xfrm>
              <a:off x="2109471" y="383586"/>
              <a:ext cx="7851891" cy="528886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485356">
                      <a:extLst>
                        <a:ext uri="{9D8B030D-6E8A-4147-A177-3AD203B41FA5}">
                          <a16:colId xmlns:a16="http://schemas.microsoft.com/office/drawing/2014/main" val="2680892423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31664231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673034934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041507100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230868822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533941185"/>
                        </a:ext>
                      </a:extLst>
                    </a:gridCol>
                  </a:tblGrid>
                  <a:tr h="30704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IC (IC</a:t>
                          </a:r>
                          <a:r>
                            <a:rPr lang="en-US" altLang="ko-KR" sz="1000" b="1" u="none" strike="noStrike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025</a:t>
                          </a:r>
                          <a:r>
                            <a:rPr lang="en-US" altLang="ko-KR" sz="1000" b="1" u="none" strike="noStrike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US" altLang="ko-KR" sz="1000" b="1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ko-KR" sz="1000" b="1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based on age, </a:t>
                          </a:r>
                          <a:r>
                            <a:rPr lang="en-US" altLang="ko-KR" sz="1000" b="1" u="none" strike="noStrike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yr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ko-KR" altLang="en-US" sz="10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2240610"/>
                      </a:ext>
                    </a:extLst>
                  </a:tr>
                  <a:tr h="307044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0-1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2-11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12-17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18-64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r>
                                <a:rPr lang="en-US" altLang="ko-KR" sz="1000" b="1" i="1" u="none" strike="noStrike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</m:oMath>
                          </a14:m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6599442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DTaP-IPV-Hib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5.26 (4.68)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5.29 (4.87)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4.79 (3.97)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3.27 (2.78)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5.68 (5.15)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752223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3.27 (1.71)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2.72 (0.65)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4.20 (3.60)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1.48 (-2.30)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8520501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3.84 (2.54)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5.85 (5.26)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5.15 (4.38)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4.76 (4.40)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-0.10 (-10.42)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09684410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Rotavirus diarrhea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2.16 (-0.43)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2266617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Pneumococcal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4.65 (3.78)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4.77 (3.93)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2.04 (0.96)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4.13 (3.58)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4082518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Influenza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3.66 (2.24)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6.83 (6.46)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4.21 (3.13)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3.29 (2.96)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5.04 (4.68)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6997837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MMR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5.04 (4.27)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5.52 (4.99)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3.58 (2.16)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2.33 (1.19)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2009340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Varicella</a:t>
                          </a:r>
                          <a:r>
                            <a:rPr lang="en-US" altLang="ko-KR" sz="1000" b="0" i="0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z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oster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4.85 (4.08)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2.22 (-0.37)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0.74 (-0.82)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0.52 (-2.08)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821778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HPV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3.25 (1.69)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6.48 (6.10)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3.70 (3.03)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24169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Meningococcal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2.68 (0.61)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4.99 (4.26)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4.13 (3.10)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2.91 (1.83)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8107860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Tuberculosis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-0.21 (-10.54)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341233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Typhoid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1.58 (-2.20)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2.31 (-0.28)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3.19 (2.11)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1.53 (-2.25)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1008661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Encephalitis 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2.32 (-0.28)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3.86 (2.55)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2.31 (-0.29)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3.61 (2.64)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2.22 (-0.37)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844997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Anthrax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3.18 (2.04)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506388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COVID-19 mRNA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4.70 (3.86)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6.44 (6.07)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2.74 (2.63)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4.46 (4.27)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0652279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Ad5-vectored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1.45 (1.16)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3.71 (3.29)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4983001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algn="l" defTabSz="914411" rtl="0" eaLnBrk="1" fontAlgn="ctr" latinLnBrk="1" hangingPunct="1"/>
                          <a:r>
                            <a:rPr lang="en-US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Inactivated whole-virus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-0.61 (-4.39)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-0.24 (-10.56)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217037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Others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1.58 (-2.21)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4.55 (3.58)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-0.05 (-10.38)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1.38 (0.65)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2.11 (0.34)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7795680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(IC</a:t>
                          </a: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5.35 (5.00)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5.74 (5.56)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6.08 (5.86)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1.6 (1.51)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3.41 (3.27)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4998670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(ROR)</a:t>
                          </a:r>
                          <a:r>
                            <a:rPr lang="en-US" altLang="ko-KR" sz="1000" kern="100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8.67 (5.53-13.60)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4.74 (4.07-5.52)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5.10 (4.32-6.01)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3.37 (3.18-3.58)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5.36 (4.90-5.86)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460652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88C69CF4-25EB-489C-8541-2A757C3C08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774884"/>
                  </p:ext>
                </p:extLst>
              </p:nvPr>
            </p:nvGraphicFramePr>
            <p:xfrm>
              <a:off x="2109471" y="383586"/>
              <a:ext cx="7851891" cy="528886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485356">
                      <a:extLst>
                        <a:ext uri="{9D8B030D-6E8A-4147-A177-3AD203B41FA5}">
                          <a16:colId xmlns:a16="http://schemas.microsoft.com/office/drawing/2014/main" val="2680892423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31664231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673034934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041507100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230868822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533941185"/>
                        </a:ext>
                      </a:extLst>
                    </a:gridCol>
                  </a:tblGrid>
                  <a:tr h="30704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IC (IC</a:t>
                          </a:r>
                          <a:r>
                            <a:rPr lang="en-US" altLang="ko-KR" sz="1000" b="1" u="none" strike="noStrike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025</a:t>
                          </a:r>
                          <a:r>
                            <a:rPr lang="en-US" altLang="ko-KR" sz="1000" b="1" u="none" strike="noStrike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US" altLang="ko-KR" sz="1000" b="1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ko-KR" sz="1000" b="1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based on age, </a:t>
                          </a:r>
                          <a:r>
                            <a:rPr lang="en-US" altLang="ko-KR" sz="1000" b="1" u="none" strike="noStrike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yr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ko-KR" altLang="en-US" sz="10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2240610"/>
                      </a:ext>
                    </a:extLst>
                  </a:tr>
                  <a:tr h="307044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0-1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2-11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12-17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18-64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32386" t="-100000" r="-568" b="-15196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599442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DTaP-IPV-Hib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5.26 (4.68)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5.29 (4.87)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4.79 (3.97)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3.27 (2.78)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5.68 (5.15)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752223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3.27 (1.71)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2.72 (0.65)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4.20 (3.60)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1.48 (-2.30)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8520501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3.84 (2.54)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5.85 (5.26)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5.15 (4.38)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4.76 (4.40)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-0.10 (-10.42)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09684410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Rotavirus diarrhea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2.16 (-0.43)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2266617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Pneumococcal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4.65 (3.78)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4.77 (3.93)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2.04 (0.96)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4.13 (3.58)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4082518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Influenza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3.66 (2.24)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6.83 (6.46)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4.21 (3.13)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3.29 (2.96)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5.04 (4.68)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6997837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MMR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5.04 (4.27)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5.52 (4.99)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3.58 (2.16)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2.33 (1.19)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2009340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Varicella</a:t>
                          </a:r>
                          <a:r>
                            <a:rPr lang="en-US" altLang="ko-KR" sz="1000" b="0" i="0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z</a:t>
                          </a:r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oster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4.85 (4.08)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2.22 (-0.37)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0.74 (-0.82)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0.52 (-2.08)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821778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HPV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3.25 (1.69)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6.48 (6.10)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3.70 (3.03)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24169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Meningococcal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2.68 (0.61)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4.99 (4.26)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4.13 (3.10)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2.91 (1.83)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8107860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Tuberculosis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-0.21 (-10.54)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341233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Typhoid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1.58 (-2.20)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2.31 (-0.28)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3.19 (2.11)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1.53 (-2.25)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1008661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Encephalitis 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2.32 (-0.28)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3.86 (2.55)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2.31 (-0.29)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3.61 (2.64)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2.22 (-0.37)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844997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Anthrax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3.18 (2.04)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506388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COVID-19 mRNA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4.70 (3.86)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6.44 (6.07)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2.74 (2.63)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4.46 (4.27)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0652279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Ad5-vectored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1.45 (1.16)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3.71 (3.29)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4983001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algn="l" defTabSz="914411" rtl="0" eaLnBrk="1" fontAlgn="ctr" latinLnBrk="1" hangingPunct="1"/>
                          <a:r>
                            <a:rPr lang="en-US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Inactivated whole-virus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-0.61 (-4.39)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-0.24 (-10.56)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217037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Others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1.58 (-2.21)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4.55 (3.58)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-0.05 (-10.38)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1.38 (0.65)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2.11 (0.34)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7795680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(IC</a:t>
                          </a: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5.35 (5.00)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5.74 (5.56)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6.08 (5.86)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1.6 (1.51)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3.41 (3.27)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49986702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(ROR)</a:t>
                          </a:r>
                          <a:r>
                            <a:rPr lang="en-US" altLang="ko-KR" sz="1000" kern="100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8.67 (5.53-13.60)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4.74 (4.07-5.52)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5.10 (4.32-6.01)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3.37 (3.18-3.58)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5.36 (4.90-5.86)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460652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FD8910D-578B-4DF5-8BF5-7CF538F4717E}"/>
              </a:ext>
            </a:extLst>
          </p:cNvPr>
          <p:cNvSpPr txBox="1"/>
          <p:nvPr/>
        </p:nvSpPr>
        <p:spPr>
          <a:xfrm>
            <a:off x="2087916" y="149240"/>
            <a:ext cx="78734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S4. Disproportionality analysis of vaccine-associated glomerulonephritis based on specific age subgroups</a:t>
            </a:r>
            <a:endParaRPr lang="en-US" altLang="ko-KR" sz="1000" b="1" dirty="0">
              <a:solidFill>
                <a:srgbClr val="000000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7" name="표 2">
            <a:extLst>
              <a:ext uri="{FF2B5EF4-FFF2-40B4-BE49-F238E27FC236}">
                <a16:creationId xmlns:a16="http://schemas.microsoft.com/office/drawing/2014/main" id="{D921EA92-4F74-4382-AB97-6385DF609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376293"/>
              </p:ext>
            </p:extLst>
          </p:nvPr>
        </p:nvGraphicFramePr>
        <p:xfrm>
          <a:off x="2087916" y="5689516"/>
          <a:ext cx="7873446" cy="11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3446">
                  <a:extLst>
                    <a:ext uri="{9D8B030D-6E8A-4147-A177-3AD203B41FA5}">
                      <a16:colId xmlns:a16="http://schemas.microsoft.com/office/drawing/2014/main" val="130671668"/>
                    </a:ext>
                  </a:extLst>
                </a:gridCol>
              </a:tblGrid>
              <a:tr h="36237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Note: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numbers in bold indicate a statistical</a:t>
                      </a:r>
                      <a:r>
                        <a:rPr lang="en-US" altLang="ko-KR" sz="1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significance.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Abbreviations: Ad5,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adenovirus type-5; CI, confidence interval; COVID-19, coronavirus disease 2019;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DTaP-IPV-Hib,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iphtheria, tetanus, pertussis, polio and </a:t>
                      </a:r>
                      <a:r>
                        <a:rPr lang="en-US" altLang="ko-KR" sz="1000" b="0" i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Hemophilus</a:t>
                      </a:r>
                      <a:r>
                        <a:rPr lang="en-US" altLang="ko-KR" sz="10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influenza</a:t>
                      </a:r>
                      <a:r>
                        <a:rPr lang="en-US" altLang="ko-KR" sz="10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type b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HPV, human papillomavirus; IC, information component; MMR, measles, mumps and rubella; ROR, reporting odds ratio.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 value of the IC</a:t>
                      </a:r>
                      <a:r>
                        <a:rPr lang="en-US" altLang="ko-KR" sz="1000" b="1" kern="12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025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was considered significant. 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lower</a:t>
                      </a:r>
                      <a:r>
                        <a:rPr lang="en-US" altLang="ko-KR" sz="1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 of the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ROR 95% CI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≥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was considered significant.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vaccines included brucellosis, plague, typhus, leptospirosis, rabies, yellow fever,</a:t>
                      </a:r>
                      <a:r>
                        <a:rPr lang="en-US" altLang="ko-KR" sz="1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smallpox, Ebola, and dengue vaccines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T="45721" marB="4572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513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194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88C69CF4-25EB-489C-8541-2A757C3C08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0758503"/>
                  </p:ext>
                </p:extLst>
              </p:nvPr>
            </p:nvGraphicFramePr>
            <p:xfrm>
              <a:off x="2075181" y="680767"/>
              <a:ext cx="7851891" cy="458765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485356">
                      <a:extLst>
                        <a:ext uri="{9D8B030D-6E8A-4147-A177-3AD203B41FA5}">
                          <a16:colId xmlns:a16="http://schemas.microsoft.com/office/drawing/2014/main" val="2680892423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31664231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673034934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041507100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230868822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533941185"/>
                        </a:ext>
                      </a:extLst>
                    </a:gridCol>
                  </a:tblGrid>
                  <a:tr h="30704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IC (IC</a:t>
                          </a:r>
                          <a:r>
                            <a:rPr lang="en-US" altLang="ko-KR" sz="1000" b="1" u="none" strike="noStrike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025</a:t>
                          </a:r>
                          <a:r>
                            <a:rPr lang="en-US" altLang="ko-KR" sz="1000" b="1" u="none" strike="noStrike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US" altLang="ko-KR" sz="1000" b="1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ko-KR" sz="1000" b="1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based on age, </a:t>
                          </a:r>
                          <a:r>
                            <a:rPr lang="en-US" altLang="ko-KR" sz="1000" b="1" u="none" strike="noStrike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yr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ko-KR" altLang="en-US" sz="10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2240610"/>
                      </a:ext>
                    </a:extLst>
                  </a:tr>
                  <a:tr h="307044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0-1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2-11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12-17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18-64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r>
                                <a:rPr lang="en-US" altLang="ko-KR" sz="1000" b="1" i="1" u="none" strike="noStrike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</m:oMath>
                          </a14:m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6599442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DTaP-IPV-Hib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1.87 (-0.73)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-0.86 (-11.19)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1.96 (-0.63)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1.94 (1.12)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0.76 (-3.03)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055716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-0.07 (-10.40)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-0.09 (-10.42)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2.37 (1.16)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1.45 (-2.34)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1586801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Rotavirus diarrhea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3.09 (1.33)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4577411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Pneumococcal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2.17 (-0.42)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-0.11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1.18 (-0.39)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0.42 (-1.65)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9993362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Influenza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2.08 (-0.51)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-0.19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0.58 (-0.32)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1.50 (0.37)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6901887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MMR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-0.12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1.21 (-2.57)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-0.13 (-10.45)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0.95 (-1.12)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6026815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Varicella</a:t>
                          </a:r>
                          <a:r>
                            <a:rPr lang="en-US" altLang="ko-KR" sz="1000" b="0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z</a:t>
                          </a: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oster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-0.18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-0.11 (-10.43)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-1.06 (-4.84)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0.69 (-1.38)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1062935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HPV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-0.08 (-10.41)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4.61 (3.86)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1.79 (0.38)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0188651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Meningococcal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-0.18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-0.42 (-10.74)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1.74 (-0.03)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211886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Tuberculosis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2.12 (-0.47)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3.05 (1.29)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882328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Typhoid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1.65 (-0.42)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-0.07 (-10.39)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650948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Encephalitis 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1.57 (-2.22)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-0.99 (-11.31)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1.45 (-2.33)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038574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COVID-19 mRNA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1.44 (-2.34)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4.10 (3.26)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-0.33 (-0.67)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0.23 (-0.46)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353655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Ad5-vectored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-1.45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0.59 (-0.55)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0538448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Others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2.12 (0.98)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-0.31 (-10.63)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0113056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Total (IC)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3.09 (1.88)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-0.32 (-2.09)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2.00 (1.46)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0.18 (-0.07)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0.60 (0.15)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731701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(ROR)</a:t>
                          </a:r>
                          <a:r>
                            <a:rPr lang="en-US" altLang="ko-KR" sz="1000" kern="100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0.36 (0.17-0.76)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0.08 (0.03-0.23)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0.54 (0.39-0.75)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0.40 (0.34-0.46)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0.32 (0.25-0.42)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128772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88C69CF4-25EB-489C-8541-2A757C3C08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0758503"/>
                  </p:ext>
                </p:extLst>
              </p:nvPr>
            </p:nvGraphicFramePr>
            <p:xfrm>
              <a:off x="2075181" y="680767"/>
              <a:ext cx="7851891" cy="458765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485356">
                      <a:extLst>
                        <a:ext uri="{9D8B030D-6E8A-4147-A177-3AD203B41FA5}">
                          <a16:colId xmlns:a16="http://schemas.microsoft.com/office/drawing/2014/main" val="2680892423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31664231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673034934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1041507100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230868822"/>
                        </a:ext>
                      </a:extLst>
                    </a:gridCol>
                    <a:gridCol w="1073307">
                      <a:extLst>
                        <a:ext uri="{9D8B030D-6E8A-4147-A177-3AD203B41FA5}">
                          <a16:colId xmlns:a16="http://schemas.microsoft.com/office/drawing/2014/main" val="2533941185"/>
                        </a:ext>
                      </a:extLst>
                    </a:gridCol>
                  </a:tblGrid>
                  <a:tr h="307044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5"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IC (IC</a:t>
                          </a:r>
                          <a:r>
                            <a:rPr lang="en-US" altLang="ko-KR" sz="1000" b="1" u="none" strike="noStrike" baseline="-25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025</a:t>
                          </a:r>
                          <a:r>
                            <a:rPr lang="en-US" altLang="ko-KR" sz="1000" b="1" u="none" strike="noStrike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US" altLang="ko-KR" sz="1000" b="1" u="none" strike="noStrike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ko-KR" sz="1000" b="1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based on age, </a:t>
                          </a:r>
                          <a:r>
                            <a:rPr lang="en-US" altLang="ko-KR" sz="1000" b="1" u="none" strike="noStrike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yr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ko-KR" altLang="en-US" sz="10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42240610"/>
                      </a:ext>
                    </a:extLst>
                  </a:tr>
                  <a:tr h="307044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0-1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2-11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12-17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1" u="none" strike="noStrike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18-64</a:t>
                          </a:r>
                          <a:endParaRPr lang="en-US" altLang="ko-KR" sz="1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165" marR="6165" marT="616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32386" t="-100000" r="-568" b="-12921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599442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DTaP-IPV-Hib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1.87 (-0.73)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-0.86 (-11.19)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1.96 (-0.63)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1.94 (1.12)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0.76 (-3.03)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055716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Hepatitis 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-0.07 (-10.40)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-0.09 (-10.42)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2.37 (1.16)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1.45 (-2.34)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1586801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Rotavirus diarrhea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3.09 (1.33)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45774113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Pneumococcal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2.17 (-0.42)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-0.11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1.18 (-0.39)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0.42 (-1.65)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99933627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Influenza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2.08 (-0.51)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-0.19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0.58 (-0.32)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1.50 (0.37)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6901887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MMR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-0.12 (-10.44)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1.21 (-2.57)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-0.13 (-10.45)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0.95 (-1.12)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60268158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Varicella</a:t>
                          </a:r>
                          <a:r>
                            <a:rPr lang="en-US" altLang="ko-KR" sz="1000" b="0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 z</a:t>
                          </a: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oster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-0.18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-0.11 (-10.43)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-1.06 (-4.84)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0.69 (-1.38)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1062935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HPV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-0.08 (-10.41)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4.61 (3.86)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1.79 (0.38)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0188651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Meningococcal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-0.18 (-10.51)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-0.42 (-10.74)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1.74 (-0.03)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-0.06 (-10.38)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211886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Tuberculosis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-0.03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2.12 (-0.47)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3.05 (1.29)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882328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Typhoid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1.65 (-0.42)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-0.07 (-10.39)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6509489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Encephalitis 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-0.02 (-10.34)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1.57 (-2.22)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-0.99 (-11.31)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1.45 (-2.33)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038574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COVID-19 mRNA vaccines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1.44 (-2.34)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4.10 (3.26)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-0.33 (-0.67)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0.23 (-0.46)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353655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Ad5-vectored COVID-19 vaccines 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-0.04 (-10.36)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-1.45 (-2.29)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0.59 (-0.55)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05384481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rtl="0" fontAlgn="ctr"/>
                          <a:r>
                            <a:rPr lang="en-US" sz="1000" b="0" i="0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Others</a:t>
                          </a:r>
                          <a:r>
                            <a:rPr lang="en-US" altLang="ko-KR" sz="1000" kern="100" baseline="300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0.00 (-10.32)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-0.01 (-10.33)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1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2.12 (0.98)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-0.31 (-10.63)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01130564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ctr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Total (IC)</a:t>
                          </a: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3.09 (1.88)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-0.32 (-2.09)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2.00 (1.46)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0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0.18 (-0.07)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11" rtl="0" eaLnBrk="1" fontAlgn="ctr" latinLnBrk="1" hangingPunct="1"/>
                          <a:r>
                            <a:rPr lang="en-US" altLang="ko-KR" sz="1000" b="1" i="0" u="none" strike="noStrike" kern="12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0.60 (0.15)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7317016"/>
                      </a:ext>
                    </a:extLst>
                  </a:tr>
                  <a:tr h="233739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Total (ROR)</a:t>
                          </a:r>
                          <a:r>
                            <a:rPr lang="en-US" altLang="ko-KR" sz="1000" kern="100" baseline="30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>
                        <a:lnL w="12700" cmpd="sng"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0.36 (0.17-0.76)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0.08 (0.03-0.23)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0.54 (0.39-0.75)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0.40 (0.34-0.46)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ko-KR" sz="10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0.32 (0.25-0.42)</a:t>
                          </a: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1287728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FD8910D-578B-4DF5-8BF5-7CF538F4717E}"/>
              </a:ext>
            </a:extLst>
          </p:cNvPr>
          <p:cNvSpPr txBox="1"/>
          <p:nvPr/>
        </p:nvSpPr>
        <p:spPr>
          <a:xfrm>
            <a:off x="2053626" y="446420"/>
            <a:ext cx="78734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S5. Disproportionality analysis of vaccine-associated tubulointerstitial nephritis based on specific age subgroups</a:t>
            </a:r>
            <a:endParaRPr lang="en-US" altLang="ko-KR" sz="1000" b="1" dirty="0">
              <a:solidFill>
                <a:srgbClr val="000000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10" name="표 2">
            <a:extLst>
              <a:ext uri="{FF2B5EF4-FFF2-40B4-BE49-F238E27FC236}">
                <a16:creationId xmlns:a16="http://schemas.microsoft.com/office/drawing/2014/main" id="{D921EA92-4F74-4382-AB97-6385DF609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1290"/>
              </p:ext>
            </p:extLst>
          </p:nvPr>
        </p:nvGraphicFramePr>
        <p:xfrm>
          <a:off x="2053626" y="5257185"/>
          <a:ext cx="7873446" cy="11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3446">
                  <a:extLst>
                    <a:ext uri="{9D8B030D-6E8A-4147-A177-3AD203B41FA5}">
                      <a16:colId xmlns:a16="http://schemas.microsoft.com/office/drawing/2014/main" val="130671668"/>
                    </a:ext>
                  </a:extLst>
                </a:gridCol>
              </a:tblGrid>
              <a:tr h="36237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Note: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numbers in bold indicate a statistical</a:t>
                      </a:r>
                      <a:r>
                        <a:rPr lang="en-US" altLang="ko-KR" sz="1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significance.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Abbreviations: Ad5,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adenovirus type-5; CI, confidence interval; COVID-19, coronavirus disease 2019;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DTaP-IPV-Hib,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iphtheria, tetanus, pertussis, polio and </a:t>
                      </a:r>
                      <a:r>
                        <a:rPr lang="en-US" altLang="ko-KR" sz="1000" b="0" i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Hemophilus</a:t>
                      </a:r>
                      <a:r>
                        <a:rPr lang="en-US" altLang="ko-KR" sz="10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influenza</a:t>
                      </a:r>
                      <a:r>
                        <a:rPr lang="en-US" altLang="ko-KR" sz="10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type b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HPV, human papillomavirus; IC, information component; MMR, measles, mumps and rubella;</a:t>
                      </a:r>
                      <a:r>
                        <a:rPr lang="en-US" altLang="ko-KR" sz="1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ROR, reporting odds ratio.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 value of the IC</a:t>
                      </a:r>
                      <a:r>
                        <a:rPr lang="en-US" altLang="ko-KR" sz="1000" b="1" kern="12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025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was considered significant. 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lower</a:t>
                      </a:r>
                      <a:r>
                        <a:rPr lang="en-US" altLang="ko-KR" sz="1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 of the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ROR 95% CI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≥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was considered significant.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vaccines included brucellosis, plague, typhus, leptospirosis, rabies, yellow fever,</a:t>
                      </a:r>
                      <a:r>
                        <a:rPr lang="en-US" altLang="ko-KR" sz="1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smallpox, Ebola, and dengue vaccines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T="45721" marB="4572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513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180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2">
            <a:extLst>
              <a:ext uri="{FF2B5EF4-FFF2-40B4-BE49-F238E27FC236}">
                <a16:creationId xmlns:a16="http://schemas.microsoft.com/office/drawing/2014/main" id="{B5A8B4A8-5BB9-4542-90EB-5087E6E4A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613439"/>
              </p:ext>
            </p:extLst>
          </p:nvPr>
        </p:nvGraphicFramePr>
        <p:xfrm>
          <a:off x="226562" y="6070374"/>
          <a:ext cx="11948014" cy="777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8014">
                  <a:extLst>
                    <a:ext uri="{9D8B030D-6E8A-4147-A177-3AD203B41FA5}">
                      <a16:colId xmlns:a16="http://schemas.microsoft.com/office/drawing/2014/main" val="130671668"/>
                    </a:ext>
                  </a:extLst>
                </a:gridCol>
              </a:tblGrid>
              <a:tr h="58613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Note: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Values are reported as </a:t>
                      </a:r>
                      <a:r>
                        <a:rPr lang="en-US" altLang="ko-KR" sz="9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 or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b="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 (IQR)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Concurrent reported events were classified according to the classification criteria of Supplementary Table S2.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Abbreviations: Ad5,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adenovirus type-5; AKI, acute kidney injury; COVID-19, coronavirus disease 2019;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DTaP-IPV-Hib,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iphtheria, tetanus, acellular pertussis, polio and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b="0" i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Hemophilus</a:t>
                      </a:r>
                      <a:r>
                        <a:rPr lang="en-US" altLang="ko-KR" sz="9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b="0" i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influenzae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b; GN, glomerulonephritis; HPV, human papillomavirus; MMR, measles, mumps and rubella;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TIN, tubulointerstitial nephritis.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00" baseline="30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vaccines included brucellosis, plague, typhus, leptospirosis, rabies, yellow fever,</a:t>
                      </a:r>
                      <a:r>
                        <a:rPr lang="en-US" altLang="ko-KR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smallpox, Ebola, and dengue vaccines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baseline="30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septic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and non-hepatic </a:t>
                      </a:r>
                      <a:r>
                        <a:rPr lang="en-US" altLang="ko-KR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concomitant adverse events were included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1" marB="4572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51326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315963B-1C43-4453-B7C9-EEEFB28DFE33}"/>
              </a:ext>
            </a:extLst>
          </p:cNvPr>
          <p:cNvSpPr txBox="1"/>
          <p:nvPr/>
        </p:nvSpPr>
        <p:spPr>
          <a:xfrm>
            <a:off x="224184" y="12556"/>
            <a:ext cx="120890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Table S6. Clinical characteristics and concurrent reported events in vaccines with significant disproportionate signals of renal adverse reaction</a:t>
            </a:r>
            <a:endParaRPr lang="en-US" altLang="ko-KR" sz="1000" b="1" dirty="0">
              <a:solidFill>
                <a:srgbClr val="000000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4FAB7B1C-4CF9-82D0-1CBA-B4A3DA8EE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030006"/>
              </p:ext>
            </p:extLst>
          </p:nvPr>
        </p:nvGraphicFramePr>
        <p:xfrm>
          <a:off x="17424" y="230778"/>
          <a:ext cx="12074228" cy="5805306"/>
        </p:xfrm>
        <a:graphic>
          <a:graphicData uri="http://schemas.openxmlformats.org/drawingml/2006/table">
            <a:tbl>
              <a:tblPr/>
              <a:tblGrid>
                <a:gridCol w="1512000">
                  <a:extLst>
                    <a:ext uri="{9D8B030D-6E8A-4147-A177-3AD203B41FA5}">
                      <a16:colId xmlns:a16="http://schemas.microsoft.com/office/drawing/2014/main" val="132732206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819382394"/>
                    </a:ext>
                  </a:extLst>
                </a:gridCol>
                <a:gridCol w="34697">
                  <a:extLst>
                    <a:ext uri="{9D8B030D-6E8A-4147-A177-3AD203B41FA5}">
                      <a16:colId xmlns:a16="http://schemas.microsoft.com/office/drawing/2014/main" val="153119139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403675697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56398189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415767717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5959786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56817282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386591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27388906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63669689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405444871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30960982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19656212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41701310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528937575"/>
                    </a:ext>
                  </a:extLst>
                </a:gridCol>
                <a:gridCol w="36522">
                  <a:extLst>
                    <a:ext uri="{9D8B030D-6E8A-4147-A177-3AD203B41FA5}">
                      <a16:colId xmlns:a16="http://schemas.microsoft.com/office/drawing/2014/main" val="2126771096"/>
                    </a:ext>
                  </a:extLst>
                </a:gridCol>
                <a:gridCol w="605003">
                  <a:extLst>
                    <a:ext uri="{9D8B030D-6E8A-4147-A177-3AD203B41FA5}">
                      <a16:colId xmlns:a16="http://schemas.microsoft.com/office/drawing/2014/main" val="3229763488"/>
                    </a:ext>
                  </a:extLst>
                </a:gridCol>
                <a:gridCol w="605003">
                  <a:extLst>
                    <a:ext uri="{9D8B030D-6E8A-4147-A177-3AD203B41FA5}">
                      <a16:colId xmlns:a16="http://schemas.microsoft.com/office/drawing/2014/main" val="1937516630"/>
                    </a:ext>
                  </a:extLst>
                </a:gridCol>
                <a:gridCol w="605003">
                  <a:extLst>
                    <a:ext uri="{9D8B030D-6E8A-4147-A177-3AD203B41FA5}">
                      <a16:colId xmlns:a16="http://schemas.microsoft.com/office/drawing/2014/main" val="1884692556"/>
                    </a:ext>
                  </a:extLst>
                </a:gridCol>
              </a:tblGrid>
              <a:tr h="24833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AKI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GN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TIN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926860"/>
                  </a:ext>
                </a:extLst>
              </a:tr>
              <a:tr h="544148">
                <a:tc>
                  <a:txBody>
                    <a:bodyPr/>
                    <a:lstStyle/>
                    <a:p>
                      <a:pPr algn="l" rtl="0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COVID-19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mRNA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DTaP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-IPV-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Hib 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Hepatitis A 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Hepatitis B 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Pneumo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coccal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Influenza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MMR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HPV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Meningo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coccal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Typhoid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Encephalitis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Anthrax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 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COVID-19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mRNA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Ad5-vectored COVID-19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 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HPV</a:t>
                      </a:r>
                    </a:p>
                    <a:p>
                      <a:pPr algn="ctr" rtl="0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vaccines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COVID-19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mRNA</a:t>
                      </a:r>
                    </a:p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vaccines </a:t>
                      </a: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Others</a:t>
                      </a:r>
                      <a:r>
                        <a:rPr lang="en-US" altLang="ko-KR" sz="800" b="1" i="0" u="none" strike="noStrike" baseline="30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604" marR="4604" marT="46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6793013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N observed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4,326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155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1,852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234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4591068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Age, yr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476795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0-1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34 (15.8)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 (4.5)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15 (17.2)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 (2.0)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 (22.4)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(5.5)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(6.3)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(7.4)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940812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2-11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 (0.1)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61 (28.4)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 (11.1)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32 (20.6)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 (18.4)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83 (27.3)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40 (47.1)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 (3.6)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 (38.2)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 (25.9)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 (0.9)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818060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12-17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 (1.2)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17 (7.9)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(6.7)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 (12.3)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 (3.3)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 (7.1)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73 (53.3)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 (20.0)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(12.5)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(7.4)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81 (4.4)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 (64.5)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 (8.0)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509503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18-64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1,167 (27.0)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46 (21.4)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31 (68.9)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83 (53.5)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 (11.5)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 (32.9)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 (10.6)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25 (18.2)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 (18.2)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 (62.5)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 (44.4)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 (90.0)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833 (45.0)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130 (55.6)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 (19.4)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93 (46.5)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 (81.8)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743012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≥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2,508 (58.0)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40 (18.6)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(2.2)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36 (41.4)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86 (28.3)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(6.3)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(7.4)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330 (17.8)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63 (26.9)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23 (11.5)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22275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Female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1,911 (44.2)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83 (38.6)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 (35.6)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77 (49.7)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35 (40.2)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125 (41.1)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40 (47.1)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120 (87.6)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18 (32.7)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 (31.3)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 (44.4)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937 (50.6)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121 (51.7)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29 (93.5)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109 (54.5)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(18.2)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278509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Median</a:t>
                      </a:r>
                      <a:r>
                        <a:rPr lang="ko-KR" altLang="en-US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(IQR)</a:t>
                      </a:r>
                      <a:r>
                        <a:rPr lang="ko-KR" altLang="en-US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time</a:t>
                      </a:r>
                      <a:r>
                        <a:rPr lang="ko-KR" altLang="en-US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ko-KR" altLang="en-US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onset, d</a:t>
                      </a:r>
                      <a:endParaRPr lang="en-US" sz="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 (1.4-2.4)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16.4 (6.4-26.5)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6.1 (1.9-11.3)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6.3 (2.0-12.3)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21.7 (10.8-33.0)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18.2 (9.3-27.4)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4.5 (2.0-7.0)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26.4 (14.4-37.5)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4.3 (1.0-7.5)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12.2 (3.0-24.0)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67.8 (1.1-114.4)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 (1.0-1.0)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7.2 (4.6-9.9)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sng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8.9 (1.5-16.4)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9.7 (4.2-52.1)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 (1.0-2.0)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1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 (2.0-6.0)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309700"/>
                  </a:ext>
                </a:extLst>
              </a:tr>
              <a:tr h="1521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Serious outcome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385 (8.9)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79 (36.7)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 (24.4)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26 (16.8)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23 (26.4)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112 (36.8)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25 (29.4)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31 (22.6)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17 (30.9)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 (25.0)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15 (55.6)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463 (25.0)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124 (53.0)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(6.5)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46 (23.0)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(9.1)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659967"/>
                  </a:ext>
                </a:extLst>
              </a:tr>
              <a:tr h="2127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Concomitant adverse events, %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3927932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Coronary  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15.2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CD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CB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1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396356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Arrhythmia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22.9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C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4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969262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Heart failure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28.5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2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E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C7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28087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Other cardiac diseases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4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1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9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1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214266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Hyperthermia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7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32.3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C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967876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Eosinophilia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CB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A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1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1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499984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Thrombocytopenia and leucopenia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F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473484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Pulmonary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33.4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A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B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D7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7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328853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Infections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24.3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A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B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A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15.3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0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7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7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2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321596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Abdominal</a:t>
                      </a:r>
                      <a:r>
                        <a:rPr lang="en-US" sz="800" b="0" i="0" u="none" strike="noStrike" baseline="30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17.5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5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B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18.8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D7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2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F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54.5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878895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Hepato-biliary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7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4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0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177521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Endocrine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F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1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2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27.3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678327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Muscular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F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E5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5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444153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Neurologic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38.6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17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7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33.3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A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B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31.3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E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B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27.3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15198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Psychiatric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0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0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D7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E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736274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Osteoarticular and rheumatologic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7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17.8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5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22.6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D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23.4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0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18.8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22.2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D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398646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Dermatologic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7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F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7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C7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986533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Anaphylaxis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1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4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A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1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303205"/>
                  </a:ext>
                </a:extLst>
              </a:tr>
              <a:tr h="172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Ophthalmologic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4.7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6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C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5.8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D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67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35.5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67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5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27.3</a:t>
                      </a:r>
                    </a:p>
                  </a:txBody>
                  <a:tcPr marL="3911" marR="3911" marT="39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161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486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45078</TotalTime>
  <Words>2990</Words>
  <Application>Microsoft Office PowerPoint</Application>
  <PresentationFormat>와이드스크린</PresentationFormat>
  <Paragraphs>935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Cambria Math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Hwang, Hyeon Seok</cp:lastModifiedBy>
  <cp:revision>561</cp:revision>
  <dcterms:created xsi:type="dcterms:W3CDTF">2022-12-26T00:54:27Z</dcterms:created>
  <dcterms:modified xsi:type="dcterms:W3CDTF">2024-12-16T17:18:19Z</dcterms:modified>
</cp:coreProperties>
</file>