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3"/>
    <p:restoredTop sz="94694"/>
  </p:normalViewPr>
  <p:slideViewPr>
    <p:cSldViewPr snapToGrid="0" showGuides="1">
      <p:cViewPr varScale="1">
        <p:scale>
          <a:sx n="117" d="100"/>
          <a:sy n="117" d="100"/>
        </p:scale>
        <p:origin x="184"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AC8C-8456-80F8-157B-EA93BA197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BDDD1D-C5EF-F47F-5506-AC455ADAEA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22ED2A-79A2-F46E-2182-50F594232CC5}"/>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5" name="Footer Placeholder 4">
            <a:extLst>
              <a:ext uri="{FF2B5EF4-FFF2-40B4-BE49-F238E27FC236}">
                <a16:creationId xmlns:a16="http://schemas.microsoft.com/office/drawing/2014/main" id="{8788D832-7138-7703-2F87-2B09128938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F67D12-0C4C-D60C-3F77-4EA67A5CB67A}"/>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262286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60A7-E645-4280-9D04-F3EE13F60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07E49B-7BDD-913F-7577-26E94C44FE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649FCA-262C-06AD-1D6A-663F4D6D37D0}"/>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5" name="Footer Placeholder 4">
            <a:extLst>
              <a:ext uri="{FF2B5EF4-FFF2-40B4-BE49-F238E27FC236}">
                <a16:creationId xmlns:a16="http://schemas.microsoft.com/office/drawing/2014/main" id="{ECF1488B-1E7A-BE24-8E06-7E8E012423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11325D-AA76-E7BF-9131-AC8A3491600F}"/>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3832273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096A1-E94E-A970-B875-16DE8D3F16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1C93C7-51E7-6136-96BD-079841ACF5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752DAE-F8C7-43C6-31EA-4C35F1259DEC}"/>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5" name="Footer Placeholder 4">
            <a:extLst>
              <a:ext uri="{FF2B5EF4-FFF2-40B4-BE49-F238E27FC236}">
                <a16:creationId xmlns:a16="http://schemas.microsoft.com/office/drawing/2014/main" id="{E9ABC4CF-43D9-BDD3-C913-EBE3D376B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9E1371-39D9-176D-557E-E57824915F6A}"/>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230199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B6C2-BA1F-1281-D944-B47B3E20DC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B5049B-052A-18AD-A6CD-68ACFFE946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9150B7-52F2-CC5D-AE64-18CF21EE4B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4077CD-AEB9-B533-6B05-6171F48DB64C}"/>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6" name="Footer Placeholder 5">
            <a:extLst>
              <a:ext uri="{FF2B5EF4-FFF2-40B4-BE49-F238E27FC236}">
                <a16:creationId xmlns:a16="http://schemas.microsoft.com/office/drawing/2014/main" id="{7CC0A433-D315-B503-D03F-E772EEDD91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F7DC9F-B672-F2F2-3A16-A7BDCFFE2F5B}"/>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2053109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A8CA-F7B7-B579-391A-BE8AD36C1A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29AACC-077F-5839-3E17-131ACA4B01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5EB377-6D78-6902-B81C-E0AB89521D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BC2DB1-D5B2-8BE7-A365-B3222C3ECA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A12611-D84B-B3A0-5EE1-373C2CCEFD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958366-F8A4-CAEF-BF6C-0799C6A3B227}"/>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8" name="Footer Placeholder 7">
            <a:extLst>
              <a:ext uri="{FF2B5EF4-FFF2-40B4-BE49-F238E27FC236}">
                <a16:creationId xmlns:a16="http://schemas.microsoft.com/office/drawing/2014/main" id="{B76783AE-33F0-47F2-BED5-E186283C01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6D227D-389A-F043-D081-2C51C4A6494A}"/>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639651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3A54C-B0BD-B45F-75F4-8DF8357FAB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FA53FE-FABC-47B2-358E-E37BB53C5F0A}"/>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4" name="Footer Placeholder 3">
            <a:extLst>
              <a:ext uri="{FF2B5EF4-FFF2-40B4-BE49-F238E27FC236}">
                <a16:creationId xmlns:a16="http://schemas.microsoft.com/office/drawing/2014/main" id="{CF69B36B-5878-2F86-D1E7-98BAACBA71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262D59-D3DB-12C3-DB42-FB5C0C5AD568}"/>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3781661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1A52F-5E26-F2FE-5B7B-C9D03D9C9691}"/>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3" name="Footer Placeholder 2">
            <a:extLst>
              <a:ext uri="{FF2B5EF4-FFF2-40B4-BE49-F238E27FC236}">
                <a16:creationId xmlns:a16="http://schemas.microsoft.com/office/drawing/2014/main" id="{2B661203-1824-2CB1-1AE7-F183E3CE35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16417D-C731-002F-C45C-3B5817AAAD7A}"/>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4025250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30723-1668-044D-82B9-C3E86FD6E1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4E0F12-4ADB-2FF2-2C86-4B71E86E51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6C2C53-8650-0978-96DF-298FD59193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D3BC1-A11F-3D80-D8CE-6746AF9F172D}"/>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6" name="Footer Placeholder 5">
            <a:extLst>
              <a:ext uri="{FF2B5EF4-FFF2-40B4-BE49-F238E27FC236}">
                <a16:creationId xmlns:a16="http://schemas.microsoft.com/office/drawing/2014/main" id="{D591DFD3-3CE2-D6C6-99BC-320BB7377E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7E1F9C-76DF-E72D-5AA4-AFD6AA32817B}"/>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2502835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EFB4E-3D20-10E0-218D-CF89074272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DAF067-F2EA-7744-EA01-AC7199BBAF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8857BF-384A-745F-6ED4-691774E373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D2EC00-3D3D-1E2B-B914-4A9DFBB246D2}"/>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6" name="Footer Placeholder 5">
            <a:extLst>
              <a:ext uri="{FF2B5EF4-FFF2-40B4-BE49-F238E27FC236}">
                <a16:creationId xmlns:a16="http://schemas.microsoft.com/office/drawing/2014/main" id="{97F53D81-0815-0C95-996C-4B6F42482C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2FFABC-17F1-B8B7-5D6C-FD85BCF5EE9B}"/>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930453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B4CBE-BDFF-DEA2-0D91-2E57723ACE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988936-CF4C-AE89-D8A8-62F667DA44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E18414-99E3-2B15-45D9-13BA518245FE}"/>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5" name="Footer Placeholder 4">
            <a:extLst>
              <a:ext uri="{FF2B5EF4-FFF2-40B4-BE49-F238E27FC236}">
                <a16:creationId xmlns:a16="http://schemas.microsoft.com/office/drawing/2014/main" id="{2A00A531-BE52-D1ED-C661-792EF56138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58865-D091-046E-45F2-90845606E436}"/>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355462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C2156-73A7-0903-A90F-AC74A79AD7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3FC6F2-E0FA-E5CA-D292-3663BFA7EE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61EA82-9396-FB8D-3CD4-F5D27B56EC33}"/>
              </a:ext>
            </a:extLst>
          </p:cNvPr>
          <p:cNvSpPr>
            <a:spLocks noGrp="1"/>
          </p:cNvSpPr>
          <p:nvPr>
            <p:ph type="dt" sz="half" idx="10"/>
          </p:nvPr>
        </p:nvSpPr>
        <p:spPr/>
        <p:txBody>
          <a:bodyPr/>
          <a:lstStyle/>
          <a:p>
            <a:fld id="{BDCA6604-0849-D64B-92BB-DAFBE47F7051}" type="datetimeFigureOut">
              <a:rPr lang="en-US" smtClean="0"/>
              <a:t>2/13/25</a:t>
            </a:fld>
            <a:endParaRPr lang="en-US"/>
          </a:p>
        </p:txBody>
      </p:sp>
      <p:sp>
        <p:nvSpPr>
          <p:cNvPr id="5" name="Footer Placeholder 4">
            <a:extLst>
              <a:ext uri="{FF2B5EF4-FFF2-40B4-BE49-F238E27FC236}">
                <a16:creationId xmlns:a16="http://schemas.microsoft.com/office/drawing/2014/main" id="{04B9F51A-9C14-67B2-40BC-6752D083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8B4AE-54D8-5774-8BE1-C70C47DF250A}"/>
              </a:ext>
            </a:extLst>
          </p:cNvPr>
          <p:cNvSpPr>
            <a:spLocks noGrp="1"/>
          </p:cNvSpPr>
          <p:nvPr>
            <p:ph type="sldNum" sz="quarter" idx="12"/>
          </p:nvPr>
        </p:nvSpPr>
        <p:spPr/>
        <p:txBody>
          <a:bodyPr/>
          <a:lstStyle/>
          <a:p>
            <a:fld id="{4BB4A6C6-0693-EF4E-8C3A-AE165CD53FB5}" type="slidenum">
              <a:rPr lang="en-US" smtClean="0"/>
              <a:t>‹#›</a:t>
            </a:fld>
            <a:endParaRPr lang="en-US"/>
          </a:p>
        </p:txBody>
      </p:sp>
    </p:spTree>
    <p:extLst>
      <p:ext uri="{BB962C8B-B14F-4D97-AF65-F5344CB8AC3E}">
        <p14:creationId xmlns:p14="http://schemas.microsoft.com/office/powerpoint/2010/main" val="2678491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D6450B-3E4A-ACAE-B04C-54AD45D905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05B4AC-559D-0AE3-1A38-888F39091F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66E3E4-053B-E8ED-39F9-EC4A6E02E1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DCA6604-0849-D64B-92BB-DAFBE47F7051}" type="datetimeFigureOut">
              <a:rPr lang="en-US" smtClean="0"/>
              <a:t>2/13/25</a:t>
            </a:fld>
            <a:endParaRPr lang="en-US"/>
          </a:p>
        </p:txBody>
      </p:sp>
      <p:sp>
        <p:nvSpPr>
          <p:cNvPr id="5" name="Footer Placeholder 4">
            <a:extLst>
              <a:ext uri="{FF2B5EF4-FFF2-40B4-BE49-F238E27FC236}">
                <a16:creationId xmlns:a16="http://schemas.microsoft.com/office/drawing/2014/main" id="{202D789F-B142-DDB0-8DF2-9DF4E0EF37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3A89DF5-FEA9-0C26-F545-92A46041FA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B4A6C6-0693-EF4E-8C3A-AE165CD53FB5}" type="slidenum">
              <a:rPr lang="en-US" smtClean="0"/>
              <a:t>‹#›</a:t>
            </a:fld>
            <a:endParaRPr lang="en-US"/>
          </a:p>
        </p:txBody>
      </p:sp>
    </p:spTree>
    <p:extLst>
      <p:ext uri="{BB962C8B-B14F-4D97-AF65-F5344CB8AC3E}">
        <p14:creationId xmlns:p14="http://schemas.microsoft.com/office/powerpoint/2010/main" val="3831201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AD287C-6367-068D-AD52-0CEBD9782284}"/>
              </a:ext>
            </a:extLst>
          </p:cNvPr>
          <p:cNvSpPr txBox="1"/>
          <p:nvPr/>
        </p:nvSpPr>
        <p:spPr>
          <a:xfrm>
            <a:off x="533400" y="4547496"/>
            <a:ext cx="11487615" cy="2120004"/>
          </a:xfrm>
          <a:prstGeom prst="rect">
            <a:avLst/>
          </a:prstGeom>
          <a:noFill/>
        </p:spPr>
        <p:txBody>
          <a:bodyPr wrap="square">
            <a:spAutoFit/>
          </a:bodyPr>
          <a:lstStyle/>
          <a:p>
            <a:pPr marL="0" marR="0" algn="just">
              <a:lnSpc>
                <a:spcPct val="150000"/>
              </a:lnSpc>
            </a:pPr>
            <a:r>
              <a:rPr lang="en-US" sz="1800" b="1" dirty="0">
                <a:solidFill>
                  <a:srgbClr val="000000"/>
                </a:solidFill>
                <a:effectLst/>
                <a:latin typeface="Times New Roman" panose="02020603050405020304" pitchFamily="18" charset="0"/>
                <a:ea typeface="Times New Roman" panose="02020603050405020304" pitchFamily="18" charset="0"/>
              </a:rPr>
              <a:t>Supplementary Figure 1.</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i="1" dirty="0">
                <a:solidFill>
                  <a:srgbClr val="000000"/>
                </a:solidFill>
                <a:effectLst/>
                <a:latin typeface="Times New Roman" panose="02020603050405020304" pitchFamily="18" charset="0"/>
                <a:ea typeface="Times New Roman" panose="02020603050405020304" pitchFamily="18" charset="0"/>
              </a:rPr>
              <a:t>Comparison of cell viability assessed by Trypan Blue exclusion and 7-AAD staining methods.</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Cell viability was analyzed using two different methods: Trypan Blue exclusion assay and 7-AAD staining via flow cytometry. The bar graphs illustrate the percentage of viable cells obtained using each method, highlighting there are no statistically significant differences in viability measurements between the two techniques. Data are presented as mean ± standard error (SE), with statistical significance indicated where applicable.</a:t>
            </a:r>
            <a:endParaRPr lang="en-US" sz="2000" dirty="0">
              <a:effectLst/>
              <a:latin typeface="Times New Roman" panose="02020603050405020304" pitchFamily="18" charset="0"/>
              <a:ea typeface="Times New Roman" panose="02020603050405020304" pitchFamily="18" charset="0"/>
            </a:endParaRPr>
          </a:p>
        </p:txBody>
      </p:sp>
      <p:pic>
        <p:nvPicPr>
          <p:cNvPr id="7" name="Picture 6" descr="A graph of different types of cytometary&#10;&#10;AI-generated content may be incorrect.">
            <a:extLst>
              <a:ext uri="{FF2B5EF4-FFF2-40B4-BE49-F238E27FC236}">
                <a16:creationId xmlns:a16="http://schemas.microsoft.com/office/drawing/2014/main" id="{B5586A7E-5864-0EB0-BC9D-3A31E8B67A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3816" y="970156"/>
            <a:ext cx="5694205" cy="3325541"/>
          </a:xfrm>
          <a:prstGeom prst="rect">
            <a:avLst/>
          </a:prstGeom>
        </p:spPr>
      </p:pic>
    </p:spTree>
    <p:extLst>
      <p:ext uri="{BB962C8B-B14F-4D97-AF65-F5344CB8AC3E}">
        <p14:creationId xmlns:p14="http://schemas.microsoft.com/office/powerpoint/2010/main" val="3049404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85</Words>
  <Application>Microsoft Macintosh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Gizem Calibasi</dc:creator>
  <cp:lastModifiedBy>Gizem Calibasi</cp:lastModifiedBy>
  <cp:revision>1</cp:revision>
  <dcterms:created xsi:type="dcterms:W3CDTF">2025-02-13T08:54:09Z</dcterms:created>
  <dcterms:modified xsi:type="dcterms:W3CDTF">2025-02-13T08:55:32Z</dcterms:modified>
</cp:coreProperties>
</file>