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3" r:id="rId10"/>
    <p:sldId id="275" r:id="rId11"/>
    <p:sldId id="274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5033" autoAdjust="0"/>
  </p:normalViewPr>
  <p:slideViewPr>
    <p:cSldViewPr snapToGrid="0">
      <p:cViewPr varScale="1">
        <p:scale>
          <a:sx n="81" d="100"/>
          <a:sy n="81" d="100"/>
        </p:scale>
        <p:origin x="73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RC\Water%20Project\Water%20Quality%20Mapping\Main%20Data%20Sets\analysis\Coliform%20Paper\Analysis%20File%201_manuscript_Casestudies%20Fig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3308798140143"/>
          <c:y val="3.2407407407407406E-2"/>
          <c:w val="0.87887592576511209"/>
          <c:h val="0.68528506853310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'Coliform Analysis'!$A$43</c:f>
              <c:strCache>
                <c:ptCount val="1"/>
                <c:pt idx="0">
                  <c:v>01-99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'Coliform Analysis'!$B$42:$G$42</c:f>
              <c:strCache>
                <c:ptCount val="6"/>
                <c:pt idx="0">
                  <c:v>Mustafabad</c:v>
                </c:pt>
                <c:pt idx="1">
                  <c:v>Charar</c:v>
                </c:pt>
                <c:pt idx="2">
                  <c:v>Shareepura</c:v>
                </c:pt>
                <c:pt idx="3">
                  <c:v>Chungi </c:v>
                </c:pt>
                <c:pt idx="4">
                  <c:v>Kharas Mohallah</c:v>
                </c:pt>
                <c:pt idx="5">
                  <c:v>Kot Khawaja Saeed</c:v>
                </c:pt>
              </c:strCache>
            </c:strRef>
          </c:cat>
          <c:val>
            <c:numRef>
              <c:f>'Coliform Analysis'!$B$43:$G$43</c:f>
              <c:numCache>
                <c:formatCode>0.0</c:formatCode>
                <c:ptCount val="6"/>
                <c:pt idx="0">
                  <c:v>2.8571428571428572</c:v>
                </c:pt>
                <c:pt idx="1">
                  <c:v>18.421052631578945</c:v>
                </c:pt>
                <c:pt idx="2">
                  <c:v>6.666666666666667</c:v>
                </c:pt>
                <c:pt idx="3">
                  <c:v>24.390243902439025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C7-429B-BC06-4298E17B4A95}"/>
            </c:ext>
          </c:extLst>
        </c:ser>
        <c:ser>
          <c:idx val="1"/>
          <c:order val="1"/>
          <c:tx>
            <c:strRef>
              <c:f>'Coliform Analysis'!$A$44</c:f>
              <c:strCache>
                <c:ptCount val="1"/>
                <c:pt idx="0">
                  <c:v>100-499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'Coliform Analysis'!$B$42:$G$42</c:f>
              <c:strCache>
                <c:ptCount val="6"/>
                <c:pt idx="0">
                  <c:v>Mustafabad</c:v>
                </c:pt>
                <c:pt idx="1">
                  <c:v>Charar</c:v>
                </c:pt>
                <c:pt idx="2">
                  <c:v>Shareepura</c:v>
                </c:pt>
                <c:pt idx="3">
                  <c:v>Chungi </c:v>
                </c:pt>
                <c:pt idx="4">
                  <c:v>Kharas Mohallah</c:v>
                </c:pt>
                <c:pt idx="5">
                  <c:v>Kot Khawaja Saeed</c:v>
                </c:pt>
              </c:strCache>
            </c:strRef>
          </c:cat>
          <c:val>
            <c:numRef>
              <c:f>'Coliform Analysis'!$B$44:$G$44</c:f>
              <c:numCache>
                <c:formatCode>0.0</c:formatCode>
                <c:ptCount val="6"/>
                <c:pt idx="0">
                  <c:v>17.142857142857142</c:v>
                </c:pt>
                <c:pt idx="1">
                  <c:v>26.315789473684209</c:v>
                </c:pt>
                <c:pt idx="2">
                  <c:v>0</c:v>
                </c:pt>
                <c:pt idx="3">
                  <c:v>29.268292682926827</c:v>
                </c:pt>
                <c:pt idx="4">
                  <c:v>17.647058823529413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C7-429B-BC06-4298E17B4A95}"/>
            </c:ext>
          </c:extLst>
        </c:ser>
        <c:ser>
          <c:idx val="2"/>
          <c:order val="2"/>
          <c:tx>
            <c:strRef>
              <c:f>'Coliform Analysis'!$A$45</c:f>
              <c:strCache>
                <c:ptCount val="1"/>
                <c:pt idx="0">
                  <c:v>500-999</c:v>
                </c:pt>
              </c:strCache>
            </c:strRef>
          </c:tx>
          <c:spPr>
            <a:solidFill>
              <a:srgbClr val="FFAFAF"/>
            </a:solidFill>
            <a:ln>
              <a:noFill/>
            </a:ln>
            <a:effectLst/>
          </c:spPr>
          <c:invertIfNegative val="0"/>
          <c:cat>
            <c:strRef>
              <c:f>'Coliform Analysis'!$B$42:$G$42</c:f>
              <c:strCache>
                <c:ptCount val="6"/>
                <c:pt idx="0">
                  <c:v>Mustafabad</c:v>
                </c:pt>
                <c:pt idx="1">
                  <c:v>Charar</c:v>
                </c:pt>
                <c:pt idx="2">
                  <c:v>Shareepura</c:v>
                </c:pt>
                <c:pt idx="3">
                  <c:v>Chungi </c:v>
                </c:pt>
                <c:pt idx="4">
                  <c:v>Kharas Mohallah</c:v>
                </c:pt>
                <c:pt idx="5">
                  <c:v>Kot Khawaja Saeed</c:v>
                </c:pt>
              </c:strCache>
            </c:strRef>
          </c:cat>
          <c:val>
            <c:numRef>
              <c:f>'Coliform Analysis'!$B$45:$G$45</c:f>
              <c:numCache>
                <c:formatCode>0.0</c:formatCode>
                <c:ptCount val="6"/>
                <c:pt idx="0">
                  <c:v>5.7142857142857144</c:v>
                </c:pt>
                <c:pt idx="1">
                  <c:v>7.8947368421052628</c:v>
                </c:pt>
                <c:pt idx="2">
                  <c:v>6.666666666666667</c:v>
                </c:pt>
                <c:pt idx="3">
                  <c:v>12.195121951219512</c:v>
                </c:pt>
                <c:pt idx="4">
                  <c:v>11.76470588235294</c:v>
                </c:pt>
                <c:pt idx="5">
                  <c:v>5.8823529411764701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C7-429B-BC06-4298E17B4A95}"/>
            </c:ext>
          </c:extLst>
        </c:ser>
        <c:ser>
          <c:idx val="3"/>
          <c:order val="3"/>
          <c:tx>
            <c:strRef>
              <c:f>'Coliform Analysis'!$A$46</c:f>
              <c:strCache>
                <c:ptCount val="1"/>
                <c:pt idx="0">
                  <c:v>1000-1999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'Coliform Analysis'!$B$42:$G$42</c:f>
              <c:strCache>
                <c:ptCount val="6"/>
                <c:pt idx="0">
                  <c:v>Mustafabad</c:v>
                </c:pt>
                <c:pt idx="1">
                  <c:v>Charar</c:v>
                </c:pt>
                <c:pt idx="2">
                  <c:v>Shareepura</c:v>
                </c:pt>
                <c:pt idx="3">
                  <c:v>Chungi </c:v>
                </c:pt>
                <c:pt idx="4">
                  <c:v>Kharas Mohallah</c:v>
                </c:pt>
                <c:pt idx="5">
                  <c:v>Kot Khawaja Saeed</c:v>
                </c:pt>
              </c:strCache>
            </c:strRef>
          </c:cat>
          <c:val>
            <c:numRef>
              <c:f>'Coliform Analysis'!$B$46:$G$46</c:f>
              <c:numCache>
                <c:formatCode>0.0</c:formatCode>
                <c:ptCount val="6"/>
                <c:pt idx="0">
                  <c:v>20</c:v>
                </c:pt>
                <c:pt idx="1">
                  <c:v>7.8947368421052628</c:v>
                </c:pt>
                <c:pt idx="2">
                  <c:v>20</c:v>
                </c:pt>
                <c:pt idx="3">
                  <c:v>17.073170731707318</c:v>
                </c:pt>
                <c:pt idx="4">
                  <c:v>5.8823529411764701</c:v>
                </c:pt>
                <c:pt idx="5">
                  <c:v>29.411764705882355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C7-429B-BC06-4298E17B4A95}"/>
            </c:ext>
          </c:extLst>
        </c:ser>
        <c:ser>
          <c:idx val="4"/>
          <c:order val="4"/>
          <c:tx>
            <c:strRef>
              <c:f>'Coliform Analysis'!$A$47</c:f>
              <c:strCache>
                <c:ptCount val="1"/>
                <c:pt idx="0">
                  <c:v>2000-5000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'Coliform Analysis'!$B$42:$G$42</c:f>
              <c:strCache>
                <c:ptCount val="6"/>
                <c:pt idx="0">
                  <c:v>Mustafabad</c:v>
                </c:pt>
                <c:pt idx="1">
                  <c:v>Charar</c:v>
                </c:pt>
                <c:pt idx="2">
                  <c:v>Shareepura</c:v>
                </c:pt>
                <c:pt idx="3">
                  <c:v>Chungi </c:v>
                </c:pt>
                <c:pt idx="4">
                  <c:v>Kharas Mohallah</c:v>
                </c:pt>
                <c:pt idx="5">
                  <c:v>Kot Khawaja Saeed</c:v>
                </c:pt>
              </c:strCache>
            </c:strRef>
          </c:cat>
          <c:val>
            <c:numRef>
              <c:f>'Coliform Analysis'!$B$47:$G$47</c:f>
              <c:numCache>
                <c:formatCode>0.0</c:formatCode>
                <c:ptCount val="6"/>
                <c:pt idx="0">
                  <c:v>31.428571428571427</c:v>
                </c:pt>
                <c:pt idx="1">
                  <c:v>31.578947368421051</c:v>
                </c:pt>
                <c:pt idx="2">
                  <c:v>26.666666666666668</c:v>
                </c:pt>
                <c:pt idx="3">
                  <c:v>12.195121951219512</c:v>
                </c:pt>
                <c:pt idx="4">
                  <c:v>35.294117647058826</c:v>
                </c:pt>
                <c:pt idx="5">
                  <c:v>29.411764705882355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C7-429B-BC06-4298E17B4A95}"/>
            </c:ext>
          </c:extLst>
        </c:ser>
        <c:ser>
          <c:idx val="5"/>
          <c:order val="5"/>
          <c:tx>
            <c:strRef>
              <c:f>'Coliform Analysis'!$A$48</c:f>
              <c:strCache>
                <c:ptCount val="1"/>
                <c:pt idx="0">
                  <c:v>5001 and above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'Coliform Analysis'!$B$42:$G$42</c:f>
              <c:strCache>
                <c:ptCount val="6"/>
                <c:pt idx="0">
                  <c:v>Mustafabad</c:v>
                </c:pt>
                <c:pt idx="1">
                  <c:v>Charar</c:v>
                </c:pt>
                <c:pt idx="2">
                  <c:v>Shareepura</c:v>
                </c:pt>
                <c:pt idx="3">
                  <c:v>Chungi </c:v>
                </c:pt>
                <c:pt idx="4">
                  <c:v>Kharas Mohallah</c:v>
                </c:pt>
                <c:pt idx="5">
                  <c:v>Kot Khawaja Saeed</c:v>
                </c:pt>
              </c:strCache>
            </c:strRef>
          </c:cat>
          <c:val>
            <c:numRef>
              <c:f>'Coliform Analysis'!$B$48:$G$48</c:f>
              <c:numCache>
                <c:formatCode>0.0</c:formatCode>
                <c:ptCount val="6"/>
                <c:pt idx="0">
                  <c:v>22.857142857142858</c:v>
                </c:pt>
                <c:pt idx="1">
                  <c:v>7.8947368421052628</c:v>
                </c:pt>
                <c:pt idx="2">
                  <c:v>40</c:v>
                </c:pt>
                <c:pt idx="3">
                  <c:v>4.8780487804878048</c:v>
                </c:pt>
                <c:pt idx="4">
                  <c:v>29.411764705882355</c:v>
                </c:pt>
                <c:pt idx="5">
                  <c:v>35.294117647058826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C7-429B-BC06-4298E17B4A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230377040"/>
        <c:axId val="1230377520"/>
      </c:barChart>
      <c:catAx>
        <c:axId val="1230377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pPr>
            <a:endParaRPr lang="en-PK"/>
          </a:p>
        </c:txPr>
        <c:crossAx val="1230377520"/>
        <c:crosses val="autoZero"/>
        <c:auto val="1"/>
        <c:lblAlgn val="ctr"/>
        <c:lblOffset val="100"/>
        <c:noMultiLvlLbl val="0"/>
      </c:catAx>
      <c:valAx>
        <c:axId val="1230377520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defRPr>
                </a:pPr>
                <a:r>
                  <a:rPr lang="en-US"/>
                  <a:t>% Samples</a:t>
                </a:r>
              </a:p>
            </c:rich>
          </c:tx>
          <c:layout>
            <c:manualLayout>
              <c:xMode val="edge"/>
              <c:yMode val="edge"/>
              <c:x val="2.2281865045112866E-2"/>
              <c:y val="0.262560245375819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defRPr>
              </a:pPr>
              <a:endParaRPr lang="en-PK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pPr>
            <a:endParaRPr lang="en-PK"/>
          </a:p>
        </c:txPr>
        <c:crossAx val="1230377040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4214681749074754"/>
          <c:y val="0.88296635431182813"/>
          <c:w val="0.72285784361346805"/>
          <c:h val="7.59245711915262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defRPr>
          </a:pPr>
          <a:endParaRPr lang="en-P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000"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pPr>
      <a:endParaRPr lang="en-P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'Survey Data'!$AL$1</c:f>
              <c:strCache>
                <c:ptCount val="1"/>
                <c:pt idx="0">
                  <c:v>% Reporting Symptoms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trendline>
            <c:spPr>
              <a:ln w="9525" cap="rnd">
                <a:solidFill>
                  <a:schemeClr val="accent1"/>
                </a:solidFill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3465801567991348"/>
                  <c:y val="-1.7639982502187226E-3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PK"/>
                </a:p>
              </c:txPr>
            </c:trendlineLbl>
          </c:trendline>
          <c:xVal>
            <c:numRef>
              <c:f>'Survey Data'!$AK$2:$AK$8</c:f>
              <c:numCache>
                <c:formatCode>0.0</c:formatCode>
                <c:ptCount val="7"/>
                <c:pt idx="0">
                  <c:v>60.344827586206897</c:v>
                </c:pt>
                <c:pt idx="1">
                  <c:v>48.717948717948715</c:v>
                </c:pt>
                <c:pt idx="2">
                  <c:v>48.387096774193552</c:v>
                </c:pt>
                <c:pt idx="3">
                  <c:v>46.067415730337082</c:v>
                </c:pt>
                <c:pt idx="4">
                  <c:v>34.615384615384613</c:v>
                </c:pt>
                <c:pt idx="5">
                  <c:v>30.909090909090907</c:v>
                </c:pt>
                <c:pt idx="6">
                  <c:v>7.6923076923076925</c:v>
                </c:pt>
              </c:numCache>
            </c:numRef>
          </c:xVal>
          <c:yVal>
            <c:numRef>
              <c:f>'Survey Data'!$AL$2:$AL$8</c:f>
              <c:numCache>
                <c:formatCode>General</c:formatCode>
                <c:ptCount val="7"/>
                <c:pt idx="0">
                  <c:v>84.313725490196077</c:v>
                </c:pt>
                <c:pt idx="1">
                  <c:v>59.649122807017541</c:v>
                </c:pt>
                <c:pt idx="2">
                  <c:v>50.15384615</c:v>
                </c:pt>
                <c:pt idx="3">
                  <c:v>36.994219653179186</c:v>
                </c:pt>
                <c:pt idx="4">
                  <c:v>20</c:v>
                </c:pt>
                <c:pt idx="5">
                  <c:v>3.7735849056603774</c:v>
                </c:pt>
                <c:pt idx="6">
                  <c:v>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929-4CBB-A1BD-8020E12BB0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4371263"/>
        <c:axId val="634359263"/>
      </c:scatterChart>
      <c:valAx>
        <c:axId val="634371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% Coliform Positive Households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PK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634359263"/>
        <c:crosses val="autoZero"/>
        <c:crossBetween val="midCat"/>
      </c:valAx>
      <c:valAx>
        <c:axId val="634359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Reporting Symtoms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P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63437126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'Survey Data'!$AL$1</c:f>
              <c:strCache>
                <c:ptCount val="1"/>
                <c:pt idx="0">
                  <c:v>% Reporting Symptoms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trendline>
            <c:spPr>
              <a:ln w="9525" cap="rnd">
                <a:solidFill>
                  <a:schemeClr val="accent1"/>
                </a:solidFill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2183163329502772"/>
                  <c:y val="7.407407407407407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PK"/>
                </a:p>
              </c:txPr>
            </c:trendlineLbl>
          </c:trendline>
          <c:xVal>
            <c:numRef>
              <c:f>'Survey Data'!$AK$2:$AK$7</c:f>
              <c:numCache>
                <c:formatCode>0.0</c:formatCode>
                <c:ptCount val="6"/>
                <c:pt idx="0">
                  <c:v>60.344827586206897</c:v>
                </c:pt>
                <c:pt idx="1">
                  <c:v>48.717948717948715</c:v>
                </c:pt>
                <c:pt idx="2">
                  <c:v>48.387096774193552</c:v>
                </c:pt>
                <c:pt idx="3">
                  <c:v>46.067415730337082</c:v>
                </c:pt>
                <c:pt idx="4">
                  <c:v>34.615384615384613</c:v>
                </c:pt>
                <c:pt idx="5">
                  <c:v>30.909090909090907</c:v>
                </c:pt>
              </c:numCache>
            </c:numRef>
          </c:xVal>
          <c:yVal>
            <c:numRef>
              <c:f>'Survey Data'!$AL$2:$AL$7</c:f>
              <c:numCache>
                <c:formatCode>General</c:formatCode>
                <c:ptCount val="6"/>
                <c:pt idx="0">
                  <c:v>84.313725490196077</c:v>
                </c:pt>
                <c:pt idx="1">
                  <c:v>59.649122807017541</c:v>
                </c:pt>
                <c:pt idx="2">
                  <c:v>50.15384615</c:v>
                </c:pt>
                <c:pt idx="3">
                  <c:v>36.994219653179186</c:v>
                </c:pt>
                <c:pt idx="4">
                  <c:v>20</c:v>
                </c:pt>
                <c:pt idx="5">
                  <c:v>3.7735849056603774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926-4BC8-A52D-0DC75C6F45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4371263"/>
        <c:axId val="634359263"/>
      </c:scatterChart>
      <c:valAx>
        <c:axId val="634371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% Coliform Positive Households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PK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634359263"/>
        <c:crosses val="autoZero"/>
        <c:crossBetween val="midCat"/>
      </c:valAx>
      <c:valAx>
        <c:axId val="634359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Reporting Symtoms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P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63437126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361C0-CF27-43AD-B034-DA10840815BF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233E1-8933-4BA1-8950-6412CACB4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10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233E1-8933-4BA1-8950-6412CACB40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59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4B702-088F-2739-679E-DA490B045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DFD645-D292-8F2D-91B1-44EBEE47B2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33A98-57E8-50A8-4EDA-FB4DFA9AE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A4838-D582-61F4-9CAF-03367EAFB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9E0FB-E3A2-5F1A-3269-221BEE7A8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56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4988-2512-79D7-ECEE-A03935FAC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4A45E-4F5F-099A-2D32-3E6BC6ABE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D47F9-5AE8-202A-095B-5715588BC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CCDF1-BF36-7990-23A8-040556573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23C96-6041-5B1F-F5E8-7E1A7B0B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86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FBAB27-E740-FF6F-FC80-8FA2418C7E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0021DE-A05B-C165-D298-E88F0362B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0C06B-6BF8-45F6-346F-DEACF86E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A52BC-025B-6475-E22A-C744B7F9D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F47AB-1940-0EC2-34DD-6D398F356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1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D30C6-0D51-C27C-85B1-BF93C11E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132DB-0ABE-42C9-4D13-AD1FB53C2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6C110-9100-887F-1381-2047F0ABF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AA127-AA92-4A34-C325-0B85F69CE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90CAA-9064-5A02-7D70-C342D2765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5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EDD0C-3CA2-816B-59DA-F5549525B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3EDF1-00B7-183A-AA53-44F56070E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F123B-250B-B9EB-8910-D16BBFC49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1C268-265B-4869-F61C-03050FEB6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7C3D8-0536-9C96-BA0F-A6E92ABBB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71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FC00C-BF34-166A-FCCA-965A1B8B3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E829B-C7B5-157D-B1C5-F6934C79B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0DB7-A3AC-9DC6-B056-F87A59012A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6134A-F496-16AE-11EE-56C0933D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3C15B-FCEC-73F6-D562-AA09B9770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A586B0-A6C1-7577-DDF2-63453E0A3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1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CB113-844E-F971-B1E8-9868BA9F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62738-BB61-5FA3-9F1B-8EA8E91FA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3DD55D-7419-9A22-5688-6DA943B58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F4429A-6531-F088-2B45-97D75CC6A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9ADFB2-A53F-D008-A6E3-603F17AFE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4F2522-DEB9-95DB-A7EF-958ABA24D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991B4F-2385-AFEC-9456-4FC80C93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D0D231-1AF4-EE06-9F60-3858BD74D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70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38ABA-9845-9FF0-3C90-AC41DFC87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24818-4060-666B-AB02-8B63A4C3E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8771F-2DFF-1668-A3E3-282F3E68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9CCA51-E460-0142-B475-C89EF6E46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61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7A9E9D-5F20-2030-C7C1-FB9738F3D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C3BBA7-A7B3-5E1C-76FD-D9C945583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AA19C-930C-1CCB-A7D9-1BE4EFD42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806A0-E858-02B7-CF71-303F20DE5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4BE52-DA4C-E3F7-5425-4BB19F5A6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0C9CC-C0E4-5D8C-614D-A82CD59A9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3E6A1-9FD5-F4DA-DAB7-869C1A024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C9FD1-7E97-8A7C-AF67-1CFBE23B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92C44-9D19-274C-F274-9EB3E1D1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81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68472-AF03-4931-426E-97993674D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AD69B2-C88A-E3BC-F475-D037635F9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1A441-DAB1-E022-F8D3-CDB43141F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9D624-D44C-EA6C-0FAB-0128D754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48B83-5876-6C87-2325-62FD0B4CF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FBD17-673A-1BF3-598D-5490545B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7D3EE2-9ACA-2E40-4A93-39E295488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EDBB2-6CBE-5476-F106-772063C9D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CE3B3-03CC-6D67-4750-AE4A08BE5D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F3A642-7C6A-4147-ADE2-9CBB263D0133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2455B-8B33-5980-5D76-1170C920B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30C53-A2BA-C02F-8CD4-53BA81390F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B44651-0467-4290-B4A8-C850E0DE8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1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EF8A87B-CF8C-7003-89BB-D720BB3E68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019762"/>
              </p:ext>
            </p:extLst>
          </p:nvPr>
        </p:nvGraphicFramePr>
        <p:xfrm>
          <a:off x="2367645" y="1092421"/>
          <a:ext cx="6886437" cy="285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2803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3927EA-2F94-B687-D740-6909CC4A7E2F}"/>
              </a:ext>
            </a:extLst>
          </p:cNvPr>
          <p:cNvSpPr txBox="1"/>
          <p:nvPr/>
        </p:nvSpPr>
        <p:spPr>
          <a:xfrm>
            <a:off x="1533833" y="4433724"/>
            <a:ext cx="894735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S1: Coliform Contamination Distribution Across Various Locations in Lahore. </a:t>
            </a:r>
            <a:r>
              <a:rPr lang="en-US" sz="1400" dirty="0"/>
              <a:t>The bar graph illustrates the percentage distribution of coliform contamination levels across six locations in Lahore: </a:t>
            </a:r>
            <a:r>
              <a:rPr lang="en-US" sz="1400" dirty="0" err="1"/>
              <a:t>Mustafaabad</a:t>
            </a:r>
            <a:r>
              <a:rPr lang="en-US" sz="1400" dirty="0"/>
              <a:t>, </a:t>
            </a:r>
            <a:r>
              <a:rPr lang="en-US" sz="1400" dirty="0" err="1"/>
              <a:t>Charar</a:t>
            </a:r>
            <a:r>
              <a:rPr lang="en-US" sz="1400" dirty="0"/>
              <a:t>, </a:t>
            </a:r>
            <a:r>
              <a:rPr lang="en-US" sz="1400" dirty="0" err="1"/>
              <a:t>Shareefpura</a:t>
            </a:r>
            <a:r>
              <a:rPr lang="en-US" sz="1400" dirty="0"/>
              <a:t>, </a:t>
            </a:r>
            <a:r>
              <a:rPr lang="en-US" sz="1400" dirty="0" err="1"/>
              <a:t>Chungi</a:t>
            </a:r>
            <a:r>
              <a:rPr lang="en-US" sz="1400" dirty="0"/>
              <a:t> Amar Sidhu, </a:t>
            </a:r>
            <a:r>
              <a:rPr lang="en-US" sz="1400" dirty="0" err="1"/>
              <a:t>Kharas</a:t>
            </a:r>
            <a:r>
              <a:rPr lang="en-US" sz="1400" dirty="0"/>
              <a:t> Mohalla, and </a:t>
            </a:r>
            <a:r>
              <a:rPr lang="en-US" sz="1400" dirty="0" err="1"/>
              <a:t>Kot</a:t>
            </a:r>
            <a:r>
              <a:rPr lang="en-US" sz="1400" dirty="0"/>
              <a:t> Khawaja Saeed. Contamination levels are categorized into six ranges: 01-99 CFU/mL, 100-499 CFU/mL, 500-999 CFU/mL, 1000-1999 CFU/mL, 2000-5000 CFU/mL, and 5001 and above CFU/</a:t>
            </a:r>
            <a:r>
              <a:rPr lang="en-US" sz="1400" dirty="0" err="1"/>
              <a:t>mL.</a:t>
            </a:r>
            <a:r>
              <a:rPr lang="en-US" sz="1400" dirty="0"/>
              <a:t> Each bar represents the percentage of samples within each contamination range for the respective locations, providing a comparative overview of coliform contamination across the study areas. Note that </a:t>
            </a:r>
            <a:r>
              <a:rPr lang="en-US" sz="1400" dirty="0" err="1"/>
              <a:t>Kirianwala</a:t>
            </a:r>
            <a:r>
              <a:rPr lang="en-US" sz="1400" dirty="0"/>
              <a:t> is not shown due to the low number of positive samples.</a:t>
            </a:r>
          </a:p>
        </p:txBody>
      </p:sp>
    </p:spTree>
    <p:extLst>
      <p:ext uri="{BB962C8B-B14F-4D97-AF65-F5344CB8AC3E}">
        <p14:creationId xmlns:p14="http://schemas.microsoft.com/office/powerpoint/2010/main" val="1944637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 preferRelativeResize="0">
            <a:picLocks/>
          </p:cNvPicPr>
          <p:nvPr/>
        </p:nvPicPr>
        <p:blipFill rotWithShape="1">
          <a:blip r:embed="rId2"/>
          <a:srcRect l="20206" t="33346" r="24569" b="15219"/>
          <a:stretch/>
        </p:blipFill>
        <p:spPr>
          <a:xfrm>
            <a:off x="1599157" y="605306"/>
            <a:ext cx="82296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B8C73E-5BFE-A5F2-FD48-CAC353C1A71A}"/>
              </a:ext>
            </a:extLst>
          </p:cNvPr>
          <p:cNvSpPr txBox="1"/>
          <p:nvPr/>
        </p:nvSpPr>
        <p:spPr>
          <a:xfrm>
            <a:off x="990600" y="5257562"/>
            <a:ext cx="103631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Supplementary Figure 10: Phylogenetic Analysis of the Coliform Colony Isolated from Sample Number 9. </a:t>
            </a:r>
            <a:r>
              <a:rPr lang="en-US" sz="1400" dirty="0"/>
              <a:t>This phylogenetic tree represents the genetic relationships of the coliform colony isolated from Sample Number 9. The isolates are classified within the Kingdom Bacteria, Family Enterobacteriaceae, Genus Escherichia, and Species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. The tree illustrates the genetic similarity between the coliform colony from Sample Number 9 (labeled as "9_contig_1") and other known strains of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13963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/>
          </p:cNvPicPr>
          <p:nvPr/>
        </p:nvPicPr>
        <p:blipFill rotWithShape="1">
          <a:blip r:embed="rId2"/>
          <a:srcRect l="20093" t="30150" r="24457" b="19114"/>
          <a:stretch/>
        </p:blipFill>
        <p:spPr>
          <a:xfrm>
            <a:off x="2130091" y="747914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057A28-F7B7-0D6F-EFDC-8720F41AFC1C}"/>
              </a:ext>
            </a:extLst>
          </p:cNvPr>
          <p:cNvSpPr txBox="1"/>
          <p:nvPr/>
        </p:nvSpPr>
        <p:spPr>
          <a:xfrm>
            <a:off x="1057275" y="5417588"/>
            <a:ext cx="999523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11: Phylogenetic Analysis of the Coliform Colony Isolated from Sample Number 10. </a:t>
            </a:r>
            <a:r>
              <a:rPr lang="en-US" sz="1400" dirty="0"/>
              <a:t>This phylogenetic tree represents the genetic relationships of the coliform colony isolated from Sample Number 10. The isolates are classified within the Kingdom Bacteria, Family Enterobacteriaceae, Genus Klebsiella, and Species </a:t>
            </a:r>
            <a:r>
              <a:rPr lang="en-US" sz="1400" i="1" dirty="0"/>
              <a:t>Klebsiella pneumoniae</a:t>
            </a:r>
            <a:r>
              <a:rPr lang="en-US" sz="1400" dirty="0"/>
              <a:t>. The tree illustrates the genetic similarity between the coliform colony from Sample Number 10 (labeled as "10_contig_1") and other known strains of </a:t>
            </a:r>
            <a:r>
              <a:rPr lang="en-US" sz="1400" i="1" dirty="0"/>
              <a:t>Klebsiella pneumoniae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1674717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8379FD-0B18-DAB6-060A-CB1F2793274A}"/>
              </a:ext>
            </a:extLst>
          </p:cNvPr>
          <p:cNvSpPr txBox="1"/>
          <p:nvPr/>
        </p:nvSpPr>
        <p:spPr>
          <a:xfrm>
            <a:off x="383459" y="235974"/>
            <a:ext cx="2926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S12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54A6D21-093E-95F9-8B6F-1C22949F37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439968"/>
              </p:ext>
            </p:extLst>
          </p:nvPr>
        </p:nvGraphicFramePr>
        <p:xfrm>
          <a:off x="892040" y="1447801"/>
          <a:ext cx="358433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623205E-9A93-4006-AC35-A29008E0BE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4055968"/>
              </p:ext>
            </p:extLst>
          </p:nvPr>
        </p:nvGraphicFramePr>
        <p:xfrm>
          <a:off x="4844608" y="1447801"/>
          <a:ext cx="358433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EDE2A98-A6BE-F3FE-299E-EB63E21A0A6F}"/>
              </a:ext>
            </a:extLst>
          </p:cNvPr>
          <p:cNvSpPr txBox="1"/>
          <p:nvPr/>
        </p:nvSpPr>
        <p:spPr>
          <a:xfrm>
            <a:off x="1170039" y="1091381"/>
            <a:ext cx="442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AE783F-7AB6-C354-CA43-FC2143F1B6F3}"/>
              </a:ext>
            </a:extLst>
          </p:cNvPr>
          <p:cNvSpPr txBox="1"/>
          <p:nvPr/>
        </p:nvSpPr>
        <p:spPr>
          <a:xfrm>
            <a:off x="5185920" y="1078469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97835B-C632-C757-A72F-15B91EF13224}"/>
              </a:ext>
            </a:extLst>
          </p:cNvPr>
          <p:cNvSpPr txBox="1"/>
          <p:nvPr/>
        </p:nvSpPr>
        <p:spPr>
          <a:xfrm>
            <a:off x="623119" y="4560333"/>
            <a:ext cx="1048856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12: Correlation Between Coliform Positive Households and Reporting of Symptoms. </a:t>
            </a:r>
            <a:r>
              <a:rPr lang="en-US" sz="1400" dirty="0"/>
              <a:t>The scatter plots illustrate the correlation between the percentage of coliform positive households and the percentage of households reporting symptoms. </a:t>
            </a:r>
            <a:r>
              <a:rPr lang="en-US" sz="1400" b="1" dirty="0"/>
              <a:t>(a</a:t>
            </a:r>
            <a:r>
              <a:rPr lang="en-US" sz="1400" dirty="0"/>
              <a:t>) shows the relationship with the equation y=1.05x−0.5256y=1.05x−0.5256 and an R2R2 value of 0.4562, indicating the proportion of variability in symptom prevalence explained by coliform contamination levels. </a:t>
            </a:r>
            <a:r>
              <a:rPr lang="en-US" sz="1400" b="1" dirty="0"/>
              <a:t>(b) </a:t>
            </a:r>
            <a:r>
              <a:rPr lang="en-US" sz="1400" dirty="0"/>
              <a:t>presents the relationship with </a:t>
            </a:r>
            <a:r>
              <a:rPr lang="en-US" sz="1400" dirty="0" err="1"/>
              <a:t>Kirianwala</a:t>
            </a:r>
            <a:r>
              <a:rPr lang="en-US" sz="1400" dirty="0"/>
              <a:t> removed from the analysis, showing the equation y=2.6486x−76.282y=2.6486x−76.282 and an R2R2 value of 0.9633, highlighting the increased explanatory power when this area is excluded.</a:t>
            </a:r>
          </a:p>
        </p:txBody>
      </p:sp>
    </p:spTree>
    <p:extLst>
      <p:ext uri="{BB962C8B-B14F-4D97-AF65-F5344CB8AC3E}">
        <p14:creationId xmlns:p14="http://schemas.microsoft.com/office/powerpoint/2010/main" val="1997348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/>
          </p:cNvPicPr>
          <p:nvPr/>
        </p:nvPicPr>
        <p:blipFill rotWithShape="1">
          <a:blip r:embed="rId2"/>
          <a:srcRect l="20206" t="21460" r="24794" b="27603"/>
          <a:stretch/>
        </p:blipFill>
        <p:spPr>
          <a:xfrm>
            <a:off x="1681316" y="605306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D20CFB-E9D3-BEFA-8935-90BDE486195C}"/>
              </a:ext>
            </a:extLst>
          </p:cNvPr>
          <p:cNvSpPr txBox="1"/>
          <p:nvPr/>
        </p:nvSpPr>
        <p:spPr>
          <a:xfrm>
            <a:off x="1356852" y="5237031"/>
            <a:ext cx="90161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2: Phylogenetic Analysis of the Coliform Colony Isolated from Sample Number 1. </a:t>
            </a:r>
            <a:r>
              <a:rPr lang="en-US" sz="1400" dirty="0"/>
              <a:t>This phylogenetic tree represents the genetic relationships of the coliform colony isolated from Sample Number 1. The isolates are classified within the Kingdom Bacteria, Family Enterobacteriaceae, Genus Escherichia, and Species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. The tree illustrates the genetic similarity between the coliform colony from Sample Number 1 (labeled as "1_contig_1") and other known strains of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, identified by their respective GenBank accession numbers. </a:t>
            </a:r>
          </a:p>
        </p:txBody>
      </p:sp>
    </p:spTree>
    <p:extLst>
      <p:ext uri="{BB962C8B-B14F-4D97-AF65-F5344CB8AC3E}">
        <p14:creationId xmlns:p14="http://schemas.microsoft.com/office/powerpoint/2010/main" val="4200642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/>
          </p:cNvPicPr>
          <p:nvPr/>
        </p:nvPicPr>
        <p:blipFill rotWithShape="1">
          <a:blip r:embed="rId2"/>
          <a:srcRect l="20206" t="29350" r="24570" b="20413"/>
          <a:stretch/>
        </p:blipFill>
        <p:spPr>
          <a:xfrm>
            <a:off x="1581337" y="773876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02E7C2-1977-186E-B824-0534B658B742}"/>
              </a:ext>
            </a:extLst>
          </p:cNvPr>
          <p:cNvSpPr txBox="1"/>
          <p:nvPr/>
        </p:nvSpPr>
        <p:spPr>
          <a:xfrm>
            <a:off x="825909" y="5499348"/>
            <a:ext cx="978475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3: Phylogenetic Analysis of the Coliform Colony Isolated from Sample Number 2. </a:t>
            </a:r>
            <a:r>
              <a:rPr lang="en-US" sz="1400" dirty="0"/>
              <a:t>This phylogenetic tree represents the genetic relationships of the coliform colony isolated from Sample Number 2. The isolates are classified within the Kingdom Bacteria, Family Enterobacteriaceae, Genus Enterobacter, and Species </a:t>
            </a:r>
            <a:r>
              <a:rPr lang="en-US" sz="1400" i="1" dirty="0"/>
              <a:t>Enterobacter cloacae</a:t>
            </a:r>
            <a:r>
              <a:rPr lang="en-US" sz="1400" dirty="0"/>
              <a:t>. The tree illustrates the genetic similarity between the coliform colony from Sample Number 2 (labeled as "2_contig_1") and other known strains of </a:t>
            </a:r>
            <a:r>
              <a:rPr lang="en-US" sz="1400" i="1" dirty="0"/>
              <a:t>Enterobacter cloacae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246667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/>
          </p:cNvPicPr>
          <p:nvPr/>
        </p:nvPicPr>
        <p:blipFill rotWithShape="1">
          <a:blip r:embed="rId3"/>
          <a:srcRect l="20432" t="36742" r="24625" b="12222"/>
          <a:stretch/>
        </p:blipFill>
        <p:spPr>
          <a:xfrm>
            <a:off x="2061162" y="605306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B4CEEE-93F2-E321-8D51-18B60CD667C4}"/>
              </a:ext>
            </a:extLst>
          </p:cNvPr>
          <p:cNvSpPr txBox="1"/>
          <p:nvPr/>
        </p:nvSpPr>
        <p:spPr>
          <a:xfrm>
            <a:off x="1114425" y="5237031"/>
            <a:ext cx="984885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4: Phylogenetic Analysis of the Coliform Colony Isolated from Sample Number 3. </a:t>
            </a:r>
            <a:r>
              <a:rPr lang="en-US" sz="1400" dirty="0"/>
              <a:t>This phylogenetic tree represents the genetic relationships of the coliform colony isolated from Sample Number 3. The isolates are classified within the Kingdom Bacteria, Family Enterobacteriaceae, Genus Enterobacter, and Species </a:t>
            </a:r>
            <a:r>
              <a:rPr lang="en-US" sz="1400" i="1" dirty="0"/>
              <a:t>Enterobacter cloacae</a:t>
            </a:r>
            <a:r>
              <a:rPr lang="en-US" sz="1400" dirty="0"/>
              <a:t>. The tree illustrates the genetic similarity between the coliform colony from Sample Number 3 (labeled as "3_contig_1") and other known strains of </a:t>
            </a:r>
            <a:r>
              <a:rPr lang="en-US" sz="1400" i="1" dirty="0"/>
              <a:t>Enterobacter cloacae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265701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/>
          </p:cNvPicPr>
          <p:nvPr/>
        </p:nvPicPr>
        <p:blipFill rotWithShape="1">
          <a:blip r:embed="rId2"/>
          <a:srcRect l="20206" t="33046" r="24513" b="15119"/>
          <a:stretch/>
        </p:blipFill>
        <p:spPr>
          <a:xfrm>
            <a:off x="1355195" y="790226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18BA88-2DBA-383E-4904-ED76919CB0E5}"/>
              </a:ext>
            </a:extLst>
          </p:cNvPr>
          <p:cNvSpPr txBox="1"/>
          <p:nvPr/>
        </p:nvSpPr>
        <p:spPr>
          <a:xfrm>
            <a:off x="716280" y="5452475"/>
            <a:ext cx="1041654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5: Phylogenetic Analysis of the Coliform Colony Isolated from Sample Number 4. </a:t>
            </a:r>
            <a:r>
              <a:rPr lang="en-US" sz="1400" dirty="0"/>
              <a:t>This phylogenetic tree represents the genetic relationships of the coliform colony isolated from Sample Number 4. The isolates are classified within the Kingdom Bacteria, Family Enterobacteriaceae, Genus Escherichia, and Species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. The tree illustrates the genetic similarity between the coliform colony from Sample Number 4 (labeled as "4_contig_1") and other known strains of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203663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/>
          </p:cNvPicPr>
          <p:nvPr/>
        </p:nvPicPr>
        <p:blipFill rotWithShape="1">
          <a:blip r:embed="rId2"/>
          <a:srcRect l="20206" t="29750" r="24570" b="18315"/>
          <a:stretch/>
        </p:blipFill>
        <p:spPr>
          <a:xfrm>
            <a:off x="1623124" y="533771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A03286-DFB7-8CD9-A3A4-4C5F37E82346}"/>
              </a:ext>
            </a:extLst>
          </p:cNvPr>
          <p:cNvSpPr txBox="1"/>
          <p:nvPr/>
        </p:nvSpPr>
        <p:spPr>
          <a:xfrm>
            <a:off x="645875" y="5212631"/>
            <a:ext cx="1018409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6: Phylogenetic Analysis of the Coliform Colony Isolated from Sample Number 5. </a:t>
            </a:r>
            <a:r>
              <a:rPr lang="en-US" sz="1400" dirty="0"/>
              <a:t>This phylogenetic tree represents the genetic relationships of the coliform colony isolated from Sample Number 5. The isolates are classified within the Kingdom Bacteria, Family Enterobacteriaceae, Genus Klebsiella, and Species </a:t>
            </a:r>
            <a:r>
              <a:rPr lang="en-US" sz="1400" i="1" dirty="0"/>
              <a:t>Klebsiella pneumoniae</a:t>
            </a:r>
            <a:r>
              <a:rPr lang="en-US" sz="1400" dirty="0"/>
              <a:t>. The tree illustrates the genetic similarity between the coliform colony from Sample Number 5 (labeled as "5_contig_1") and other known strains of </a:t>
            </a:r>
            <a:r>
              <a:rPr lang="en-US" sz="1400" i="1" dirty="0"/>
              <a:t>Klebsiella pneumoniae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2953634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/>
          </p:cNvPicPr>
          <p:nvPr/>
        </p:nvPicPr>
        <p:blipFill rotWithShape="1">
          <a:blip r:embed="rId2"/>
          <a:srcRect l="20262" t="37940" r="24570" b="10924"/>
          <a:stretch/>
        </p:blipFill>
        <p:spPr>
          <a:xfrm>
            <a:off x="1650850" y="725602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FEFA16-5C6F-5FE9-0624-AC412743045D}"/>
              </a:ext>
            </a:extLst>
          </p:cNvPr>
          <p:cNvSpPr txBox="1"/>
          <p:nvPr/>
        </p:nvSpPr>
        <p:spPr>
          <a:xfrm>
            <a:off x="853440" y="5233660"/>
            <a:ext cx="102184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7: Phylogenetic Analysis of the Coliform Colony Isolated from Sample Number 6. </a:t>
            </a:r>
            <a:r>
              <a:rPr lang="en-US" sz="1400" dirty="0"/>
              <a:t>This phylogenetic tree represents the genetic relationships of the coliform colony isolated from Sample Number 6. The isolates are classified within the Kingdom Bacteria, Family Enterobacteriaceae, Genus Escherichia, and Species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. The tree illustrates the genetic similarity between the coliform colony from Sample Number 6 (labeled as "6_contig_1") and other known strains of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1670911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/>
          </p:cNvPicPr>
          <p:nvPr/>
        </p:nvPicPr>
        <p:blipFill rotWithShape="1">
          <a:blip r:embed="rId2"/>
          <a:srcRect l="20206" t="34644" r="24457" b="14519"/>
          <a:stretch/>
        </p:blipFill>
        <p:spPr>
          <a:xfrm>
            <a:off x="1483013" y="777632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90E01-273C-0567-1F18-9B7F370B4058}"/>
              </a:ext>
            </a:extLst>
          </p:cNvPr>
          <p:cNvSpPr txBox="1"/>
          <p:nvPr/>
        </p:nvSpPr>
        <p:spPr>
          <a:xfrm>
            <a:off x="733425" y="5103674"/>
            <a:ext cx="105156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8: Phylogenetic Analysis of the Coliform Colony Isolated from Sample Number 7. </a:t>
            </a:r>
            <a:r>
              <a:rPr lang="en-US" sz="1400" dirty="0"/>
              <a:t>This phylogenetic tree represents the genetic relationships of the coliform colony isolated from Sample Number 7. The isolates are classified within the Kingdom Bacteria, Family Enterobacteriaceae, Genus Enterobacter, and Species </a:t>
            </a:r>
            <a:r>
              <a:rPr lang="en-US" sz="1400" i="1" dirty="0"/>
              <a:t>Enterobacter cloacae</a:t>
            </a:r>
            <a:r>
              <a:rPr lang="en-US" sz="1400" dirty="0"/>
              <a:t>. The tree illustrates the genetic similarity between the coliform colony from Sample Number 7 (labeled as "7_contig_1") and other known strains of </a:t>
            </a:r>
            <a:r>
              <a:rPr lang="en-US" sz="1400" i="1" dirty="0"/>
              <a:t>Enterobacter cloacae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1569576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B3C9A9-0C38-A9A1-A4BF-A0DCDFC1F605}"/>
              </a:ext>
            </a:extLst>
          </p:cNvPr>
          <p:cNvSpPr txBox="1"/>
          <p:nvPr/>
        </p:nvSpPr>
        <p:spPr>
          <a:xfrm>
            <a:off x="383459" y="235974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S9</a:t>
            </a:r>
          </a:p>
        </p:txBody>
      </p:sp>
      <p:pic>
        <p:nvPicPr>
          <p:cNvPr id="5" name="Picture 4"/>
          <p:cNvPicPr preferRelativeResize="0">
            <a:picLocks/>
          </p:cNvPicPr>
          <p:nvPr/>
        </p:nvPicPr>
        <p:blipFill rotWithShape="1">
          <a:blip r:embed="rId2"/>
          <a:srcRect l="19925" t="25455" r="24513" b="23508"/>
          <a:stretch/>
        </p:blipFill>
        <p:spPr>
          <a:xfrm>
            <a:off x="1618456" y="697649"/>
            <a:ext cx="8229600" cy="457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2AD502-11F2-AD00-F333-BFD531AFFD50}"/>
              </a:ext>
            </a:extLst>
          </p:cNvPr>
          <p:cNvSpPr txBox="1"/>
          <p:nvPr/>
        </p:nvSpPr>
        <p:spPr>
          <a:xfrm>
            <a:off x="752910" y="5364316"/>
            <a:ext cx="996069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9: Phylogenetic Analysis of the Coliform Colony Isolated from Sample Number 8.  </a:t>
            </a:r>
            <a:r>
              <a:rPr lang="en-US" sz="1400" dirty="0"/>
              <a:t>This phylogenetic tree represents the genetic relationships of the coliform colony isolated from Sample Number 8. The isolates are classified within the Kingdom Bacteria, Family Enterobacteriaceae, Genus Escherichia, and Species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. The tree illustrates the genetic similarity between the coliform colony from Sample Number 8 (labeled as "8_contig_1") and other known strains of </a:t>
            </a:r>
            <a:r>
              <a:rPr lang="en-US" sz="1400" i="1" dirty="0"/>
              <a:t>Escherichia </a:t>
            </a:r>
            <a:r>
              <a:rPr lang="en-US" sz="1400" i="1" dirty="0" err="1"/>
              <a:t>fergusonii</a:t>
            </a:r>
            <a:r>
              <a:rPr lang="en-US" sz="1400" dirty="0"/>
              <a:t>, identified by their respective GenBank accession numbers.</a:t>
            </a:r>
          </a:p>
        </p:txBody>
      </p:sp>
    </p:spTree>
    <p:extLst>
      <p:ext uri="{BB962C8B-B14F-4D97-AF65-F5344CB8AC3E}">
        <p14:creationId xmlns:p14="http://schemas.microsoft.com/office/powerpoint/2010/main" val="187829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12942</TotalTime>
  <Words>1240</Words>
  <Application>Microsoft Office PowerPoint</Application>
  <PresentationFormat>Widescreen</PresentationFormat>
  <Paragraphs>32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Nousheen Zaidi</dc:creator>
  <cp:lastModifiedBy>Asus</cp:lastModifiedBy>
  <cp:revision>28</cp:revision>
  <dcterms:created xsi:type="dcterms:W3CDTF">2024-05-10T07:25:21Z</dcterms:created>
  <dcterms:modified xsi:type="dcterms:W3CDTF">2024-06-26T11:45:05Z</dcterms:modified>
</cp:coreProperties>
</file>