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embeddedFontLst>
    <p:embeddedFont>
      <p:font typeface="Algerian" panose="04020705040A02060702" pitchFamily="82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3nDpIXxojuRwUrYFJ0lB4kVjG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>
        <p:guide orient="horz" pos="1230"/>
        <p:guide orient="horz" pos="191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26292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C55A11"/>
                </a:solidFill>
              </a:rPr>
              <a:t>Ha. bispinosa</a:t>
            </a:r>
            <a:r>
              <a:rPr lang="en-US" b="1" u="sng" dirty="0" smtClean="0">
                <a:solidFill>
                  <a:srgbClr val="C55A11"/>
                </a:solidFill>
              </a:rPr>
              <a:t> </a:t>
            </a:r>
            <a:r>
              <a:rPr lang="en-US" b="1" u="sng" dirty="0">
                <a:solidFill>
                  <a:srgbClr val="C55A11"/>
                </a:solidFill>
              </a:rPr>
              <a:t>Nymph </a:t>
            </a:r>
            <a:r>
              <a:rPr lang="en-US" b="1" u="sng" dirty="0"/>
              <a:t>        </a:t>
            </a:r>
            <a:r>
              <a:rPr lang="en-US" b="1" u="sng" dirty="0" smtClean="0"/>
              <a:t> </a:t>
            </a:r>
            <a:endParaRPr b="1" u="sng" dirty="0"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97676" y="877550"/>
            <a:ext cx="7539310" cy="6247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9693" y="367270"/>
            <a:ext cx="8293641" cy="6800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turturis </a:t>
            </a:r>
            <a:r>
              <a:rPr lang="en-US" b="1" u="sng" dirty="0">
                <a:solidFill>
                  <a:srgbClr val="BF9000"/>
                </a:solidFill>
              </a:rPr>
              <a:t>nymph 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73" name="Google Shape;173;p11"/>
          <p:cNvSpPr txBox="1">
            <a:spLocks noGrp="1"/>
          </p:cNvSpPr>
          <p:nvPr>
            <p:ph type="body" idx="1"/>
          </p:nvPr>
        </p:nvSpPr>
        <p:spPr>
          <a:xfrm>
            <a:off x="9144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74" name="Google Shape;174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75" name="Google Shape;17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7149" y="1973407"/>
            <a:ext cx="6177745" cy="512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4466" y="2083681"/>
            <a:ext cx="6693130" cy="4905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C55A11"/>
                </a:solidFill>
              </a:rPr>
              <a:t>Ha. wellingtoni </a:t>
            </a:r>
            <a:r>
              <a:rPr lang="en-US" b="1" u="sng" dirty="0">
                <a:solidFill>
                  <a:srgbClr val="C55A11"/>
                </a:solidFill>
              </a:rPr>
              <a:t>nymph</a:t>
            </a:r>
            <a:endParaRPr b="1" u="sng" dirty="0">
              <a:solidFill>
                <a:srgbClr val="C55A11"/>
              </a:solidFill>
            </a:endParaRPr>
          </a:p>
        </p:txBody>
      </p:sp>
      <p:sp>
        <p:nvSpPr>
          <p:cNvPr id="182" name="Google Shape;182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83" name="Google Shape;183;p12"/>
          <p:cNvSpPr txBox="1">
            <a:spLocks noGrp="1"/>
          </p:cNvSpPr>
          <p:nvPr>
            <p:ph type="body" idx="2"/>
          </p:nvPr>
        </p:nvSpPr>
        <p:spPr>
          <a:xfrm>
            <a:off x="6172202" y="1785868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84" name="Google Shape;18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44692" y="1825625"/>
            <a:ext cx="6264492" cy="5270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7612" y="1690688"/>
            <a:ext cx="6057189" cy="5168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Intermedia </a:t>
            </a:r>
            <a:r>
              <a:rPr lang="en-US" b="1" u="sng" dirty="0">
                <a:solidFill>
                  <a:srgbClr val="BF9000"/>
                </a:solidFill>
              </a:rPr>
              <a:t>Nymph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4398" y="916030"/>
            <a:ext cx="6664362" cy="608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8400" y="1632933"/>
            <a:ext cx="6019868" cy="544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Aculeata </a:t>
            </a:r>
            <a:r>
              <a:rPr lang="en-US" b="1" u="sng" dirty="0">
                <a:solidFill>
                  <a:srgbClr val="BF9000"/>
                </a:solidFill>
              </a:rPr>
              <a:t>Nymph 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10" name="Google Shape;110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66487" y="1606674"/>
            <a:ext cx="7610872" cy="5712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9908" y="1952625"/>
            <a:ext cx="7359003" cy="518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838200" y="13190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cuspidata </a:t>
            </a:r>
            <a:r>
              <a:rPr lang="en-US" b="1" u="sng" dirty="0">
                <a:solidFill>
                  <a:srgbClr val="BF9000"/>
                </a:solidFill>
              </a:rPr>
              <a:t>nymph 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18" name="Google Shape;118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37" y="1934556"/>
            <a:ext cx="5534962" cy="4791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4699" y="1648286"/>
            <a:ext cx="5919703" cy="529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C55A11"/>
                </a:solidFill>
              </a:rPr>
              <a:t>Ha. kyasanurensis </a:t>
            </a:r>
            <a:r>
              <a:rPr lang="en-US" b="1" u="sng" dirty="0">
                <a:solidFill>
                  <a:srgbClr val="C55A11"/>
                </a:solidFill>
              </a:rPr>
              <a:t>nymph </a:t>
            </a:r>
            <a:endParaRPr b="1" u="sng" dirty="0">
              <a:solidFill>
                <a:srgbClr val="C55A11"/>
              </a:solidFill>
            </a:endParaRPr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25625"/>
            <a:ext cx="5681396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3219" y="1825625"/>
            <a:ext cx="6882938" cy="4887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minuta </a:t>
            </a:r>
            <a:r>
              <a:rPr lang="en-US" b="1" u="sng" dirty="0">
                <a:solidFill>
                  <a:srgbClr val="BF9000"/>
                </a:solidFill>
              </a:rPr>
              <a:t>nymph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36" name="Google Shape;136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37" name="Google Shape;137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6259" y="1825625"/>
            <a:ext cx="6373091" cy="510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5071" y="1579418"/>
            <a:ext cx="6286014" cy="5059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C55A11"/>
                </a:solidFill>
              </a:rPr>
              <a:t>Ha. papuana </a:t>
            </a:r>
            <a:r>
              <a:rPr lang="en-US" b="1" i="1" u="sng" dirty="0">
                <a:solidFill>
                  <a:srgbClr val="C55A11"/>
                </a:solidFill>
              </a:rPr>
              <a:t>kinneari </a:t>
            </a:r>
            <a:r>
              <a:rPr lang="en-US" b="1" u="sng" dirty="0">
                <a:solidFill>
                  <a:srgbClr val="C55A11"/>
                </a:solidFill>
              </a:rPr>
              <a:t>nymph </a:t>
            </a:r>
            <a:endParaRPr b="1" u="sng" dirty="0">
              <a:solidFill>
                <a:srgbClr val="C55A11"/>
              </a:solidFill>
            </a:endParaRPr>
          </a:p>
        </p:txBody>
      </p:sp>
      <p:sp>
        <p:nvSpPr>
          <p:cNvPr id="145" name="Google Shape;14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46" name="Google Shape;14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47" name="Google Shape;14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699" y="1690688"/>
            <a:ext cx="5705302" cy="5015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51472" y="1603468"/>
            <a:ext cx="6671272" cy="5324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BF9000"/>
                </a:solidFill>
              </a:rPr>
              <a:t>Ha. </a:t>
            </a:r>
            <a:r>
              <a:rPr lang="en-US" b="1" i="1" u="sng" dirty="0" err="1" smtClean="0">
                <a:solidFill>
                  <a:srgbClr val="BF9000"/>
                </a:solidFill>
              </a:rPr>
              <a:t>paraturturis</a:t>
            </a:r>
            <a:r>
              <a:rPr lang="en-US" b="1" i="1" u="sng" dirty="0" smtClean="0">
                <a:solidFill>
                  <a:srgbClr val="BF9000"/>
                </a:solidFill>
              </a:rPr>
              <a:t> </a:t>
            </a:r>
            <a:r>
              <a:rPr lang="en-US" b="1" u="sng" dirty="0">
                <a:solidFill>
                  <a:srgbClr val="BF9000"/>
                </a:solidFill>
              </a:rPr>
              <a:t>nymph </a:t>
            </a:r>
            <a:endParaRPr b="1" u="sng" dirty="0">
              <a:solidFill>
                <a:srgbClr val="BF9000"/>
              </a:solidFill>
            </a:endParaRPr>
          </a:p>
        </p:txBody>
      </p:sp>
      <p:sp>
        <p:nvSpPr>
          <p:cNvPr id="154" name="Google Shape;154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5" name="Google Shape;155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56" name="Google Shape;15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1138" y="1557252"/>
            <a:ext cx="5608320" cy="593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9582" y="1340478"/>
            <a:ext cx="5694218" cy="5321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>
            <a:spLocks noGrp="1"/>
          </p:cNvSpPr>
          <p:nvPr>
            <p:ph type="title"/>
          </p:nvPr>
        </p:nvSpPr>
        <p:spPr>
          <a:xfrm>
            <a:off x="838200" y="37694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lang="en-US" b="1" i="1" u="sng" dirty="0" smtClean="0">
                <a:solidFill>
                  <a:srgbClr val="C55A11"/>
                </a:solidFill>
              </a:rPr>
              <a:t>Ha. </a:t>
            </a:r>
            <a:r>
              <a:rPr lang="en-US" b="1" i="1" u="sng" dirty="0">
                <a:solidFill>
                  <a:srgbClr val="C55A11"/>
                </a:solidFill>
              </a:rPr>
              <a:t>s</a:t>
            </a:r>
            <a:r>
              <a:rPr lang="en-US" b="1" i="1" u="sng" dirty="0" smtClean="0">
                <a:solidFill>
                  <a:srgbClr val="C55A11"/>
                </a:solidFill>
              </a:rPr>
              <a:t>pinigera </a:t>
            </a:r>
            <a:r>
              <a:rPr lang="en-US" b="1" u="sng" dirty="0">
                <a:solidFill>
                  <a:srgbClr val="C55A11"/>
                </a:solidFill>
              </a:rPr>
              <a:t>nymph </a:t>
            </a:r>
            <a:endParaRPr b="1" u="sng" dirty="0">
              <a:solidFill>
                <a:srgbClr val="C55A11"/>
              </a:solidFill>
            </a:endParaRPr>
          </a:p>
        </p:txBody>
      </p:sp>
      <p:sp>
        <p:nvSpPr>
          <p:cNvPr id="163" name="Google Shape;16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Dorsal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64" name="Google Shape;164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Ventral side </a:t>
            </a:r>
            <a:endParaRPr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65" name="Google Shape;16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3593" y="2083723"/>
            <a:ext cx="5735782" cy="490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4414" y="1027906"/>
            <a:ext cx="4388565" cy="545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92189" y="1413567"/>
            <a:ext cx="6092952" cy="5325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89</Words>
  <Application>Microsoft Office PowerPoint</Application>
  <PresentationFormat>Widescreen</PresentationFormat>
  <Paragraphs>33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Algerian</vt:lpstr>
      <vt:lpstr>Calibri</vt:lpstr>
      <vt:lpstr>Noto Sans Symbols</vt:lpstr>
      <vt:lpstr>Arial</vt:lpstr>
      <vt:lpstr>Office Theme</vt:lpstr>
      <vt:lpstr>Ha. bispinosa Nymph          </vt:lpstr>
      <vt:lpstr>Ha. Intermedia Nymph</vt:lpstr>
      <vt:lpstr>Ha. Aculeata Nymph </vt:lpstr>
      <vt:lpstr>Ha. cuspidata nymph </vt:lpstr>
      <vt:lpstr>Ha. kyasanurensis nymph </vt:lpstr>
      <vt:lpstr>Ha. minuta nymph</vt:lpstr>
      <vt:lpstr>Ha. papuana kinneari nymph </vt:lpstr>
      <vt:lpstr>Ha. paraturturis nymph </vt:lpstr>
      <vt:lpstr>Ha. spinigera nymph </vt:lpstr>
      <vt:lpstr>Ha. turturis nymph </vt:lpstr>
      <vt:lpstr>Ha. wellingtoni nymph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Ha. bispinosa Nymph</dc:title>
  <dc:creator>APPLE</dc:creator>
  <cp:lastModifiedBy>KHK Raju</cp:lastModifiedBy>
  <cp:revision>4</cp:revision>
  <dcterms:created xsi:type="dcterms:W3CDTF">2025-06-17T09:10:35Z</dcterms:created>
  <dcterms:modified xsi:type="dcterms:W3CDTF">2025-06-30T05:07:12Z</dcterms:modified>
</cp:coreProperties>
</file>