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63" r:id="rId2"/>
    <p:sldId id="266" r:id="rId3"/>
    <p:sldId id="267" r:id="rId4"/>
    <p:sldId id="279" r:id="rId5"/>
    <p:sldId id="280" r:id="rId6"/>
    <p:sldId id="281" r:id="rId7"/>
    <p:sldId id="284" r:id="rId8"/>
    <p:sldId id="282" r:id="rId9"/>
    <p:sldId id="283" r:id="rId10"/>
    <p:sldId id="268" r:id="rId11"/>
    <p:sldId id="272" r:id="rId12"/>
    <p:sldId id="273" r:id="rId13"/>
    <p:sldId id="276" r:id="rId14"/>
    <p:sldId id="274" r:id="rId15"/>
    <p:sldId id="275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63"/>
    <p:restoredTop sz="94758"/>
  </p:normalViewPr>
  <p:slideViewPr>
    <p:cSldViewPr snapToGrid="0">
      <p:cViewPr varScale="1">
        <p:scale>
          <a:sx n="155" d="100"/>
          <a:sy n="155" d="100"/>
        </p:scale>
        <p:origin x="200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20595-D3A9-AE47-9E88-ADFAD535920D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D8EF9-1677-8041-923E-8D6F327443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3495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7D8EF9-1677-8041-923E-8D6F3274439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1508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7D8EF9-1677-8041-923E-8D6F3274439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2382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7D8EF9-1677-8041-923E-8D6F32744391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312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2A6690-19BE-86F1-DF3F-73158B0CF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FF6A30F-0C9E-4324-DC34-7D350433B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47D857-70EB-71B1-BB31-F753231D8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4898-EF85-A248-8D37-A160FA791555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A71FB0-8FF1-FB0C-CBA9-706112707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F56771-0249-5468-E762-F7B74C07C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D987E-1F14-D840-9300-D173050419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371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E5EB5E-BA7C-C4E4-E81E-67010FB7F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0AECB36-A14F-D9FA-473D-268FD84D7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0A76FE-227E-66E7-97EB-C257D3094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4898-EF85-A248-8D37-A160FA791555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10D3CA-5D0A-194F-0A59-5D1969934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928F11F-0A42-40AC-A8DF-43A245935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D987E-1F14-D840-9300-D173050419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080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A041FE-E516-9EBF-5BFD-8E8966593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0900A2D-F207-FE50-52A8-6FC4C2017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051111-AE8D-76CD-5503-BF1947D99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4898-EF85-A248-8D37-A160FA791555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A9775B-A63C-458A-1FF9-736C847BA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053FECB-0CCE-C6BF-775D-B9CB62E54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D987E-1F14-D840-9300-D173050419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02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5A6B62-35FE-4F15-CB73-F55B0DFDA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27E7E8-2B94-1084-ED22-0BA422795A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F8A2E72-C253-8C85-4E64-FE3663338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BE4535A-513E-D54B-CA6C-EF7C65AAE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4898-EF85-A248-8D37-A160FA791555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2E3A255-90C7-063D-0FDE-B401A9C1B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1417D30-9AE0-EF90-7438-1679EB7DD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D987E-1F14-D840-9300-D173050419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217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78A1D1-4178-588D-730A-0BCDD7A19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2AC3F5E-9D38-6EE8-FB38-D7EB96532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9DB385C-B828-2604-1703-24F44759C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6F3E5F4-0272-C4CE-4753-0FB50FD47E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8823C1A-0266-68B7-2ED3-7A0CADBD39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89E7381-83B3-EAA9-4AA9-60334FCC7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4898-EF85-A248-8D37-A160FA791555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4355503-47FC-D882-0E9A-FFEEFB265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76AF861-247D-B8CE-13E6-075A3BF1D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D987E-1F14-D840-9300-D173050419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10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DCAAD1-2562-1EDD-435E-1477855F9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BB3860F-307A-CC91-1BE2-263CA883A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4898-EF85-A248-8D37-A160FA791555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F7B74FB-8B6E-6ADF-0427-A87F05AB4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93FBE30-034F-AEF6-FEC3-3055D0EA0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D987E-1F14-D840-9300-D173050419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219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E410CA0-D8DF-CDE3-68E6-214C0618A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4898-EF85-A248-8D37-A160FA791555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055C76A-86FC-173D-A7AD-5CF110AC1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23128FA-D53F-B4B1-9F8C-D0396A1C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D987E-1F14-D840-9300-D173050419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926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EDD0A5-58D4-FD16-94D7-F332004DF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E6E454-7581-EA93-9605-DCDF77A62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7DDA794-763B-3625-4E92-95AE06E548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943545B-446C-0E6A-4A1C-B0EEB5ABA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4898-EF85-A248-8D37-A160FA791555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B27F79-39F3-D2C1-02F1-302D1BA48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1429A8-494E-801B-AC6A-F07402ADA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D987E-1F14-D840-9300-D173050419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3845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F1DAE2-10D6-610D-962C-9672A85DD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D4AE87C-CD6C-0204-23C8-03B87DA30F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8FF633-125D-7275-EE10-4120457D4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B4C257-D200-B4C0-2143-8A3129353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4898-EF85-A248-8D37-A160FA791555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8E4C42-91F3-FCF9-7DB7-1B7A00EF2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287EE6F-CE35-9AB0-1A03-C66660EF7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D987E-1F14-D840-9300-D173050419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328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D4458C-415A-6618-2C04-963B54F4F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5FAC4A7-C714-7F08-6438-4C45CE5F1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16D8B2-9ABC-1B6B-90E5-D017BDA50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4898-EF85-A248-8D37-A160FA791555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82900E3-F02B-7D23-D5D5-5C531FCC7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870302-AD92-9ECB-7DA9-98344112B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D987E-1F14-D840-9300-D173050419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17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3613D9C-8186-0297-724E-7EFE90DEDE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0980C0E-BCBF-1F42-D41D-5895C2A906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69CAC42-1C5F-F00A-87EF-42D86E3DF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4898-EF85-A248-8D37-A160FA791555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B3C50C-451E-9290-4E11-31E88F48D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4210E2-39FA-B691-D109-D5558F311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D987E-1F14-D840-9300-D173050419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313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2E0AFB3-F6B2-BCB8-06D4-C28137EC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9FB44AB-D35D-C2FA-A59E-43D5ED1C4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90F27F-0CED-BCC4-E30C-8F7F54ED2B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D4898-EF85-A248-8D37-A160FA791555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E179AA-B3CA-EC4B-8B1A-DBFF7CCCC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E365D3-0578-8DA4-2406-A2CD86C15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D987E-1F14-D840-9300-D173050419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23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469FB811-E684-C02E-9606-3BAA8CD262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554223"/>
              </p:ext>
            </p:extLst>
          </p:nvPr>
        </p:nvGraphicFramePr>
        <p:xfrm>
          <a:off x="1188977" y="287524"/>
          <a:ext cx="9394044" cy="5744541"/>
        </p:xfrm>
        <a:graphic>
          <a:graphicData uri="http://schemas.openxmlformats.org/drawingml/2006/table">
            <a:tbl>
              <a:tblPr/>
              <a:tblGrid>
                <a:gridCol w="672004">
                  <a:extLst>
                    <a:ext uri="{9D8B030D-6E8A-4147-A177-3AD203B41FA5}">
                      <a16:colId xmlns:a16="http://schemas.microsoft.com/office/drawing/2014/main" val="995958072"/>
                    </a:ext>
                  </a:extLst>
                </a:gridCol>
                <a:gridCol w="577503">
                  <a:extLst>
                    <a:ext uri="{9D8B030D-6E8A-4147-A177-3AD203B41FA5}">
                      <a16:colId xmlns:a16="http://schemas.microsoft.com/office/drawing/2014/main" val="1610951247"/>
                    </a:ext>
                  </a:extLst>
                </a:gridCol>
                <a:gridCol w="619503">
                  <a:extLst>
                    <a:ext uri="{9D8B030D-6E8A-4147-A177-3AD203B41FA5}">
                      <a16:colId xmlns:a16="http://schemas.microsoft.com/office/drawing/2014/main" val="4072873536"/>
                    </a:ext>
                  </a:extLst>
                </a:gridCol>
                <a:gridCol w="126000">
                  <a:extLst>
                    <a:ext uri="{9D8B030D-6E8A-4147-A177-3AD203B41FA5}">
                      <a16:colId xmlns:a16="http://schemas.microsoft.com/office/drawing/2014/main" val="872856775"/>
                    </a:ext>
                  </a:extLst>
                </a:gridCol>
                <a:gridCol w="661503">
                  <a:extLst>
                    <a:ext uri="{9D8B030D-6E8A-4147-A177-3AD203B41FA5}">
                      <a16:colId xmlns:a16="http://schemas.microsoft.com/office/drawing/2014/main" val="2471468427"/>
                    </a:ext>
                  </a:extLst>
                </a:gridCol>
                <a:gridCol w="535503">
                  <a:extLst>
                    <a:ext uri="{9D8B030D-6E8A-4147-A177-3AD203B41FA5}">
                      <a16:colId xmlns:a16="http://schemas.microsoft.com/office/drawing/2014/main" val="1703198269"/>
                    </a:ext>
                  </a:extLst>
                </a:gridCol>
                <a:gridCol w="535503">
                  <a:extLst>
                    <a:ext uri="{9D8B030D-6E8A-4147-A177-3AD203B41FA5}">
                      <a16:colId xmlns:a16="http://schemas.microsoft.com/office/drawing/2014/main" val="2747418459"/>
                    </a:ext>
                  </a:extLst>
                </a:gridCol>
                <a:gridCol w="619503">
                  <a:extLst>
                    <a:ext uri="{9D8B030D-6E8A-4147-A177-3AD203B41FA5}">
                      <a16:colId xmlns:a16="http://schemas.microsoft.com/office/drawing/2014/main" val="4125090931"/>
                    </a:ext>
                  </a:extLst>
                </a:gridCol>
                <a:gridCol w="556503">
                  <a:extLst>
                    <a:ext uri="{9D8B030D-6E8A-4147-A177-3AD203B41FA5}">
                      <a16:colId xmlns:a16="http://schemas.microsoft.com/office/drawing/2014/main" val="3001273582"/>
                    </a:ext>
                  </a:extLst>
                </a:gridCol>
                <a:gridCol w="556503">
                  <a:extLst>
                    <a:ext uri="{9D8B030D-6E8A-4147-A177-3AD203B41FA5}">
                      <a16:colId xmlns:a16="http://schemas.microsoft.com/office/drawing/2014/main" val="1793472232"/>
                    </a:ext>
                  </a:extLst>
                </a:gridCol>
                <a:gridCol w="126000">
                  <a:extLst>
                    <a:ext uri="{9D8B030D-6E8A-4147-A177-3AD203B41FA5}">
                      <a16:colId xmlns:a16="http://schemas.microsoft.com/office/drawing/2014/main" val="4068664014"/>
                    </a:ext>
                  </a:extLst>
                </a:gridCol>
                <a:gridCol w="661503">
                  <a:extLst>
                    <a:ext uri="{9D8B030D-6E8A-4147-A177-3AD203B41FA5}">
                      <a16:colId xmlns:a16="http://schemas.microsoft.com/office/drawing/2014/main" val="2800370654"/>
                    </a:ext>
                  </a:extLst>
                </a:gridCol>
                <a:gridCol w="619503">
                  <a:extLst>
                    <a:ext uri="{9D8B030D-6E8A-4147-A177-3AD203B41FA5}">
                      <a16:colId xmlns:a16="http://schemas.microsoft.com/office/drawing/2014/main" val="1206547835"/>
                    </a:ext>
                  </a:extLst>
                </a:gridCol>
                <a:gridCol w="619503">
                  <a:extLst>
                    <a:ext uri="{9D8B030D-6E8A-4147-A177-3AD203B41FA5}">
                      <a16:colId xmlns:a16="http://schemas.microsoft.com/office/drawing/2014/main" val="3309692808"/>
                    </a:ext>
                  </a:extLst>
                </a:gridCol>
                <a:gridCol w="619503">
                  <a:extLst>
                    <a:ext uri="{9D8B030D-6E8A-4147-A177-3AD203B41FA5}">
                      <a16:colId xmlns:a16="http://schemas.microsoft.com/office/drawing/2014/main" val="606373909"/>
                    </a:ext>
                  </a:extLst>
                </a:gridCol>
                <a:gridCol w="644002">
                  <a:extLst>
                    <a:ext uri="{9D8B030D-6E8A-4147-A177-3AD203B41FA5}">
                      <a16:colId xmlns:a16="http://schemas.microsoft.com/office/drawing/2014/main" val="67555370"/>
                    </a:ext>
                  </a:extLst>
                </a:gridCol>
                <a:gridCol w="644002">
                  <a:extLst>
                    <a:ext uri="{9D8B030D-6E8A-4147-A177-3AD203B41FA5}">
                      <a16:colId xmlns:a16="http://schemas.microsoft.com/office/drawing/2014/main" val="1177842709"/>
                    </a:ext>
                  </a:extLst>
                </a:gridCol>
              </a:tblGrid>
              <a:tr h="0">
                <a:tc gridSpan="12">
                  <a:txBody>
                    <a:bodyPr/>
                    <a:lstStyle/>
                    <a:p>
                      <a:pPr algn="l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Table S1. Physical characteristics and stable isotope data of the doubly labeled water measurements.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97749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683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Age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Height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Weight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Nd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No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Nd/No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Kd</a:t>
                      </a:r>
                      <a:endParaRPr lang="en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Ko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Weight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Nd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No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Nd/No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Kd</a:t>
                      </a:r>
                      <a:endParaRPr lang="en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Ko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9955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(year)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(cm)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(mol)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(mol)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(mol)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(mol)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1212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161.4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1761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1691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1.041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1825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1755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1.040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1454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166.0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2160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2083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2251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2200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0.165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208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174.0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2069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2003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2312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2314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0.999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0.168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21297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166.2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1878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1840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1853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1791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6851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143.7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1410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1378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1393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1373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1.015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0.178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855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163.4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1668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1613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1681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1670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1.006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59934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159.2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1730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1700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1.018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1852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1787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540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151.9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1340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1310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45.4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1348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1311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772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171.8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2003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1982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1.011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2234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2107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1.060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765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167.0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2043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1998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2157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2102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01706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160.6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1904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1849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1979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1914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37922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164.6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2223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2161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2209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2162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47857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162.1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1822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1780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1674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1621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594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165.4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1920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1857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1971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1904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8481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156.2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66.3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1742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1706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0.059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66.3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1779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1749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1.017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3920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152.7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1682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1623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1656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1613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01425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149.4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50.1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1348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1298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1298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1263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3901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159.9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1776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1726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1784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1725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72697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162.6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50.8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1694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1652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1787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1729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8643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164.6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1842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1795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59.8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1901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1861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515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154.6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1750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1691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1812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1775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629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164.2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2050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1976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2081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2017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38647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176.8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2223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2137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1.040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2225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2159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2504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149.0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1282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1216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1.054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1422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1372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7215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163.7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1871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1772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1.056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1868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1800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99521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147.8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1455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1390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1.047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1433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1381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12798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73.7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160.7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1794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1740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1838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1787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75828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03289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0.013 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0.008 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0.365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 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5381526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4661D38-3253-EC9B-564C-6048A60E5212}"/>
              </a:ext>
            </a:extLst>
          </p:cNvPr>
          <p:cNvSpPr txBox="1"/>
          <p:nvPr/>
        </p:nvSpPr>
        <p:spPr>
          <a:xfrm>
            <a:off x="1188977" y="6032065"/>
            <a:ext cx="75650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ja-JP" sz="1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altLang="ja-JP" sz="1200" dirty="0">
                <a:latin typeface="Calibri" panose="020F0502020204030204" pitchFamily="34" charset="0"/>
                <a:cs typeface="Calibri" panose="020F0502020204030204" pitchFamily="34" charset="0"/>
              </a:rPr>
              <a:t>-values in bold indicate significant differences between spring and summer as calculated by paired t-test.</a:t>
            </a:r>
          </a:p>
        </p:txBody>
      </p:sp>
    </p:spTree>
    <p:extLst>
      <p:ext uri="{BB962C8B-B14F-4D97-AF65-F5344CB8AC3E}">
        <p14:creationId xmlns:p14="http://schemas.microsoft.com/office/powerpoint/2010/main" val="252103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2F92BA8D-48CC-E0AD-7CB2-E27A510D36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924741"/>
              </p:ext>
            </p:extLst>
          </p:nvPr>
        </p:nvGraphicFramePr>
        <p:xfrm>
          <a:off x="1745434" y="559025"/>
          <a:ext cx="8337159" cy="4735584"/>
        </p:xfrm>
        <a:graphic>
          <a:graphicData uri="http://schemas.openxmlformats.org/drawingml/2006/table">
            <a:tbl>
              <a:tblPr/>
              <a:tblGrid>
                <a:gridCol w="662617">
                  <a:extLst>
                    <a:ext uri="{9D8B030D-6E8A-4147-A177-3AD203B41FA5}">
                      <a16:colId xmlns:a16="http://schemas.microsoft.com/office/drawing/2014/main" val="2601171632"/>
                    </a:ext>
                  </a:extLst>
                </a:gridCol>
                <a:gridCol w="513295">
                  <a:extLst>
                    <a:ext uri="{9D8B030D-6E8A-4147-A177-3AD203B41FA5}">
                      <a16:colId xmlns:a16="http://schemas.microsoft.com/office/drawing/2014/main" val="4293443672"/>
                    </a:ext>
                  </a:extLst>
                </a:gridCol>
                <a:gridCol w="535072">
                  <a:extLst>
                    <a:ext uri="{9D8B030D-6E8A-4147-A177-3AD203B41FA5}">
                      <a16:colId xmlns:a16="http://schemas.microsoft.com/office/drawing/2014/main" val="3771908117"/>
                    </a:ext>
                  </a:extLst>
                </a:gridCol>
                <a:gridCol w="111993">
                  <a:extLst>
                    <a:ext uri="{9D8B030D-6E8A-4147-A177-3AD203B41FA5}">
                      <a16:colId xmlns:a16="http://schemas.microsoft.com/office/drawing/2014/main" val="4123593248"/>
                    </a:ext>
                  </a:extLst>
                </a:gridCol>
                <a:gridCol w="572402">
                  <a:extLst>
                    <a:ext uri="{9D8B030D-6E8A-4147-A177-3AD203B41FA5}">
                      <a16:colId xmlns:a16="http://schemas.microsoft.com/office/drawing/2014/main" val="3832250125"/>
                    </a:ext>
                  </a:extLst>
                </a:gridCol>
                <a:gridCol w="457299">
                  <a:extLst>
                    <a:ext uri="{9D8B030D-6E8A-4147-A177-3AD203B41FA5}">
                      <a16:colId xmlns:a16="http://schemas.microsoft.com/office/drawing/2014/main" val="454015227"/>
                    </a:ext>
                  </a:extLst>
                </a:gridCol>
                <a:gridCol w="457299">
                  <a:extLst>
                    <a:ext uri="{9D8B030D-6E8A-4147-A177-3AD203B41FA5}">
                      <a16:colId xmlns:a16="http://schemas.microsoft.com/office/drawing/2014/main" val="2307641870"/>
                    </a:ext>
                  </a:extLst>
                </a:gridCol>
                <a:gridCol w="531960">
                  <a:extLst>
                    <a:ext uri="{9D8B030D-6E8A-4147-A177-3AD203B41FA5}">
                      <a16:colId xmlns:a16="http://schemas.microsoft.com/office/drawing/2014/main" val="2557573386"/>
                    </a:ext>
                  </a:extLst>
                </a:gridCol>
                <a:gridCol w="494629">
                  <a:extLst>
                    <a:ext uri="{9D8B030D-6E8A-4147-A177-3AD203B41FA5}">
                      <a16:colId xmlns:a16="http://schemas.microsoft.com/office/drawing/2014/main" val="1188611370"/>
                    </a:ext>
                  </a:extLst>
                </a:gridCol>
                <a:gridCol w="494629">
                  <a:extLst>
                    <a:ext uri="{9D8B030D-6E8A-4147-A177-3AD203B41FA5}">
                      <a16:colId xmlns:a16="http://schemas.microsoft.com/office/drawing/2014/main" val="351134225"/>
                    </a:ext>
                  </a:extLst>
                </a:gridCol>
                <a:gridCol w="111993">
                  <a:extLst>
                    <a:ext uri="{9D8B030D-6E8A-4147-A177-3AD203B41FA5}">
                      <a16:colId xmlns:a16="http://schemas.microsoft.com/office/drawing/2014/main" val="230807914"/>
                    </a:ext>
                  </a:extLst>
                </a:gridCol>
                <a:gridCol w="671951">
                  <a:extLst>
                    <a:ext uri="{9D8B030D-6E8A-4147-A177-3AD203B41FA5}">
                      <a16:colId xmlns:a16="http://schemas.microsoft.com/office/drawing/2014/main" val="143826717"/>
                    </a:ext>
                  </a:extLst>
                </a:gridCol>
                <a:gridCol w="531960">
                  <a:extLst>
                    <a:ext uri="{9D8B030D-6E8A-4147-A177-3AD203B41FA5}">
                      <a16:colId xmlns:a16="http://schemas.microsoft.com/office/drawing/2014/main" val="431829861"/>
                    </a:ext>
                  </a:extLst>
                </a:gridCol>
                <a:gridCol w="535072">
                  <a:extLst>
                    <a:ext uri="{9D8B030D-6E8A-4147-A177-3AD203B41FA5}">
                      <a16:colId xmlns:a16="http://schemas.microsoft.com/office/drawing/2014/main" val="1473465075"/>
                    </a:ext>
                  </a:extLst>
                </a:gridCol>
                <a:gridCol w="535072">
                  <a:extLst>
                    <a:ext uri="{9D8B030D-6E8A-4147-A177-3AD203B41FA5}">
                      <a16:colId xmlns:a16="http://schemas.microsoft.com/office/drawing/2014/main" val="656222168"/>
                    </a:ext>
                  </a:extLst>
                </a:gridCol>
                <a:gridCol w="559958">
                  <a:extLst>
                    <a:ext uri="{9D8B030D-6E8A-4147-A177-3AD203B41FA5}">
                      <a16:colId xmlns:a16="http://schemas.microsoft.com/office/drawing/2014/main" val="2047618538"/>
                    </a:ext>
                  </a:extLst>
                </a:gridCol>
                <a:gridCol w="559958">
                  <a:extLst>
                    <a:ext uri="{9D8B030D-6E8A-4147-A177-3AD203B41FA5}">
                      <a16:colId xmlns:a16="http://schemas.microsoft.com/office/drawing/2014/main" val="4152453277"/>
                    </a:ext>
                  </a:extLst>
                </a:gridCol>
              </a:tblGrid>
              <a:tr h="0">
                <a:tc gridSpan="14">
                  <a:txBody>
                    <a:bodyPr/>
                    <a:lstStyle/>
                    <a:p>
                      <a:pPr algn="l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Table S2. Physical characteristics and stable isotope data of the doubly labeled water measurements in men.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66473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984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Age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Height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Weight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Nd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No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Nd/No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Kd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Ko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Weight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Nd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No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Nd/No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Kd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Ko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6047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(year)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(cm)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(mol)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(mol)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(mol)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(mol)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16331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161.4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1761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1691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1.041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1825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1755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1.040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291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166.0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71.4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2160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2083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71.3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2251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2200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0.165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1773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174.0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77.1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2069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2003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77.6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2312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2314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0.999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0.168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4126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166.2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1878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1840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1853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1791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9400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163.4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1668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1613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1681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1670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1.006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8899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159.2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1730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1700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1.018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1852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1787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5113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171.8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2003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1982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1.011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2234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2107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1.060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9083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167.0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2043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1998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2157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2102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70312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160.6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64.7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1904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1849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1979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1914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7975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164.6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2223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2161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2209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2162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6202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162.1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1822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1780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1674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1621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82095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165.4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1920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1857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1971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1904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25832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156.2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66.3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1742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1706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0.059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66.3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1779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1749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1.017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9894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159.9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1776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1726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1784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1725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95246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162.6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50.8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1694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1652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53.4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1787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1729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3070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164.6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1842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1795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59.8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1901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1861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9788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154.6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1750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1691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1812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1775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8576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164.2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2050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1976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2081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2017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8899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176.8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2223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2137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1.040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2225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2159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3087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163.7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60.6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1871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1772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1.056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1868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1800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8530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73.9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164.2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64.3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1906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1851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64.6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1962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1907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1.029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4076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6.0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174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0.010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0.017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0.018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5.6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205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202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0.023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154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0.010 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0.009 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0.741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 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7752" marR="7752" marT="77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6482894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93BD8C1-BC4D-D5EF-D1BD-DEB31CB6B241}"/>
              </a:ext>
            </a:extLst>
          </p:cNvPr>
          <p:cNvSpPr txBox="1"/>
          <p:nvPr/>
        </p:nvSpPr>
        <p:spPr>
          <a:xfrm>
            <a:off x="1745434" y="5294609"/>
            <a:ext cx="75650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ja-JP" sz="1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altLang="ja-JP" sz="1200" dirty="0">
                <a:latin typeface="Calibri" panose="020F0502020204030204" pitchFamily="34" charset="0"/>
                <a:cs typeface="Calibri" panose="020F0502020204030204" pitchFamily="34" charset="0"/>
              </a:rPr>
              <a:t>-values in bold indicate significant differences between spring and summer as calculated by paired t-test.</a:t>
            </a:r>
          </a:p>
        </p:txBody>
      </p:sp>
    </p:spTree>
    <p:extLst>
      <p:ext uri="{BB962C8B-B14F-4D97-AF65-F5344CB8AC3E}">
        <p14:creationId xmlns:p14="http://schemas.microsoft.com/office/powerpoint/2010/main" val="2021531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E78100D9-2A28-DEA4-B081-DC2398381A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109500"/>
              </p:ext>
            </p:extLst>
          </p:nvPr>
        </p:nvGraphicFramePr>
        <p:xfrm>
          <a:off x="1495693" y="2023713"/>
          <a:ext cx="8815748" cy="2303145"/>
        </p:xfrm>
        <a:graphic>
          <a:graphicData uri="http://schemas.openxmlformats.org/drawingml/2006/table">
            <a:tbl>
              <a:tblPr/>
              <a:tblGrid>
                <a:gridCol w="700654">
                  <a:extLst>
                    <a:ext uri="{9D8B030D-6E8A-4147-A177-3AD203B41FA5}">
                      <a16:colId xmlns:a16="http://schemas.microsoft.com/office/drawing/2014/main" val="2223436344"/>
                    </a:ext>
                  </a:extLst>
                </a:gridCol>
                <a:gridCol w="542761">
                  <a:extLst>
                    <a:ext uri="{9D8B030D-6E8A-4147-A177-3AD203B41FA5}">
                      <a16:colId xmlns:a16="http://schemas.microsoft.com/office/drawing/2014/main" val="3726517426"/>
                    </a:ext>
                  </a:extLst>
                </a:gridCol>
                <a:gridCol w="565787">
                  <a:extLst>
                    <a:ext uri="{9D8B030D-6E8A-4147-A177-3AD203B41FA5}">
                      <a16:colId xmlns:a16="http://schemas.microsoft.com/office/drawing/2014/main" val="3263037807"/>
                    </a:ext>
                  </a:extLst>
                </a:gridCol>
                <a:gridCol w="118421">
                  <a:extLst>
                    <a:ext uri="{9D8B030D-6E8A-4147-A177-3AD203B41FA5}">
                      <a16:colId xmlns:a16="http://schemas.microsoft.com/office/drawing/2014/main" val="3840764251"/>
                    </a:ext>
                  </a:extLst>
                </a:gridCol>
                <a:gridCol w="605261">
                  <a:extLst>
                    <a:ext uri="{9D8B030D-6E8A-4147-A177-3AD203B41FA5}">
                      <a16:colId xmlns:a16="http://schemas.microsoft.com/office/drawing/2014/main" val="3232254281"/>
                    </a:ext>
                  </a:extLst>
                </a:gridCol>
                <a:gridCol w="483551">
                  <a:extLst>
                    <a:ext uri="{9D8B030D-6E8A-4147-A177-3AD203B41FA5}">
                      <a16:colId xmlns:a16="http://schemas.microsoft.com/office/drawing/2014/main" val="2588850112"/>
                    </a:ext>
                  </a:extLst>
                </a:gridCol>
                <a:gridCol w="483551">
                  <a:extLst>
                    <a:ext uri="{9D8B030D-6E8A-4147-A177-3AD203B41FA5}">
                      <a16:colId xmlns:a16="http://schemas.microsoft.com/office/drawing/2014/main" val="123710606"/>
                    </a:ext>
                  </a:extLst>
                </a:gridCol>
                <a:gridCol w="562497">
                  <a:extLst>
                    <a:ext uri="{9D8B030D-6E8A-4147-A177-3AD203B41FA5}">
                      <a16:colId xmlns:a16="http://schemas.microsoft.com/office/drawing/2014/main" val="2352457126"/>
                    </a:ext>
                  </a:extLst>
                </a:gridCol>
                <a:gridCol w="523023">
                  <a:extLst>
                    <a:ext uri="{9D8B030D-6E8A-4147-A177-3AD203B41FA5}">
                      <a16:colId xmlns:a16="http://schemas.microsoft.com/office/drawing/2014/main" val="2863206333"/>
                    </a:ext>
                  </a:extLst>
                </a:gridCol>
                <a:gridCol w="523023">
                  <a:extLst>
                    <a:ext uri="{9D8B030D-6E8A-4147-A177-3AD203B41FA5}">
                      <a16:colId xmlns:a16="http://schemas.microsoft.com/office/drawing/2014/main" val="3036233309"/>
                    </a:ext>
                  </a:extLst>
                </a:gridCol>
                <a:gridCol w="118421">
                  <a:extLst>
                    <a:ext uri="{9D8B030D-6E8A-4147-A177-3AD203B41FA5}">
                      <a16:colId xmlns:a16="http://schemas.microsoft.com/office/drawing/2014/main" val="923359614"/>
                    </a:ext>
                  </a:extLst>
                </a:gridCol>
                <a:gridCol w="710523">
                  <a:extLst>
                    <a:ext uri="{9D8B030D-6E8A-4147-A177-3AD203B41FA5}">
                      <a16:colId xmlns:a16="http://schemas.microsoft.com/office/drawing/2014/main" val="2234158175"/>
                    </a:ext>
                  </a:extLst>
                </a:gridCol>
                <a:gridCol w="562497">
                  <a:extLst>
                    <a:ext uri="{9D8B030D-6E8A-4147-A177-3AD203B41FA5}">
                      <a16:colId xmlns:a16="http://schemas.microsoft.com/office/drawing/2014/main" val="279887453"/>
                    </a:ext>
                  </a:extLst>
                </a:gridCol>
                <a:gridCol w="565787">
                  <a:extLst>
                    <a:ext uri="{9D8B030D-6E8A-4147-A177-3AD203B41FA5}">
                      <a16:colId xmlns:a16="http://schemas.microsoft.com/office/drawing/2014/main" val="2480475226"/>
                    </a:ext>
                  </a:extLst>
                </a:gridCol>
                <a:gridCol w="565787">
                  <a:extLst>
                    <a:ext uri="{9D8B030D-6E8A-4147-A177-3AD203B41FA5}">
                      <a16:colId xmlns:a16="http://schemas.microsoft.com/office/drawing/2014/main" val="2295438492"/>
                    </a:ext>
                  </a:extLst>
                </a:gridCol>
                <a:gridCol w="592102">
                  <a:extLst>
                    <a:ext uri="{9D8B030D-6E8A-4147-A177-3AD203B41FA5}">
                      <a16:colId xmlns:a16="http://schemas.microsoft.com/office/drawing/2014/main" val="2739131106"/>
                    </a:ext>
                  </a:extLst>
                </a:gridCol>
                <a:gridCol w="592102">
                  <a:extLst>
                    <a:ext uri="{9D8B030D-6E8A-4147-A177-3AD203B41FA5}">
                      <a16:colId xmlns:a16="http://schemas.microsoft.com/office/drawing/2014/main" val="3666142775"/>
                    </a:ext>
                  </a:extLst>
                </a:gridCol>
              </a:tblGrid>
              <a:tr h="0">
                <a:tc gridSpan="13">
                  <a:txBody>
                    <a:bodyPr/>
                    <a:lstStyle/>
                    <a:p>
                      <a:pPr algn="l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Table S3. Physical characteristics and stable isotope data of the doubly labeled water measurements in women.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13569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440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Height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Weight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Nd/No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Kd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Ko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Weight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Nd/No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Kd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Ko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530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(year)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(cm)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(mol)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(mol)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(mol)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(mol)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03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143.7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45719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151.9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45.4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4672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152.7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6786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149.4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50.1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54154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149.0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1568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147.8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97446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73.0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149.1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7956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937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0.463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0.463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0.046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0.046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0.080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5273704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1E4414E-8EEA-16A3-44CA-046CC2EC33AC}"/>
              </a:ext>
            </a:extLst>
          </p:cNvPr>
          <p:cNvSpPr txBox="1"/>
          <p:nvPr/>
        </p:nvSpPr>
        <p:spPr>
          <a:xfrm>
            <a:off x="1495693" y="4326858"/>
            <a:ext cx="79460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ja-JP" sz="1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altLang="ja-JP" sz="1200" dirty="0">
                <a:latin typeface="Calibri" panose="020F0502020204030204" pitchFamily="34" charset="0"/>
                <a:cs typeface="Calibri" panose="020F0502020204030204" pitchFamily="34" charset="0"/>
              </a:rPr>
              <a:t>-values in bold indicate significant differences between spring and summer as calculated by the Wilcoxon signed rank test.</a:t>
            </a:r>
          </a:p>
        </p:txBody>
      </p:sp>
    </p:spTree>
    <p:extLst>
      <p:ext uri="{BB962C8B-B14F-4D97-AF65-F5344CB8AC3E}">
        <p14:creationId xmlns:p14="http://schemas.microsoft.com/office/powerpoint/2010/main" val="1679649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C84D5E12-5E33-6EDC-12FC-169DAC6D4D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832520"/>
              </p:ext>
            </p:extLst>
          </p:nvPr>
        </p:nvGraphicFramePr>
        <p:xfrm>
          <a:off x="3019800" y="167796"/>
          <a:ext cx="6152400" cy="5851077"/>
        </p:xfrm>
        <a:graphic>
          <a:graphicData uri="http://schemas.openxmlformats.org/drawingml/2006/table">
            <a:tbl>
              <a:tblPr/>
              <a:tblGrid>
                <a:gridCol w="584204">
                  <a:extLst>
                    <a:ext uri="{9D8B030D-6E8A-4147-A177-3AD203B41FA5}">
                      <a16:colId xmlns:a16="http://schemas.microsoft.com/office/drawing/2014/main" val="2305494540"/>
                    </a:ext>
                  </a:extLst>
                </a:gridCol>
                <a:gridCol w="593332">
                  <a:extLst>
                    <a:ext uri="{9D8B030D-6E8A-4147-A177-3AD203B41FA5}">
                      <a16:colId xmlns:a16="http://schemas.microsoft.com/office/drawing/2014/main" val="2599949205"/>
                    </a:ext>
                  </a:extLst>
                </a:gridCol>
                <a:gridCol w="593332">
                  <a:extLst>
                    <a:ext uri="{9D8B030D-6E8A-4147-A177-3AD203B41FA5}">
                      <a16:colId xmlns:a16="http://schemas.microsoft.com/office/drawing/2014/main" val="2054739781"/>
                    </a:ext>
                  </a:extLst>
                </a:gridCol>
                <a:gridCol w="593332">
                  <a:extLst>
                    <a:ext uri="{9D8B030D-6E8A-4147-A177-3AD203B41FA5}">
                      <a16:colId xmlns:a16="http://schemas.microsoft.com/office/drawing/2014/main" val="536618114"/>
                    </a:ext>
                  </a:extLst>
                </a:gridCol>
                <a:gridCol w="109538">
                  <a:extLst>
                    <a:ext uri="{9D8B030D-6E8A-4147-A177-3AD203B41FA5}">
                      <a16:colId xmlns:a16="http://schemas.microsoft.com/office/drawing/2014/main" val="3805216116"/>
                    </a:ext>
                  </a:extLst>
                </a:gridCol>
                <a:gridCol w="593332">
                  <a:extLst>
                    <a:ext uri="{9D8B030D-6E8A-4147-A177-3AD203B41FA5}">
                      <a16:colId xmlns:a16="http://schemas.microsoft.com/office/drawing/2014/main" val="1255742829"/>
                    </a:ext>
                  </a:extLst>
                </a:gridCol>
                <a:gridCol w="593332">
                  <a:extLst>
                    <a:ext uri="{9D8B030D-6E8A-4147-A177-3AD203B41FA5}">
                      <a16:colId xmlns:a16="http://schemas.microsoft.com/office/drawing/2014/main" val="2727680205"/>
                    </a:ext>
                  </a:extLst>
                </a:gridCol>
                <a:gridCol w="593332">
                  <a:extLst>
                    <a:ext uri="{9D8B030D-6E8A-4147-A177-3AD203B41FA5}">
                      <a16:colId xmlns:a16="http://schemas.microsoft.com/office/drawing/2014/main" val="4073322536"/>
                    </a:ext>
                  </a:extLst>
                </a:gridCol>
                <a:gridCol w="109538">
                  <a:extLst>
                    <a:ext uri="{9D8B030D-6E8A-4147-A177-3AD203B41FA5}">
                      <a16:colId xmlns:a16="http://schemas.microsoft.com/office/drawing/2014/main" val="2844720792"/>
                    </a:ext>
                  </a:extLst>
                </a:gridCol>
                <a:gridCol w="596376">
                  <a:extLst>
                    <a:ext uri="{9D8B030D-6E8A-4147-A177-3AD203B41FA5}">
                      <a16:colId xmlns:a16="http://schemas.microsoft.com/office/drawing/2014/main" val="1078351417"/>
                    </a:ext>
                  </a:extLst>
                </a:gridCol>
                <a:gridCol w="596376">
                  <a:extLst>
                    <a:ext uri="{9D8B030D-6E8A-4147-A177-3AD203B41FA5}">
                      <a16:colId xmlns:a16="http://schemas.microsoft.com/office/drawing/2014/main" val="4038926781"/>
                    </a:ext>
                  </a:extLst>
                </a:gridCol>
                <a:gridCol w="596376">
                  <a:extLst>
                    <a:ext uri="{9D8B030D-6E8A-4147-A177-3AD203B41FA5}">
                      <a16:colId xmlns:a16="http://schemas.microsoft.com/office/drawing/2014/main" val="4104301931"/>
                    </a:ext>
                  </a:extLst>
                </a:gridCol>
              </a:tblGrid>
              <a:tr h="215183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Table S4. Total body water, total energy expenditure, and water turnover.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276684"/>
                  </a:ext>
                </a:extLst>
              </a:tr>
              <a:tr h="203857"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Diff. (Summer </a:t>
                      </a:r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−</a:t>
                      </a:r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 Spring)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288215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TBW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TBW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TBW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6967125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5048593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2856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2.509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2843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4.322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1.814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6007698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2617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3.012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2484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3.561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-132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0.548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724674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2612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4.166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2557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4.457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-0.1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-55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0.291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2618114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35.5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2188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4.672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37.4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2135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5.896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-53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1.225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4625596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2045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2.472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2022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2.753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-23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759898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37.3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2686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3.797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2887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5.349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1.553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2337156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1997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2.835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34.1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2125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3.386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0.550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644208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2244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3.319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2203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3.635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-41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0.316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9587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2528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3.013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2587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3.756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0.743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068496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1997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2.591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1863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3.606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-0.2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-134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1.015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669578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1746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2.421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1280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2.714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-467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0.293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8417480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2630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2.208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2000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2.676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-0.3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-629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0.468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4213860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2185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3.201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29.5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1757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3.725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-428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0.523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7666699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2541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3.203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34.2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2150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3.559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-391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0.355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4561087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2049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2.685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1628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2.665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-2.7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-420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-0.020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10121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2227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3.214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2330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3.828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0.614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1240897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1990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2.342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22.5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1859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2.479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-0.7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-131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7393818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1977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2.425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1773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2.652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-0.7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-204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0.227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9264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2451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3.171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36.0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2345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3.735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-106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0.565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6954119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2212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2.803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1514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2.972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-0.3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-698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0.168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563317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2113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2.361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1928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3.351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-185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0.991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0129837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2041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1938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2.103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-103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0.314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491081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2095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3.447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1816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3.975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-279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0.527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27775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2120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2.740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2207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3.239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0.498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709631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2446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2.777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32.0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1578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3.080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-868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0.302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210673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2465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3.232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40.7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3376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5.572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911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2.340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327108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2271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2.939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2123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3.579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-149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0.640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9930744"/>
                  </a:ext>
                </a:extLst>
              </a:tr>
              <a:tr h="169882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4.6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0.625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5.2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470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0.943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343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0.554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1350153"/>
                  </a:ext>
                </a:extLst>
              </a:tr>
              <a:tr h="181207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0.009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0.036 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437" marR="6437" marT="64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3460262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1C15D4-C04B-2463-4270-67DB4180A566}"/>
              </a:ext>
            </a:extLst>
          </p:cNvPr>
          <p:cNvSpPr txBox="1"/>
          <p:nvPr/>
        </p:nvSpPr>
        <p:spPr>
          <a:xfrm>
            <a:off x="3019800" y="6027003"/>
            <a:ext cx="6152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" altLang="ja-JP" sz="1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altLang="ja-JP" sz="1200" dirty="0">
                <a:latin typeface="Calibri" panose="020F0502020204030204" pitchFamily="34" charset="0"/>
                <a:cs typeface="Calibri" panose="020F0502020204030204" pitchFamily="34" charset="0"/>
              </a:rPr>
              <a:t>-values in bold indicate significant differences between spring and summer as calculated by paired t-test. TBW: total body water, TEE: total energy expenditure, WT: water turnover, SD: standard deviation.</a:t>
            </a:r>
          </a:p>
        </p:txBody>
      </p:sp>
    </p:spTree>
    <p:extLst>
      <p:ext uri="{BB962C8B-B14F-4D97-AF65-F5344CB8AC3E}">
        <p14:creationId xmlns:p14="http://schemas.microsoft.com/office/powerpoint/2010/main" val="1703488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C0B7C27B-E563-A992-7541-C92DD95246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315793"/>
              </p:ext>
            </p:extLst>
          </p:nvPr>
        </p:nvGraphicFramePr>
        <p:xfrm>
          <a:off x="3019802" y="685529"/>
          <a:ext cx="6152396" cy="4838577"/>
        </p:xfrm>
        <a:graphic>
          <a:graphicData uri="http://schemas.openxmlformats.org/drawingml/2006/table">
            <a:tbl>
              <a:tblPr/>
              <a:tblGrid>
                <a:gridCol w="598723">
                  <a:extLst>
                    <a:ext uri="{9D8B030D-6E8A-4147-A177-3AD203B41FA5}">
                      <a16:colId xmlns:a16="http://schemas.microsoft.com/office/drawing/2014/main" val="2548004594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3997204383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3955242055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319407876"/>
                    </a:ext>
                  </a:extLst>
                </a:gridCol>
                <a:gridCol w="82583">
                  <a:extLst>
                    <a:ext uri="{9D8B030D-6E8A-4147-A177-3AD203B41FA5}">
                      <a16:colId xmlns:a16="http://schemas.microsoft.com/office/drawing/2014/main" val="2864349515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115152862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1363395575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3062429453"/>
                    </a:ext>
                  </a:extLst>
                </a:gridCol>
                <a:gridCol w="82583">
                  <a:extLst>
                    <a:ext uri="{9D8B030D-6E8A-4147-A177-3AD203B41FA5}">
                      <a16:colId xmlns:a16="http://schemas.microsoft.com/office/drawing/2014/main" val="1343703936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3542331964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2398715971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1251517359"/>
                    </a:ext>
                  </a:extLst>
                </a:gridCol>
              </a:tblGrid>
              <a:tr h="215861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Table S5. Total body water, total energy expenditure, and water turnover in men.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1823999"/>
                  </a:ext>
                </a:extLst>
              </a:tr>
              <a:tr h="204501"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Diff. (Summer </a:t>
                      </a:r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−</a:t>
                      </a:r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 Spring)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3836"/>
                  </a:ext>
                </a:extLst>
              </a:tr>
              <a:tr h="181779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TBW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TBW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TBW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6847300"/>
                  </a:ext>
                </a:extLst>
              </a:tr>
              <a:tr h="18177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(kcal/d)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(kcal/d)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(kcal/d)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9628910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35.0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2856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2.509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2843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4.322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1.814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76023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2617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3.012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2484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3.561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-132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0.548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982382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2612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4.166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2557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4.457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-0.1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-55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0.291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924985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35.5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2188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4.672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37.4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2135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5.896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-53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1.225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542877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37.3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2686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3.797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39.1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2887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5.349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1.553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571547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33.2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1997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2.835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34.1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2125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3.386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0.550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165953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32.0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2244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3.319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33.1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2203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3.635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-41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0.316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1975049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32.0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2528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3.013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32.2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2587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3.756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0.743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921894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28.8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2185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3.201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29.5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1757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3.725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-428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0.523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911979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33.0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2541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3.203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34.2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2150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3.559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-391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0.355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577260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2049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2.685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29.0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1628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2.665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-2.7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-420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-0.020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9998988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2227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3.214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2330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3.828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0.614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599400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32.7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1977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2.425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32.0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1773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2.652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-0.7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-204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0.227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115152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35.4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2451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3.171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36.0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2345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3.735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-106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0.565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002445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2113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2.361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1928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3.351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-185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0.991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7331923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2041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1938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2.103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-103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0.314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4693016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29.4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2095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3.447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1816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3.975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-279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0.527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8810806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2120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2.740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2207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3.239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0.498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268111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2446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2.777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32.0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1578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3.080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-868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0.302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1922607"/>
                  </a:ext>
                </a:extLst>
              </a:tr>
              <a:tr h="18177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35.8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2465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3.232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40.7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3376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5.572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911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2.340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959366"/>
                  </a:ext>
                </a:extLst>
              </a:tr>
              <a:tr h="181779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2271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2.939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2123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3.579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-89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0.714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3874757"/>
                  </a:ext>
                </a:extLst>
              </a:tr>
              <a:tr h="170417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4.6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0.625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470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0.943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341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0.592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9558805"/>
                  </a:ext>
                </a:extLst>
              </a:tr>
              <a:tr h="181779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0.008 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0.256 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826" marR="7826" marT="78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3120353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362A20-E469-6472-3E92-ABC430FD0D2B}"/>
              </a:ext>
            </a:extLst>
          </p:cNvPr>
          <p:cNvSpPr txBox="1"/>
          <p:nvPr/>
        </p:nvSpPr>
        <p:spPr>
          <a:xfrm>
            <a:off x="3020209" y="5524106"/>
            <a:ext cx="6152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" altLang="ja-JP" sz="1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altLang="ja-JP" sz="1200" dirty="0">
                <a:latin typeface="Calibri" panose="020F0502020204030204" pitchFamily="34" charset="0"/>
                <a:cs typeface="Calibri" panose="020F0502020204030204" pitchFamily="34" charset="0"/>
              </a:rPr>
              <a:t>-values in bold indicate significant differences between spring and summer as calculated by paired t-test. TBW: total body water, TEE: total energy expenditure, WT: water turnover, SD: standard deviation.</a:t>
            </a:r>
          </a:p>
        </p:txBody>
      </p:sp>
    </p:spTree>
    <p:extLst>
      <p:ext uri="{BB962C8B-B14F-4D97-AF65-F5344CB8AC3E}">
        <p14:creationId xmlns:p14="http://schemas.microsoft.com/office/powerpoint/2010/main" val="641608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005C79B-D9A8-CE35-F17A-095577BC840E}"/>
              </a:ext>
            </a:extLst>
          </p:cNvPr>
          <p:cNvSpPr txBox="1"/>
          <p:nvPr/>
        </p:nvSpPr>
        <p:spPr>
          <a:xfrm>
            <a:off x="3019799" y="4090318"/>
            <a:ext cx="61524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" altLang="ja-JP" sz="1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altLang="ja-JP" sz="1200" dirty="0">
                <a:latin typeface="Calibri" panose="020F0502020204030204" pitchFamily="34" charset="0"/>
                <a:cs typeface="Calibri" panose="020F0502020204030204" pitchFamily="34" charset="0"/>
              </a:rPr>
              <a:t>-values in bold indicate significant differences between spring and summer as calculated by the Wilcoxon signed rank test. TBW: total body water, TEE: total energy expenditure, WT: water turnover, SD: standard deviation.</a:t>
            </a: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CF38C3AA-6C78-5FFB-09DC-75F552745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345751"/>
              </p:ext>
            </p:extLst>
          </p:nvPr>
        </p:nvGraphicFramePr>
        <p:xfrm>
          <a:off x="3019799" y="1725096"/>
          <a:ext cx="6152396" cy="2365222"/>
        </p:xfrm>
        <a:graphic>
          <a:graphicData uri="http://schemas.openxmlformats.org/drawingml/2006/table">
            <a:tbl>
              <a:tblPr/>
              <a:tblGrid>
                <a:gridCol w="598723">
                  <a:extLst>
                    <a:ext uri="{9D8B030D-6E8A-4147-A177-3AD203B41FA5}">
                      <a16:colId xmlns:a16="http://schemas.microsoft.com/office/drawing/2014/main" val="2163292436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3894233124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619095827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3174155148"/>
                    </a:ext>
                  </a:extLst>
                </a:gridCol>
                <a:gridCol w="82583">
                  <a:extLst>
                    <a:ext uri="{9D8B030D-6E8A-4147-A177-3AD203B41FA5}">
                      <a16:colId xmlns:a16="http://schemas.microsoft.com/office/drawing/2014/main" val="370574742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1888973027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1824921335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2657974681"/>
                    </a:ext>
                  </a:extLst>
                </a:gridCol>
                <a:gridCol w="82583">
                  <a:extLst>
                    <a:ext uri="{9D8B030D-6E8A-4147-A177-3AD203B41FA5}">
                      <a16:colId xmlns:a16="http://schemas.microsoft.com/office/drawing/2014/main" val="3055426531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3919469445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2997327518"/>
                    </a:ext>
                  </a:extLst>
                </a:gridCol>
                <a:gridCol w="598723">
                  <a:extLst>
                    <a:ext uri="{9D8B030D-6E8A-4147-A177-3AD203B41FA5}">
                      <a16:colId xmlns:a16="http://schemas.microsoft.com/office/drawing/2014/main" val="671597764"/>
                    </a:ext>
                  </a:extLst>
                </a:gridCol>
              </a:tblGrid>
              <a:tr h="211473"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Table S6. Total body water, total energy expenditure, and water turnover in women.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5851438"/>
                  </a:ext>
                </a:extLst>
              </a:tr>
              <a:tr h="200344"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Diff. (Summer </a:t>
                      </a:r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−</a:t>
                      </a:r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 Spring)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274951"/>
                  </a:ext>
                </a:extLst>
              </a:tr>
              <a:tr h="178083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TBW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TBW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TBW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5105427"/>
                  </a:ext>
                </a:extLst>
              </a:tr>
              <a:tr h="17808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(kg)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5141832"/>
                  </a:ext>
                </a:extLst>
              </a:tr>
              <a:tr h="17716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6738484"/>
                  </a:ext>
                </a:extLst>
              </a:tr>
              <a:tr h="17716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2.591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3.606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-0.2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924403"/>
                  </a:ext>
                </a:extLst>
              </a:tr>
              <a:tr h="17716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-467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6101090"/>
                  </a:ext>
                </a:extLst>
              </a:tr>
              <a:tr h="17716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2.208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-0.3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-629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539961"/>
                  </a:ext>
                </a:extLst>
              </a:tr>
              <a:tr h="17716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2.342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-0.7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-131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0848295"/>
                  </a:ext>
                </a:extLst>
              </a:tr>
              <a:tr h="1780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2.803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2.972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-0.3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-698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740786"/>
                  </a:ext>
                </a:extLst>
              </a:tr>
              <a:tr h="178083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2.939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-347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2705645"/>
                  </a:ext>
                </a:extLst>
              </a:tr>
              <a:tr h="177161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222001"/>
                  </a:ext>
                </a:extLst>
              </a:tr>
              <a:tr h="178083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0.463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0.028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6332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6397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2E33672-4BEC-E885-6AF2-7E2AAAEED273}"/>
              </a:ext>
            </a:extLst>
          </p:cNvPr>
          <p:cNvSpPr txBox="1"/>
          <p:nvPr/>
        </p:nvSpPr>
        <p:spPr>
          <a:xfrm>
            <a:off x="0" y="5433760"/>
            <a:ext cx="121430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ja-JP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游ゴシック" panose="020B0400000000000000" pitchFamily="34" charset="-128"/>
                <a:cs typeface="Calibri" panose="020F0502020204030204" pitchFamily="34" charset="0"/>
              </a:rPr>
              <a:t>p</a:t>
            </a:r>
            <a:r>
              <a:rPr kumimoji="1" lang="en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游ゴシック" panose="020B0400000000000000" pitchFamily="34" charset="-128"/>
                <a:cs typeface="Calibri" panose="020F0502020204030204" pitchFamily="34" charset="0"/>
              </a:rPr>
              <a:t>-values in bold indicate significant differences between spring and summer as calculated by paired t-test. WT: water turnover, SD: standard deviation.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A26821CF-4F6A-F06F-C3D2-7FE4C8590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605109"/>
              </p:ext>
            </p:extLst>
          </p:nvPr>
        </p:nvGraphicFramePr>
        <p:xfrm>
          <a:off x="23508" y="367155"/>
          <a:ext cx="12095999" cy="4985725"/>
        </p:xfrm>
        <a:graphic>
          <a:graphicData uri="http://schemas.openxmlformats.org/drawingml/2006/table">
            <a:tbl>
              <a:tblPr/>
              <a:tblGrid>
                <a:gridCol w="461374">
                  <a:extLst>
                    <a:ext uri="{9D8B030D-6E8A-4147-A177-3AD203B41FA5}">
                      <a16:colId xmlns:a16="http://schemas.microsoft.com/office/drawing/2014/main" val="2557589918"/>
                    </a:ext>
                  </a:extLst>
                </a:gridCol>
                <a:gridCol w="391164">
                  <a:extLst>
                    <a:ext uri="{9D8B030D-6E8A-4147-A177-3AD203B41FA5}">
                      <a16:colId xmlns:a16="http://schemas.microsoft.com/office/drawing/2014/main" val="975855136"/>
                    </a:ext>
                  </a:extLst>
                </a:gridCol>
                <a:gridCol w="581731">
                  <a:extLst>
                    <a:ext uri="{9D8B030D-6E8A-4147-A177-3AD203B41FA5}">
                      <a16:colId xmlns:a16="http://schemas.microsoft.com/office/drawing/2014/main" val="1369184258"/>
                    </a:ext>
                  </a:extLst>
                </a:gridCol>
                <a:gridCol w="624358">
                  <a:extLst>
                    <a:ext uri="{9D8B030D-6E8A-4147-A177-3AD203B41FA5}">
                      <a16:colId xmlns:a16="http://schemas.microsoft.com/office/drawing/2014/main" val="1558073500"/>
                    </a:ext>
                  </a:extLst>
                </a:gridCol>
                <a:gridCol w="842507">
                  <a:extLst>
                    <a:ext uri="{9D8B030D-6E8A-4147-A177-3AD203B41FA5}">
                      <a16:colId xmlns:a16="http://schemas.microsoft.com/office/drawing/2014/main" val="294893405"/>
                    </a:ext>
                  </a:extLst>
                </a:gridCol>
                <a:gridCol w="1045612">
                  <a:extLst>
                    <a:ext uri="{9D8B030D-6E8A-4147-A177-3AD203B41FA5}">
                      <a16:colId xmlns:a16="http://schemas.microsoft.com/office/drawing/2014/main" val="3685429004"/>
                    </a:ext>
                  </a:extLst>
                </a:gridCol>
                <a:gridCol w="962866">
                  <a:extLst>
                    <a:ext uri="{9D8B030D-6E8A-4147-A177-3AD203B41FA5}">
                      <a16:colId xmlns:a16="http://schemas.microsoft.com/office/drawing/2014/main" val="3818500838"/>
                    </a:ext>
                  </a:extLst>
                </a:gridCol>
                <a:gridCol w="1333970">
                  <a:extLst>
                    <a:ext uri="{9D8B030D-6E8A-4147-A177-3AD203B41FA5}">
                      <a16:colId xmlns:a16="http://schemas.microsoft.com/office/drawing/2014/main" val="3773369185"/>
                    </a:ext>
                  </a:extLst>
                </a:gridCol>
                <a:gridCol w="38490">
                  <a:extLst>
                    <a:ext uri="{9D8B030D-6E8A-4147-A177-3AD203B41FA5}">
                      <a16:colId xmlns:a16="http://schemas.microsoft.com/office/drawing/2014/main" val="825419852"/>
                    </a:ext>
                  </a:extLst>
                </a:gridCol>
                <a:gridCol w="422883">
                  <a:extLst>
                    <a:ext uri="{9D8B030D-6E8A-4147-A177-3AD203B41FA5}">
                      <a16:colId xmlns:a16="http://schemas.microsoft.com/office/drawing/2014/main" val="3532040003"/>
                    </a:ext>
                  </a:extLst>
                </a:gridCol>
                <a:gridCol w="581731">
                  <a:extLst>
                    <a:ext uri="{9D8B030D-6E8A-4147-A177-3AD203B41FA5}">
                      <a16:colId xmlns:a16="http://schemas.microsoft.com/office/drawing/2014/main" val="3352116241"/>
                    </a:ext>
                  </a:extLst>
                </a:gridCol>
                <a:gridCol w="624358">
                  <a:extLst>
                    <a:ext uri="{9D8B030D-6E8A-4147-A177-3AD203B41FA5}">
                      <a16:colId xmlns:a16="http://schemas.microsoft.com/office/drawing/2014/main" val="605669938"/>
                    </a:ext>
                  </a:extLst>
                </a:gridCol>
                <a:gridCol w="842507">
                  <a:extLst>
                    <a:ext uri="{9D8B030D-6E8A-4147-A177-3AD203B41FA5}">
                      <a16:colId xmlns:a16="http://schemas.microsoft.com/office/drawing/2014/main" val="588895404"/>
                    </a:ext>
                  </a:extLst>
                </a:gridCol>
                <a:gridCol w="1045612">
                  <a:extLst>
                    <a:ext uri="{9D8B030D-6E8A-4147-A177-3AD203B41FA5}">
                      <a16:colId xmlns:a16="http://schemas.microsoft.com/office/drawing/2014/main" val="3226813483"/>
                    </a:ext>
                  </a:extLst>
                </a:gridCol>
                <a:gridCol w="962866">
                  <a:extLst>
                    <a:ext uri="{9D8B030D-6E8A-4147-A177-3AD203B41FA5}">
                      <a16:colId xmlns:a16="http://schemas.microsoft.com/office/drawing/2014/main" val="4097423454"/>
                    </a:ext>
                  </a:extLst>
                </a:gridCol>
                <a:gridCol w="1333970">
                  <a:extLst>
                    <a:ext uri="{9D8B030D-6E8A-4147-A177-3AD203B41FA5}">
                      <a16:colId xmlns:a16="http://schemas.microsoft.com/office/drawing/2014/main" val="2144342197"/>
                    </a:ext>
                  </a:extLst>
                </a:gridCol>
              </a:tblGrid>
              <a:tr h="139626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Table S7. Water turnover and influx values in spring and summer experiments.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2593792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512017"/>
                  </a:ext>
                </a:extLst>
              </a:tr>
              <a:tr h="261799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Metabolic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Inspiratory 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Transcutaneous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 in ingested foods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 in ingested liquids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Ratio of water to ingested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liquids/foods + liquids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Metabolic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Inspiratory 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Transcutaneous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 in ingested foods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 in ingested liquids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Ratio of water to ingested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liquids/foods + liquids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7911619"/>
                  </a:ext>
                </a:extLst>
              </a:tr>
              <a:tr h="13962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(%)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(%)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3323205"/>
                  </a:ext>
                </a:extLst>
              </a:tr>
              <a:tr h="1396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3.012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0.351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1.433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56.2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3.561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0.329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59.3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3755593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4.166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0.354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2.718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73.4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4.457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0.344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2.940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75.3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83925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4.672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3.189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74.6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5.896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4.303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79.5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918884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2.472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0.275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1.301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2.753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0.275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1.655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71.7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6009039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3.797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0.357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2.677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80.4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5.349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0.392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4.088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86.1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042485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3.319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0.298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1.899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3.635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0.295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2.039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64.7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053923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3.013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0.337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1.907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74.1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3.756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0.355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2.692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84.0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9390215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2.591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0.263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0.945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42.2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3.606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0.247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1.555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48.7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83093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2.421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0.235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1.416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2.714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0.172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1.706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71.5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7928505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0.300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1.931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68.9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3.725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0.238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2.569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77.9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3892254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3.203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0.336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1.813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3.559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2.324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75.5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047824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2.685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0.278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1.463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2.665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0.221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1.669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74.2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2318536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3.214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0.294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1.962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69.5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3.828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0.309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2.037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61.1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54329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2.342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0.264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0.856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43.0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2.479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0.251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0.959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46.6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333618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2.425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0.265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0.682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33.2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2.652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0.243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0.817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37.0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688134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3.171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0.340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1.712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3.735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0.329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2.034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0604593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2.803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0.300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1.468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61.1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2.972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0.203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1.716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66.5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0213674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2.361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0.844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42.8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3.351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0.264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1.994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69.0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0431864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0.449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2.103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0.267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1.004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980962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2.740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0.279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1.490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3.239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1.589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8821630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2.777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0.326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0.934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39.7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3.080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0.211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1.850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69.0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6005414"/>
                  </a:ext>
                </a:extLst>
              </a:tr>
              <a:tr h="1396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3.232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0.333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2.077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74.6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5.572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0.457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3.903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79.8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2712014"/>
                  </a:ext>
                </a:extLst>
              </a:tr>
              <a:tr h="139626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2.97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59.75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2.15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67.26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8587115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14.42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12.40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8926545"/>
                  </a:ext>
                </a:extLst>
              </a:tr>
              <a:tr h="139626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0.703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6402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2314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D5010D0-A8F0-9C93-884C-C1E66C76A755}"/>
              </a:ext>
            </a:extLst>
          </p:cNvPr>
          <p:cNvSpPr txBox="1"/>
          <p:nvPr/>
        </p:nvSpPr>
        <p:spPr>
          <a:xfrm>
            <a:off x="0" y="4392360"/>
            <a:ext cx="121430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ja-JP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游ゴシック" panose="020B0400000000000000" pitchFamily="34" charset="-128"/>
                <a:cs typeface="Calibri" panose="020F0502020204030204" pitchFamily="34" charset="0"/>
              </a:rPr>
              <a:t>p</a:t>
            </a:r>
            <a:r>
              <a:rPr kumimoji="1" lang="en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游ゴシック" panose="020B0400000000000000" pitchFamily="34" charset="-128"/>
                <a:cs typeface="Calibri" panose="020F0502020204030204" pitchFamily="34" charset="0"/>
              </a:rPr>
              <a:t>-values in bold indicate significant differences between spring and summer as calculated by paired t-test. WT: water turnover, SD: standard deviation.</a:t>
            </a: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3F1DE18A-E466-BEC2-4B0D-EFF632EC51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192407"/>
              </p:ext>
            </p:extLst>
          </p:nvPr>
        </p:nvGraphicFramePr>
        <p:xfrm>
          <a:off x="48984" y="279425"/>
          <a:ext cx="12095999" cy="4014175"/>
        </p:xfrm>
        <a:graphic>
          <a:graphicData uri="http://schemas.openxmlformats.org/drawingml/2006/table">
            <a:tbl>
              <a:tblPr/>
              <a:tblGrid>
                <a:gridCol w="461374">
                  <a:extLst>
                    <a:ext uri="{9D8B030D-6E8A-4147-A177-3AD203B41FA5}">
                      <a16:colId xmlns:a16="http://schemas.microsoft.com/office/drawing/2014/main" val="1516225176"/>
                    </a:ext>
                  </a:extLst>
                </a:gridCol>
                <a:gridCol w="391164">
                  <a:extLst>
                    <a:ext uri="{9D8B030D-6E8A-4147-A177-3AD203B41FA5}">
                      <a16:colId xmlns:a16="http://schemas.microsoft.com/office/drawing/2014/main" val="3137524204"/>
                    </a:ext>
                  </a:extLst>
                </a:gridCol>
                <a:gridCol w="581731">
                  <a:extLst>
                    <a:ext uri="{9D8B030D-6E8A-4147-A177-3AD203B41FA5}">
                      <a16:colId xmlns:a16="http://schemas.microsoft.com/office/drawing/2014/main" val="3605971469"/>
                    </a:ext>
                  </a:extLst>
                </a:gridCol>
                <a:gridCol w="624358">
                  <a:extLst>
                    <a:ext uri="{9D8B030D-6E8A-4147-A177-3AD203B41FA5}">
                      <a16:colId xmlns:a16="http://schemas.microsoft.com/office/drawing/2014/main" val="1271446686"/>
                    </a:ext>
                  </a:extLst>
                </a:gridCol>
                <a:gridCol w="842507">
                  <a:extLst>
                    <a:ext uri="{9D8B030D-6E8A-4147-A177-3AD203B41FA5}">
                      <a16:colId xmlns:a16="http://schemas.microsoft.com/office/drawing/2014/main" val="3103616185"/>
                    </a:ext>
                  </a:extLst>
                </a:gridCol>
                <a:gridCol w="1045612">
                  <a:extLst>
                    <a:ext uri="{9D8B030D-6E8A-4147-A177-3AD203B41FA5}">
                      <a16:colId xmlns:a16="http://schemas.microsoft.com/office/drawing/2014/main" val="170020970"/>
                    </a:ext>
                  </a:extLst>
                </a:gridCol>
                <a:gridCol w="962866">
                  <a:extLst>
                    <a:ext uri="{9D8B030D-6E8A-4147-A177-3AD203B41FA5}">
                      <a16:colId xmlns:a16="http://schemas.microsoft.com/office/drawing/2014/main" val="176898952"/>
                    </a:ext>
                  </a:extLst>
                </a:gridCol>
                <a:gridCol w="1333970">
                  <a:extLst>
                    <a:ext uri="{9D8B030D-6E8A-4147-A177-3AD203B41FA5}">
                      <a16:colId xmlns:a16="http://schemas.microsoft.com/office/drawing/2014/main" val="94287551"/>
                    </a:ext>
                  </a:extLst>
                </a:gridCol>
                <a:gridCol w="38490">
                  <a:extLst>
                    <a:ext uri="{9D8B030D-6E8A-4147-A177-3AD203B41FA5}">
                      <a16:colId xmlns:a16="http://schemas.microsoft.com/office/drawing/2014/main" val="1685697822"/>
                    </a:ext>
                  </a:extLst>
                </a:gridCol>
                <a:gridCol w="422883">
                  <a:extLst>
                    <a:ext uri="{9D8B030D-6E8A-4147-A177-3AD203B41FA5}">
                      <a16:colId xmlns:a16="http://schemas.microsoft.com/office/drawing/2014/main" val="1294449393"/>
                    </a:ext>
                  </a:extLst>
                </a:gridCol>
                <a:gridCol w="581731">
                  <a:extLst>
                    <a:ext uri="{9D8B030D-6E8A-4147-A177-3AD203B41FA5}">
                      <a16:colId xmlns:a16="http://schemas.microsoft.com/office/drawing/2014/main" val="2428011509"/>
                    </a:ext>
                  </a:extLst>
                </a:gridCol>
                <a:gridCol w="624358">
                  <a:extLst>
                    <a:ext uri="{9D8B030D-6E8A-4147-A177-3AD203B41FA5}">
                      <a16:colId xmlns:a16="http://schemas.microsoft.com/office/drawing/2014/main" val="283207645"/>
                    </a:ext>
                  </a:extLst>
                </a:gridCol>
                <a:gridCol w="842507">
                  <a:extLst>
                    <a:ext uri="{9D8B030D-6E8A-4147-A177-3AD203B41FA5}">
                      <a16:colId xmlns:a16="http://schemas.microsoft.com/office/drawing/2014/main" val="2640835391"/>
                    </a:ext>
                  </a:extLst>
                </a:gridCol>
                <a:gridCol w="1045612">
                  <a:extLst>
                    <a:ext uri="{9D8B030D-6E8A-4147-A177-3AD203B41FA5}">
                      <a16:colId xmlns:a16="http://schemas.microsoft.com/office/drawing/2014/main" val="1042051476"/>
                    </a:ext>
                  </a:extLst>
                </a:gridCol>
                <a:gridCol w="962866">
                  <a:extLst>
                    <a:ext uri="{9D8B030D-6E8A-4147-A177-3AD203B41FA5}">
                      <a16:colId xmlns:a16="http://schemas.microsoft.com/office/drawing/2014/main" val="4040142689"/>
                    </a:ext>
                  </a:extLst>
                </a:gridCol>
                <a:gridCol w="1333970">
                  <a:extLst>
                    <a:ext uri="{9D8B030D-6E8A-4147-A177-3AD203B41FA5}">
                      <a16:colId xmlns:a16="http://schemas.microsoft.com/office/drawing/2014/main" val="1877566902"/>
                    </a:ext>
                  </a:extLst>
                </a:gridCol>
              </a:tblGrid>
              <a:tr h="139626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Table S8. Water turnover and influx values in spring and summer experiments in men.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0228028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90681"/>
                  </a:ext>
                </a:extLst>
              </a:tr>
              <a:tr h="261799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Metabolic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Inspiratory 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Transcutaneous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 in ingested foods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 Water in ingested liquids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Ratio of water to ingested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liquids/foods + liquids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Metabolic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Inspiratory 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Transcutaneous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 in ingested foods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 Water in ingested liquids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Ratio of water to ingested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liquids/foods + liquids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941566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(%)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(%)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7564314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3.012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0.351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1.433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56.2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3.561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0.329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59.3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689959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4.166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0.354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2.718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73.4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4.457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0.344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2.940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75.3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767156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4.672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3.189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74.6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5.896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4.303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79.5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5998244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3.797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0.357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2.677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80.4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5.349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0.392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4.088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86.1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695563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3.013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0.337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1.907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74.1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3.756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0.355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2.692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84.0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3499974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2.591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0.263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0.945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42.2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3.606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0.247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1.555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48.7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6582062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2.421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0.235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1.416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2.714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0.172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1.706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71.5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7437354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0.300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1.931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68.9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3.725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0.238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2.569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77.9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0351014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3.203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0.336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1.813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3.559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2.324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75.5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4007386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2.685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0.278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1.463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2.665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0.221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1.669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74.2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5622137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2.425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0.265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0.682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33.2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2.652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0.243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0.817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37.0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9174693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3.171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0.340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1.712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3.735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0.329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2.034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6875329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2.803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0.300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1.468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61.1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2.972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0.203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1.716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66.5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0482248"/>
                  </a:ext>
                </a:extLst>
              </a:tr>
              <a:tr h="1396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2.361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0.844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42.8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3.351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0.264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1.994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69.0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1350410"/>
                  </a:ext>
                </a:extLst>
              </a:tr>
              <a:tr h="1396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0.449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2.103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0.267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1.004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9754490"/>
                  </a:ext>
                </a:extLst>
              </a:tr>
              <a:tr h="1396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2.777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0.326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0.934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39.7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3.080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0.211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1.850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69.0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984032"/>
                  </a:ext>
                </a:extLst>
              </a:tr>
              <a:tr h="139626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58.60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2.19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68.64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4057600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15.72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12.78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2386900"/>
                  </a:ext>
                </a:extLst>
              </a:tr>
              <a:tr h="139626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&lt;0.001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28640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6183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E436C92-3894-693E-F1CB-5B4F05229E13}"/>
              </a:ext>
            </a:extLst>
          </p:cNvPr>
          <p:cNvSpPr txBox="1"/>
          <p:nvPr/>
        </p:nvSpPr>
        <p:spPr>
          <a:xfrm>
            <a:off x="0" y="3204879"/>
            <a:ext cx="114341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ja-JP" sz="1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altLang="ja-JP" sz="1200" dirty="0">
                <a:latin typeface="Calibri" panose="020F0502020204030204" pitchFamily="34" charset="0"/>
                <a:cs typeface="Calibri" panose="020F0502020204030204" pitchFamily="34" charset="0"/>
              </a:rPr>
              <a:t>-values in bold indicate significant differences between spring and summer as calculated by the Wilcoxon signed rank test. SD: standard deviation.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971859E4-23A4-E8A4-6EF8-8461E6CEFF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947768"/>
              </p:ext>
            </p:extLst>
          </p:nvPr>
        </p:nvGraphicFramePr>
        <p:xfrm>
          <a:off x="48000" y="833794"/>
          <a:ext cx="12095999" cy="2394925"/>
        </p:xfrm>
        <a:graphic>
          <a:graphicData uri="http://schemas.openxmlformats.org/drawingml/2006/table">
            <a:tbl>
              <a:tblPr/>
              <a:tblGrid>
                <a:gridCol w="461374">
                  <a:extLst>
                    <a:ext uri="{9D8B030D-6E8A-4147-A177-3AD203B41FA5}">
                      <a16:colId xmlns:a16="http://schemas.microsoft.com/office/drawing/2014/main" val="2660634542"/>
                    </a:ext>
                  </a:extLst>
                </a:gridCol>
                <a:gridCol w="391164">
                  <a:extLst>
                    <a:ext uri="{9D8B030D-6E8A-4147-A177-3AD203B41FA5}">
                      <a16:colId xmlns:a16="http://schemas.microsoft.com/office/drawing/2014/main" val="651734937"/>
                    </a:ext>
                  </a:extLst>
                </a:gridCol>
                <a:gridCol w="581731">
                  <a:extLst>
                    <a:ext uri="{9D8B030D-6E8A-4147-A177-3AD203B41FA5}">
                      <a16:colId xmlns:a16="http://schemas.microsoft.com/office/drawing/2014/main" val="3453232378"/>
                    </a:ext>
                  </a:extLst>
                </a:gridCol>
                <a:gridCol w="624358">
                  <a:extLst>
                    <a:ext uri="{9D8B030D-6E8A-4147-A177-3AD203B41FA5}">
                      <a16:colId xmlns:a16="http://schemas.microsoft.com/office/drawing/2014/main" val="3418790706"/>
                    </a:ext>
                  </a:extLst>
                </a:gridCol>
                <a:gridCol w="842507">
                  <a:extLst>
                    <a:ext uri="{9D8B030D-6E8A-4147-A177-3AD203B41FA5}">
                      <a16:colId xmlns:a16="http://schemas.microsoft.com/office/drawing/2014/main" val="2292165784"/>
                    </a:ext>
                  </a:extLst>
                </a:gridCol>
                <a:gridCol w="1045612">
                  <a:extLst>
                    <a:ext uri="{9D8B030D-6E8A-4147-A177-3AD203B41FA5}">
                      <a16:colId xmlns:a16="http://schemas.microsoft.com/office/drawing/2014/main" val="3938366404"/>
                    </a:ext>
                  </a:extLst>
                </a:gridCol>
                <a:gridCol w="962866">
                  <a:extLst>
                    <a:ext uri="{9D8B030D-6E8A-4147-A177-3AD203B41FA5}">
                      <a16:colId xmlns:a16="http://schemas.microsoft.com/office/drawing/2014/main" val="675336314"/>
                    </a:ext>
                  </a:extLst>
                </a:gridCol>
                <a:gridCol w="1333970">
                  <a:extLst>
                    <a:ext uri="{9D8B030D-6E8A-4147-A177-3AD203B41FA5}">
                      <a16:colId xmlns:a16="http://schemas.microsoft.com/office/drawing/2014/main" val="2914275415"/>
                    </a:ext>
                  </a:extLst>
                </a:gridCol>
                <a:gridCol w="38490">
                  <a:extLst>
                    <a:ext uri="{9D8B030D-6E8A-4147-A177-3AD203B41FA5}">
                      <a16:colId xmlns:a16="http://schemas.microsoft.com/office/drawing/2014/main" val="4108904483"/>
                    </a:ext>
                  </a:extLst>
                </a:gridCol>
                <a:gridCol w="422883">
                  <a:extLst>
                    <a:ext uri="{9D8B030D-6E8A-4147-A177-3AD203B41FA5}">
                      <a16:colId xmlns:a16="http://schemas.microsoft.com/office/drawing/2014/main" val="1248914335"/>
                    </a:ext>
                  </a:extLst>
                </a:gridCol>
                <a:gridCol w="581731">
                  <a:extLst>
                    <a:ext uri="{9D8B030D-6E8A-4147-A177-3AD203B41FA5}">
                      <a16:colId xmlns:a16="http://schemas.microsoft.com/office/drawing/2014/main" val="4039364374"/>
                    </a:ext>
                  </a:extLst>
                </a:gridCol>
                <a:gridCol w="624358">
                  <a:extLst>
                    <a:ext uri="{9D8B030D-6E8A-4147-A177-3AD203B41FA5}">
                      <a16:colId xmlns:a16="http://schemas.microsoft.com/office/drawing/2014/main" val="4132851062"/>
                    </a:ext>
                  </a:extLst>
                </a:gridCol>
                <a:gridCol w="842507">
                  <a:extLst>
                    <a:ext uri="{9D8B030D-6E8A-4147-A177-3AD203B41FA5}">
                      <a16:colId xmlns:a16="http://schemas.microsoft.com/office/drawing/2014/main" val="3433295071"/>
                    </a:ext>
                  </a:extLst>
                </a:gridCol>
                <a:gridCol w="1045612">
                  <a:extLst>
                    <a:ext uri="{9D8B030D-6E8A-4147-A177-3AD203B41FA5}">
                      <a16:colId xmlns:a16="http://schemas.microsoft.com/office/drawing/2014/main" val="3190360176"/>
                    </a:ext>
                  </a:extLst>
                </a:gridCol>
                <a:gridCol w="962866">
                  <a:extLst>
                    <a:ext uri="{9D8B030D-6E8A-4147-A177-3AD203B41FA5}">
                      <a16:colId xmlns:a16="http://schemas.microsoft.com/office/drawing/2014/main" val="1333091759"/>
                    </a:ext>
                  </a:extLst>
                </a:gridCol>
                <a:gridCol w="1333970">
                  <a:extLst>
                    <a:ext uri="{9D8B030D-6E8A-4147-A177-3AD203B41FA5}">
                      <a16:colId xmlns:a16="http://schemas.microsoft.com/office/drawing/2014/main" val="4258612874"/>
                    </a:ext>
                  </a:extLst>
                </a:gridCol>
              </a:tblGrid>
              <a:tr h="139626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Table S9. Water turnover and influx values in spring and summer experiments in women.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8760056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112055"/>
                  </a:ext>
                </a:extLst>
              </a:tr>
              <a:tr h="261799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Metabolic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Inspiratory 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Transcutaneous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 in ingested foods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 Water in ingested liquids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Ratio of water to ingested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liquids/foods + liquids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WT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Metabolic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Inspiratory 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Transcutaneous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 in ingested foods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 Water in ingested liquids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Ratio of water to ingested </a:t>
                      </a:r>
                      <a:b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</a:br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liquids/foods + liquids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3204725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(%)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(%)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1473940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2.472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0.275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1.301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2.753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0.275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1.655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71.7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6687934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3.319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0.298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1.899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3.635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0.295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2.039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64.7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4674511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3.214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0.294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1.962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69.5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3.828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0.309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2.037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61.1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885374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2.342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0.264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0.856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43.0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2.479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0.251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0.959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46.6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8907282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2.740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0.279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1.490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63.0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3.239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0.287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1.589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57.5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8250978"/>
                  </a:ext>
                </a:extLst>
              </a:tr>
              <a:tr h="1396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3.232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0.333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2.077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74.6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5.572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0.457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3.903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79.8 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471077"/>
                  </a:ext>
                </a:extLst>
              </a:tr>
              <a:tr h="139626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2.89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0.09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62.80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63.58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303335"/>
                  </a:ext>
                </a:extLst>
              </a:tr>
              <a:tr h="13090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10.81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0.22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1.00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11.53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994695"/>
                  </a:ext>
                </a:extLst>
              </a:tr>
              <a:tr h="139626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0.345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0.173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0.028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0.917</a:t>
                      </a:r>
                    </a:p>
                  </a:txBody>
                  <a:tcPr marL="6545" marR="6545" marT="6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2279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3679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BFBCFCF1-5ABA-CE40-3420-6428A35EFB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998447"/>
              </p:ext>
            </p:extLst>
          </p:nvPr>
        </p:nvGraphicFramePr>
        <p:xfrm>
          <a:off x="156242" y="469052"/>
          <a:ext cx="11879517" cy="5106920"/>
        </p:xfrm>
        <a:graphic>
          <a:graphicData uri="http://schemas.openxmlformats.org/drawingml/2006/table">
            <a:tbl>
              <a:tblPr/>
              <a:tblGrid>
                <a:gridCol w="499971">
                  <a:extLst>
                    <a:ext uri="{9D8B030D-6E8A-4147-A177-3AD203B41FA5}">
                      <a16:colId xmlns:a16="http://schemas.microsoft.com/office/drawing/2014/main" val="4068326523"/>
                    </a:ext>
                  </a:extLst>
                </a:gridCol>
                <a:gridCol w="679649">
                  <a:extLst>
                    <a:ext uri="{9D8B030D-6E8A-4147-A177-3AD203B41FA5}">
                      <a16:colId xmlns:a16="http://schemas.microsoft.com/office/drawing/2014/main" val="2052783395"/>
                    </a:ext>
                  </a:extLst>
                </a:gridCol>
                <a:gridCol w="593715">
                  <a:extLst>
                    <a:ext uri="{9D8B030D-6E8A-4147-A177-3AD203B41FA5}">
                      <a16:colId xmlns:a16="http://schemas.microsoft.com/office/drawing/2014/main" val="1412751782"/>
                    </a:ext>
                  </a:extLst>
                </a:gridCol>
                <a:gridCol w="593715">
                  <a:extLst>
                    <a:ext uri="{9D8B030D-6E8A-4147-A177-3AD203B41FA5}">
                      <a16:colId xmlns:a16="http://schemas.microsoft.com/office/drawing/2014/main" val="3121242793"/>
                    </a:ext>
                  </a:extLst>
                </a:gridCol>
                <a:gridCol w="718708">
                  <a:extLst>
                    <a:ext uri="{9D8B030D-6E8A-4147-A177-3AD203B41FA5}">
                      <a16:colId xmlns:a16="http://schemas.microsoft.com/office/drawing/2014/main" val="560817417"/>
                    </a:ext>
                  </a:extLst>
                </a:gridCol>
                <a:gridCol w="593715">
                  <a:extLst>
                    <a:ext uri="{9D8B030D-6E8A-4147-A177-3AD203B41FA5}">
                      <a16:colId xmlns:a16="http://schemas.microsoft.com/office/drawing/2014/main" val="2643380613"/>
                    </a:ext>
                  </a:extLst>
                </a:gridCol>
                <a:gridCol w="593715">
                  <a:extLst>
                    <a:ext uri="{9D8B030D-6E8A-4147-A177-3AD203B41FA5}">
                      <a16:colId xmlns:a16="http://schemas.microsoft.com/office/drawing/2014/main" val="3867552945"/>
                    </a:ext>
                  </a:extLst>
                </a:gridCol>
                <a:gridCol w="593715">
                  <a:extLst>
                    <a:ext uri="{9D8B030D-6E8A-4147-A177-3AD203B41FA5}">
                      <a16:colId xmlns:a16="http://schemas.microsoft.com/office/drawing/2014/main" val="3260719651"/>
                    </a:ext>
                  </a:extLst>
                </a:gridCol>
                <a:gridCol w="531219">
                  <a:extLst>
                    <a:ext uri="{9D8B030D-6E8A-4147-A177-3AD203B41FA5}">
                      <a16:colId xmlns:a16="http://schemas.microsoft.com/office/drawing/2014/main" val="511290969"/>
                    </a:ext>
                  </a:extLst>
                </a:gridCol>
                <a:gridCol w="531219">
                  <a:extLst>
                    <a:ext uri="{9D8B030D-6E8A-4147-A177-3AD203B41FA5}">
                      <a16:colId xmlns:a16="http://schemas.microsoft.com/office/drawing/2014/main" val="3151292864"/>
                    </a:ext>
                  </a:extLst>
                </a:gridCol>
                <a:gridCol w="72913">
                  <a:extLst>
                    <a:ext uri="{9D8B030D-6E8A-4147-A177-3AD203B41FA5}">
                      <a16:colId xmlns:a16="http://schemas.microsoft.com/office/drawing/2014/main" val="3440550922"/>
                    </a:ext>
                  </a:extLst>
                </a:gridCol>
                <a:gridCol w="679649">
                  <a:extLst>
                    <a:ext uri="{9D8B030D-6E8A-4147-A177-3AD203B41FA5}">
                      <a16:colId xmlns:a16="http://schemas.microsoft.com/office/drawing/2014/main" val="3309633888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418396929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1892400288"/>
                    </a:ext>
                  </a:extLst>
                </a:gridCol>
                <a:gridCol w="729124">
                  <a:extLst>
                    <a:ext uri="{9D8B030D-6E8A-4147-A177-3AD203B41FA5}">
                      <a16:colId xmlns:a16="http://schemas.microsoft.com/office/drawing/2014/main" val="46823370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2729421762"/>
                    </a:ext>
                  </a:extLst>
                </a:gridCol>
                <a:gridCol w="593715">
                  <a:extLst>
                    <a:ext uri="{9D8B030D-6E8A-4147-A177-3AD203B41FA5}">
                      <a16:colId xmlns:a16="http://schemas.microsoft.com/office/drawing/2014/main" val="2139773640"/>
                    </a:ext>
                  </a:extLst>
                </a:gridCol>
                <a:gridCol w="593715">
                  <a:extLst>
                    <a:ext uri="{9D8B030D-6E8A-4147-A177-3AD203B41FA5}">
                      <a16:colId xmlns:a16="http://schemas.microsoft.com/office/drawing/2014/main" val="4160561255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3496382938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425796371"/>
                    </a:ext>
                  </a:extLst>
                </a:gridCol>
              </a:tblGrid>
              <a:tr h="0">
                <a:tc gridSpan="14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Table S10</a:t>
                      </a:r>
                      <a:r>
                        <a:rPr kumimoji="1" lang="en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Physical activity levels in both experiments.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5168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220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Step counts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LPA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MVPA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MVPA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SBST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PAL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PAL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DLW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AEE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Step counts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LPA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MVPA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MVPA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SBST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PAL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PAL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DLW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AEE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9100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(step/day)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(met･hr/wk)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(steps/day)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(met･hr/wk)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6878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9658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274.1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91.9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37.8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1074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1.724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1.683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2176.7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696.2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6849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283.4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66.6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1090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1.674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1.538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2114.4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640.2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7323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4954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294.9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46.1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1099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1.650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1.933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2310.0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678.8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5807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354.9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55.1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1030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1.737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2.081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2432.2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788.8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7394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6841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360.9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37.1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1042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1.719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1.801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2368.9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754.0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5443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317.4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1110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1.589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2.470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2190.0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593.0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8718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8792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224.6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58.4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1157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1.569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1.530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2031.1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533.4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9021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206.9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85.1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40.4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1148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1.662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1.385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2151.1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641.4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4484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6577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454.1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942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1.806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1.928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1884.4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652.3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6100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390.6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984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1.803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1865.6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635.3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28165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6743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238.5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1178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1.524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1878.9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457.9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6891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245.1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1170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1.519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1.439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1873.3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452.9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35554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7947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486.4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900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1.872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2.087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2207.8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807.7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8288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422.3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978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1.763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1.347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2078.9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691.7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3696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6039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614.5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761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2.066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2035.6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846.6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6447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482.6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904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1.871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1.308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1843.3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673.6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69134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9358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433.4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72.6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934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1.870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2.120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2530.0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923.9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7310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363.8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1037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1.686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2.115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2281.1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699.9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54464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10716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440.8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939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1.847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1.610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2538.9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910.2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10617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337.4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59.6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1043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1.738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1.580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2390.0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776.2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51542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10666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329.7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1047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1.742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1.990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2236.7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729.4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8618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275.6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51.4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1113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1.664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1.689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2135.6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638.4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9744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8845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327.9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49.1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23.0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1063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1.687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1.892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2336.7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717.6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5698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260.6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1151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1.543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1.860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2137.8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538.6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1909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1519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282.5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1154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1.488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1.603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1905.6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434.1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1342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207.9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1228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1.407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1.276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1802.2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341.1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41272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7515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215.3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1199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1.462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1.507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1943.3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420.2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5600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230.8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1178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1.496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1.615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1987.8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460.2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2106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12549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271.6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46.4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1122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1.596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1.710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1914.4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523.3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9592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320.6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1081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1.634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1.617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1960.0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564.3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5528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1604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328.4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1108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1.538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1.887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1813.3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452.9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1716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294.2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1142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1.511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1.296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1781.1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423.9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8348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6298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481.1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923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1.865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1.925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1931.1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702.7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6185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392.9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993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1.791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1.802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1854.4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633.7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1897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5615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336.9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1068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1.642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1.883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1956.7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569.7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8151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303.2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40.8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1096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1.633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1.968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1945.6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559.7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42136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4347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353.5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1076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1.605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2027.8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561.2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3872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357.2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1075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1.590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1.755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2008.9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544.2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01248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6710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375.1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1050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1.650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1.856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1892.2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556.4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4148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302.9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1116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1.569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1.942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1798.9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472.4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86205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5280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469.3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966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1.739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1.866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2297.8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746.3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5005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396.5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1035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1.654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2185.6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645.3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5109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9079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259.0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69.0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1112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1.681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1.818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2433.3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742.8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4915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233.5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1180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1.536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1.728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2223.3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553.8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4532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7167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362.1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1035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1.721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1.917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1843.3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587.7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6219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288.8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36.2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1115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1.604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1.901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1718.9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475.7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07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11232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391.8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986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1.793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1.964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2313.3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792.1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13429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394.6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90.4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40.5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955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1.915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2.016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2470.0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933.1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4712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6164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547.8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836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1.933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2.416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2111.1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807.9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5066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422.7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6.3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1001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1.669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1.837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1822.2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547.9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336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7288.6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366.2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43.0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14.9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1030.8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1.712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1.851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2116.8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664.2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6493.2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323.5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1078.1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1.650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1.726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2042.1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597.0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52519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2710.7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103.5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109.0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0.147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0.195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225.6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147.7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2616.8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73.4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80.5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0.295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215.8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128.5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860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0.034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0.397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0.954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0.003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0.040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0.002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217799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1EA00CD-7606-A172-1E8C-31338CA3718F}"/>
              </a:ext>
            </a:extLst>
          </p:cNvPr>
          <p:cNvSpPr txBox="1"/>
          <p:nvPr/>
        </p:nvSpPr>
        <p:spPr>
          <a:xfrm>
            <a:off x="156240" y="5575972"/>
            <a:ext cx="118795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" altLang="ja-JP" sz="1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altLang="ja-JP" sz="1200" dirty="0">
                <a:latin typeface="Calibri" panose="020F0502020204030204" pitchFamily="34" charset="0"/>
                <a:cs typeface="Calibri" panose="020F0502020204030204" pitchFamily="34" charset="0"/>
              </a:rPr>
              <a:t>-values in bold indicate significant differences between spring and summer as calculated by paired t-test. LPA: light-physical activity, MVPA: moderate-to-vigorous physical activity, SBST: sedentary behavior including sleeping duration, ACC: triaxial accelerometer, DLW: doubly labeled water, PAL: physical activity level, TEE: total energy expenditure, AEE: physical activity energy expenditure, SD: standard deviation.</a:t>
            </a:r>
          </a:p>
        </p:txBody>
      </p:sp>
    </p:spTree>
    <p:extLst>
      <p:ext uri="{BB962C8B-B14F-4D97-AF65-F5344CB8AC3E}">
        <p14:creationId xmlns:p14="http://schemas.microsoft.com/office/powerpoint/2010/main" val="951498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5CB43EAE-B317-3F0A-E4CD-4B005EE2E8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227421"/>
              </p:ext>
            </p:extLst>
          </p:nvPr>
        </p:nvGraphicFramePr>
        <p:xfrm>
          <a:off x="156241" y="761300"/>
          <a:ext cx="11879517" cy="4152906"/>
        </p:xfrm>
        <a:graphic>
          <a:graphicData uri="http://schemas.openxmlformats.org/drawingml/2006/table">
            <a:tbl>
              <a:tblPr/>
              <a:tblGrid>
                <a:gridCol w="499971">
                  <a:extLst>
                    <a:ext uri="{9D8B030D-6E8A-4147-A177-3AD203B41FA5}">
                      <a16:colId xmlns:a16="http://schemas.microsoft.com/office/drawing/2014/main" val="3954367730"/>
                    </a:ext>
                  </a:extLst>
                </a:gridCol>
                <a:gridCol w="679647">
                  <a:extLst>
                    <a:ext uri="{9D8B030D-6E8A-4147-A177-3AD203B41FA5}">
                      <a16:colId xmlns:a16="http://schemas.microsoft.com/office/drawing/2014/main" val="1717572242"/>
                    </a:ext>
                  </a:extLst>
                </a:gridCol>
                <a:gridCol w="593716">
                  <a:extLst>
                    <a:ext uri="{9D8B030D-6E8A-4147-A177-3AD203B41FA5}">
                      <a16:colId xmlns:a16="http://schemas.microsoft.com/office/drawing/2014/main" val="1346604532"/>
                    </a:ext>
                  </a:extLst>
                </a:gridCol>
                <a:gridCol w="593716">
                  <a:extLst>
                    <a:ext uri="{9D8B030D-6E8A-4147-A177-3AD203B41FA5}">
                      <a16:colId xmlns:a16="http://schemas.microsoft.com/office/drawing/2014/main" val="1352025367"/>
                    </a:ext>
                  </a:extLst>
                </a:gridCol>
                <a:gridCol w="718708">
                  <a:extLst>
                    <a:ext uri="{9D8B030D-6E8A-4147-A177-3AD203B41FA5}">
                      <a16:colId xmlns:a16="http://schemas.microsoft.com/office/drawing/2014/main" val="2939141555"/>
                    </a:ext>
                  </a:extLst>
                </a:gridCol>
                <a:gridCol w="593716">
                  <a:extLst>
                    <a:ext uri="{9D8B030D-6E8A-4147-A177-3AD203B41FA5}">
                      <a16:colId xmlns:a16="http://schemas.microsoft.com/office/drawing/2014/main" val="2753229305"/>
                    </a:ext>
                  </a:extLst>
                </a:gridCol>
                <a:gridCol w="593716">
                  <a:extLst>
                    <a:ext uri="{9D8B030D-6E8A-4147-A177-3AD203B41FA5}">
                      <a16:colId xmlns:a16="http://schemas.microsoft.com/office/drawing/2014/main" val="1182269908"/>
                    </a:ext>
                  </a:extLst>
                </a:gridCol>
                <a:gridCol w="593716">
                  <a:extLst>
                    <a:ext uri="{9D8B030D-6E8A-4147-A177-3AD203B41FA5}">
                      <a16:colId xmlns:a16="http://schemas.microsoft.com/office/drawing/2014/main" val="3657011590"/>
                    </a:ext>
                  </a:extLst>
                </a:gridCol>
                <a:gridCol w="531218">
                  <a:extLst>
                    <a:ext uri="{9D8B030D-6E8A-4147-A177-3AD203B41FA5}">
                      <a16:colId xmlns:a16="http://schemas.microsoft.com/office/drawing/2014/main" val="4177901354"/>
                    </a:ext>
                  </a:extLst>
                </a:gridCol>
                <a:gridCol w="531218">
                  <a:extLst>
                    <a:ext uri="{9D8B030D-6E8A-4147-A177-3AD203B41FA5}">
                      <a16:colId xmlns:a16="http://schemas.microsoft.com/office/drawing/2014/main" val="1860846392"/>
                    </a:ext>
                  </a:extLst>
                </a:gridCol>
                <a:gridCol w="72912">
                  <a:extLst>
                    <a:ext uri="{9D8B030D-6E8A-4147-A177-3AD203B41FA5}">
                      <a16:colId xmlns:a16="http://schemas.microsoft.com/office/drawing/2014/main" val="3130064518"/>
                    </a:ext>
                  </a:extLst>
                </a:gridCol>
                <a:gridCol w="679647">
                  <a:extLst>
                    <a:ext uri="{9D8B030D-6E8A-4147-A177-3AD203B41FA5}">
                      <a16:colId xmlns:a16="http://schemas.microsoft.com/office/drawing/2014/main" val="717980153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303309453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718491782"/>
                    </a:ext>
                  </a:extLst>
                </a:gridCol>
                <a:gridCol w="729124">
                  <a:extLst>
                    <a:ext uri="{9D8B030D-6E8A-4147-A177-3AD203B41FA5}">
                      <a16:colId xmlns:a16="http://schemas.microsoft.com/office/drawing/2014/main" val="4103739158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3705584573"/>
                    </a:ext>
                  </a:extLst>
                </a:gridCol>
                <a:gridCol w="593716">
                  <a:extLst>
                    <a:ext uri="{9D8B030D-6E8A-4147-A177-3AD203B41FA5}">
                      <a16:colId xmlns:a16="http://schemas.microsoft.com/office/drawing/2014/main" val="2373533379"/>
                    </a:ext>
                  </a:extLst>
                </a:gridCol>
                <a:gridCol w="593716">
                  <a:extLst>
                    <a:ext uri="{9D8B030D-6E8A-4147-A177-3AD203B41FA5}">
                      <a16:colId xmlns:a16="http://schemas.microsoft.com/office/drawing/2014/main" val="2598182744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3094649724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357990481"/>
                    </a:ext>
                  </a:extLst>
                </a:gridCol>
              </a:tblGrid>
              <a:tr h="0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Table S11. Physical activity levels in men.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4238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767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Step counts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LPA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MVPA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MVPA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SBST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PAL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PAL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DLW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AEE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Step counts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LPA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MVPA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MVPA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SBST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PAL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PAL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DLW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AEE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351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(step/day)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(met･hr/wk)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(step/day)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(met･hr/wk)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19125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9658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274.1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91.9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37.8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1074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1.724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1.683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2176.7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696.2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6849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283.4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66.6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1090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1.674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1.538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2114.4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640.2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86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4954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294.9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46.1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1099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1.650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1.933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2310.0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678.8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5807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354.9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55.1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1030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1.737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2.081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2432.2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788.8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4847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6841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360.9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37.1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1042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1.719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1.801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2368.9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754.0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5443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317.4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1110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1.589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2.470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2190.0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593.0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0943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8792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224.6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58.4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1157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1.569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1.530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2031.1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533.4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9021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206.9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85.1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40.4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1148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1.662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1.385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2151.1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641.4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40798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6743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238.5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1178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1.524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1878.9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457.9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6891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245.1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1170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1.519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1.439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1873.3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452.9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108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7947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486.4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900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1.872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2.087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2207.8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807.7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8288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422.3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978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1.763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1.347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2078.9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691.7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7838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9358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433.4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72.6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934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1.870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2.120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2530.0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923.9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7310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363.8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1037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1.686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2.115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2281.1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699.9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47472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10716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440.8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939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1.847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1.610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2538.9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910.2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10617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337.4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59.6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1043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1.738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1.580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2390.0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776.2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2814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10666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329.7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1047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1.742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1.990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2236.7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729.4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8618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275.6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51.4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1113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1.664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1.689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2135.6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638.4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4543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8845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327.9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49.1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1063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1.687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1.892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2336.7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717.6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5698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260.6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1151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1.543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1.860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2137.8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538.6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1208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1519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282.5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1154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1.488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1.603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1905.6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434.1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1342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207.9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1228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1.407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1.276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1802.2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341.1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8262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7515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215.3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1199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1.462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1.507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1943.3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420.2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5600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230.8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1178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1.496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1.615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1987.8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460.2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5403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12549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271.6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46.4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1122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1.596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1.710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1914.4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523.3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9592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320.6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1081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1.634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1.617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1960.0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564.3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12173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5615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336.9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1068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1.642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1.883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1956.7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569.7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8151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303.2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40.8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1096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1.633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1.968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1945.6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559.7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2944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4347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353.5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1076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1.605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2027.8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561.2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3872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357.2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1075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1.590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1.755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2008.9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544.2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96947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6710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375.1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1050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1.650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1.856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1892.2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556.4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4148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302.9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1116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1.569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1.942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1798.9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472.4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63253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5280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469.3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966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1.739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1.866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2297.8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746.3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5005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396.5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1035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1.654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2185.6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645.3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4590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9079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259.0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1112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1.681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1.818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2433.3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742.8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4915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233.5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1180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1.536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1.728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2223.3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553.8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310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11232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391.8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986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1.793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1.964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2313.3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792.1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13429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394.6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90.4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40.5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955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1.915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2.016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2470.0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933.1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9933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7808.7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335.1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1061.4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1.677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1.812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2173.7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660.8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6873.5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306.0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1095.5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1.632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1.748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2114.0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607.1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14232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2734.2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82.1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85.3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0.120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0.173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223.4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152.2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2752.8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0.114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0.304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196.1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137.1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347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0.039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0.249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0.889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0.012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0.040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0.324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0.042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0.042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7431336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EAEFAE-CE48-CFB3-E73F-0AD6CFCA24F9}"/>
              </a:ext>
            </a:extLst>
          </p:cNvPr>
          <p:cNvSpPr txBox="1"/>
          <p:nvPr/>
        </p:nvSpPr>
        <p:spPr>
          <a:xfrm>
            <a:off x="156240" y="4914206"/>
            <a:ext cx="118795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" altLang="ja-JP" sz="1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altLang="ja-JP" sz="1200" dirty="0">
                <a:latin typeface="Calibri" panose="020F0502020204030204" pitchFamily="34" charset="0"/>
                <a:cs typeface="Calibri" panose="020F0502020204030204" pitchFamily="34" charset="0"/>
              </a:rPr>
              <a:t>-values in bold indicate significant differences between spring and summer as calculated by paired t-test. LPA: light-physical activity, MVPA: moderate-to-vigorous physical activity, SBST: sedentary behavior including sleeping duration, ACC: triaxial accelerometer, DLW: doubly labeled water, PAL: physical activity level, TEE: total energy expenditure, AEE: physical activity energy expenditure, SD: standard deviation.</a:t>
            </a:r>
          </a:p>
        </p:txBody>
      </p:sp>
    </p:spTree>
    <p:extLst>
      <p:ext uri="{BB962C8B-B14F-4D97-AF65-F5344CB8AC3E}">
        <p14:creationId xmlns:p14="http://schemas.microsoft.com/office/powerpoint/2010/main" val="1553847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3689D65B-513C-FDFB-8835-8360A6F09D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596527"/>
              </p:ext>
            </p:extLst>
          </p:nvPr>
        </p:nvGraphicFramePr>
        <p:xfrm>
          <a:off x="156242" y="445387"/>
          <a:ext cx="11879517" cy="2084073"/>
        </p:xfrm>
        <a:graphic>
          <a:graphicData uri="http://schemas.openxmlformats.org/drawingml/2006/table">
            <a:tbl>
              <a:tblPr/>
              <a:tblGrid>
                <a:gridCol w="499971">
                  <a:extLst>
                    <a:ext uri="{9D8B030D-6E8A-4147-A177-3AD203B41FA5}">
                      <a16:colId xmlns:a16="http://schemas.microsoft.com/office/drawing/2014/main" val="341959794"/>
                    </a:ext>
                  </a:extLst>
                </a:gridCol>
                <a:gridCol w="679647">
                  <a:extLst>
                    <a:ext uri="{9D8B030D-6E8A-4147-A177-3AD203B41FA5}">
                      <a16:colId xmlns:a16="http://schemas.microsoft.com/office/drawing/2014/main" val="667907358"/>
                    </a:ext>
                  </a:extLst>
                </a:gridCol>
                <a:gridCol w="593716">
                  <a:extLst>
                    <a:ext uri="{9D8B030D-6E8A-4147-A177-3AD203B41FA5}">
                      <a16:colId xmlns:a16="http://schemas.microsoft.com/office/drawing/2014/main" val="2579639713"/>
                    </a:ext>
                  </a:extLst>
                </a:gridCol>
                <a:gridCol w="593716">
                  <a:extLst>
                    <a:ext uri="{9D8B030D-6E8A-4147-A177-3AD203B41FA5}">
                      <a16:colId xmlns:a16="http://schemas.microsoft.com/office/drawing/2014/main" val="3226691965"/>
                    </a:ext>
                  </a:extLst>
                </a:gridCol>
                <a:gridCol w="718708">
                  <a:extLst>
                    <a:ext uri="{9D8B030D-6E8A-4147-A177-3AD203B41FA5}">
                      <a16:colId xmlns:a16="http://schemas.microsoft.com/office/drawing/2014/main" val="2577350395"/>
                    </a:ext>
                  </a:extLst>
                </a:gridCol>
                <a:gridCol w="593716">
                  <a:extLst>
                    <a:ext uri="{9D8B030D-6E8A-4147-A177-3AD203B41FA5}">
                      <a16:colId xmlns:a16="http://schemas.microsoft.com/office/drawing/2014/main" val="953825493"/>
                    </a:ext>
                  </a:extLst>
                </a:gridCol>
                <a:gridCol w="593716">
                  <a:extLst>
                    <a:ext uri="{9D8B030D-6E8A-4147-A177-3AD203B41FA5}">
                      <a16:colId xmlns:a16="http://schemas.microsoft.com/office/drawing/2014/main" val="3268708394"/>
                    </a:ext>
                  </a:extLst>
                </a:gridCol>
                <a:gridCol w="593716">
                  <a:extLst>
                    <a:ext uri="{9D8B030D-6E8A-4147-A177-3AD203B41FA5}">
                      <a16:colId xmlns:a16="http://schemas.microsoft.com/office/drawing/2014/main" val="3735114466"/>
                    </a:ext>
                  </a:extLst>
                </a:gridCol>
                <a:gridCol w="531218">
                  <a:extLst>
                    <a:ext uri="{9D8B030D-6E8A-4147-A177-3AD203B41FA5}">
                      <a16:colId xmlns:a16="http://schemas.microsoft.com/office/drawing/2014/main" val="3931073169"/>
                    </a:ext>
                  </a:extLst>
                </a:gridCol>
                <a:gridCol w="531218">
                  <a:extLst>
                    <a:ext uri="{9D8B030D-6E8A-4147-A177-3AD203B41FA5}">
                      <a16:colId xmlns:a16="http://schemas.microsoft.com/office/drawing/2014/main" val="1297842362"/>
                    </a:ext>
                  </a:extLst>
                </a:gridCol>
                <a:gridCol w="72912">
                  <a:extLst>
                    <a:ext uri="{9D8B030D-6E8A-4147-A177-3AD203B41FA5}">
                      <a16:colId xmlns:a16="http://schemas.microsoft.com/office/drawing/2014/main" val="2023223474"/>
                    </a:ext>
                  </a:extLst>
                </a:gridCol>
                <a:gridCol w="679647">
                  <a:extLst>
                    <a:ext uri="{9D8B030D-6E8A-4147-A177-3AD203B41FA5}">
                      <a16:colId xmlns:a16="http://schemas.microsoft.com/office/drawing/2014/main" val="3908604757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3688407390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930866964"/>
                    </a:ext>
                  </a:extLst>
                </a:gridCol>
                <a:gridCol w="729124">
                  <a:extLst>
                    <a:ext uri="{9D8B030D-6E8A-4147-A177-3AD203B41FA5}">
                      <a16:colId xmlns:a16="http://schemas.microsoft.com/office/drawing/2014/main" val="4107580483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571702935"/>
                    </a:ext>
                  </a:extLst>
                </a:gridCol>
                <a:gridCol w="593716">
                  <a:extLst>
                    <a:ext uri="{9D8B030D-6E8A-4147-A177-3AD203B41FA5}">
                      <a16:colId xmlns:a16="http://schemas.microsoft.com/office/drawing/2014/main" val="832293420"/>
                    </a:ext>
                  </a:extLst>
                </a:gridCol>
                <a:gridCol w="593716">
                  <a:extLst>
                    <a:ext uri="{9D8B030D-6E8A-4147-A177-3AD203B41FA5}">
                      <a16:colId xmlns:a16="http://schemas.microsoft.com/office/drawing/2014/main" val="3514672868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2485387470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3661366885"/>
                    </a:ext>
                  </a:extLst>
                </a:gridCol>
              </a:tblGrid>
              <a:tr h="0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Table S12</a:t>
                      </a:r>
                      <a:r>
                        <a:rPr kumimoji="1" lang="en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Physical activity levels in women.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4784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910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Step counts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LPA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MVPA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MVPA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SBST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PAL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PAL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DLW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AEE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Step counts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LPA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MVPA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MVPA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SBST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PAL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PAL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DLW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TEE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AEE</a:t>
                      </a:r>
                      <a:r>
                        <a:rPr lang="en" sz="10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ACC</a:t>
                      </a:r>
                    </a:p>
                  </a:txBody>
                  <a:tcPr marL="6715" marR="6715" marT="67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6286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(step/day)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(met･hr/wk)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(step/day)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(met･hr/wk)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(min/day)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17123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6577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454.1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942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1.806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1.928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1884.4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652.3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6100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390.6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984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1.803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1865.6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635.3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10539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6039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614.5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761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2.066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2035.6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846.6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6447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482.6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904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1.871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1.308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1843.3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673.6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9472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1604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328.4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1108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1.538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1.887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1813.3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452.9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1716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294.2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1142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1.511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1.296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1781.1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423.9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2387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6298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481.1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923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1.865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1.925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1931.1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702.7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6185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392.9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993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1.791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1.802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1854.4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633.7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31696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7167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362.1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1035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1.721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1.917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1843.3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587.7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6219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288.8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36.2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1115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1.604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1.901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1718.9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475.7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80029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6164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547.8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836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1.933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2.416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2111.1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807.9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5066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422.7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1001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1.669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1.837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1822.2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547.9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2254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5641.5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464.7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41.2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934.2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1.821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1.976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1936.5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675.0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5288.8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378.6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1023.2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1.705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1.658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1814.3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565.0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12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2018.2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108.5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126.6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0.182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0.222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115.7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145.1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1815.6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75.2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24.0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89.1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0.135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0.278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55.4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99.6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0338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0.173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0.917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0.463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0.028</a:t>
                      </a:r>
                    </a:p>
                  </a:txBody>
                  <a:tcPr marL="6741" marR="6741" marT="67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55479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CD72B05-F3B8-880A-F129-BB169CACD643}"/>
              </a:ext>
            </a:extLst>
          </p:cNvPr>
          <p:cNvSpPr txBox="1"/>
          <p:nvPr/>
        </p:nvSpPr>
        <p:spPr>
          <a:xfrm>
            <a:off x="156241" y="2529460"/>
            <a:ext cx="118795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" altLang="ja-JP" sz="1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altLang="ja-JP" sz="1200" dirty="0">
                <a:latin typeface="Calibri" panose="020F0502020204030204" pitchFamily="34" charset="0"/>
                <a:cs typeface="Calibri" panose="020F0502020204030204" pitchFamily="34" charset="0"/>
              </a:rPr>
              <a:t>-values in bold indicate significant differences between spring and summer as calculated by the Wilcoxon signed rank test. LPA: light-physical activity, MVPA: moderate-to-vigorous physical activity, SBST: sedentary behavior including sleeping duration, ACC: triaxial accelerometer, DLW: doubly labeled water, PAL: physical activity level, TEE: total energy expenditure, AEE: physical activity energy expenditure, SD: standard deviation.</a:t>
            </a:r>
          </a:p>
        </p:txBody>
      </p:sp>
    </p:spTree>
    <p:extLst>
      <p:ext uri="{BB962C8B-B14F-4D97-AF65-F5344CB8AC3E}">
        <p14:creationId xmlns:p14="http://schemas.microsoft.com/office/powerpoint/2010/main" val="3705425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0665A588-6320-98FA-018F-1AE90C2C17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602044"/>
              </p:ext>
            </p:extLst>
          </p:nvPr>
        </p:nvGraphicFramePr>
        <p:xfrm>
          <a:off x="1096410" y="469057"/>
          <a:ext cx="9999175" cy="5127670"/>
        </p:xfrm>
        <a:graphic>
          <a:graphicData uri="http://schemas.openxmlformats.org/drawingml/2006/table">
            <a:tbl>
              <a:tblPr/>
              <a:tblGrid>
                <a:gridCol w="566993">
                  <a:extLst>
                    <a:ext uri="{9D8B030D-6E8A-4147-A177-3AD203B41FA5}">
                      <a16:colId xmlns:a16="http://schemas.microsoft.com/office/drawing/2014/main" val="147954356"/>
                    </a:ext>
                  </a:extLst>
                </a:gridCol>
                <a:gridCol w="877068">
                  <a:extLst>
                    <a:ext uri="{9D8B030D-6E8A-4147-A177-3AD203B41FA5}">
                      <a16:colId xmlns:a16="http://schemas.microsoft.com/office/drawing/2014/main" val="2906900015"/>
                    </a:ext>
                  </a:extLst>
                </a:gridCol>
                <a:gridCol w="673306">
                  <a:extLst>
                    <a:ext uri="{9D8B030D-6E8A-4147-A177-3AD203B41FA5}">
                      <a16:colId xmlns:a16="http://schemas.microsoft.com/office/drawing/2014/main" val="1260795248"/>
                    </a:ext>
                  </a:extLst>
                </a:gridCol>
                <a:gridCol w="673306">
                  <a:extLst>
                    <a:ext uri="{9D8B030D-6E8A-4147-A177-3AD203B41FA5}">
                      <a16:colId xmlns:a16="http://schemas.microsoft.com/office/drawing/2014/main" val="2895325413"/>
                    </a:ext>
                  </a:extLst>
                </a:gridCol>
                <a:gridCol w="815054">
                  <a:extLst>
                    <a:ext uri="{9D8B030D-6E8A-4147-A177-3AD203B41FA5}">
                      <a16:colId xmlns:a16="http://schemas.microsoft.com/office/drawing/2014/main" val="4192536387"/>
                    </a:ext>
                  </a:extLst>
                </a:gridCol>
                <a:gridCol w="673306">
                  <a:extLst>
                    <a:ext uri="{9D8B030D-6E8A-4147-A177-3AD203B41FA5}">
                      <a16:colId xmlns:a16="http://schemas.microsoft.com/office/drawing/2014/main" val="3523884490"/>
                    </a:ext>
                  </a:extLst>
                </a:gridCol>
                <a:gridCol w="850491">
                  <a:extLst>
                    <a:ext uri="{9D8B030D-6E8A-4147-A177-3AD203B41FA5}">
                      <a16:colId xmlns:a16="http://schemas.microsoft.com/office/drawing/2014/main" val="100621559"/>
                    </a:ext>
                  </a:extLst>
                </a:gridCol>
                <a:gridCol w="82686">
                  <a:extLst>
                    <a:ext uri="{9D8B030D-6E8A-4147-A177-3AD203B41FA5}">
                      <a16:colId xmlns:a16="http://schemas.microsoft.com/office/drawing/2014/main" val="3891205722"/>
                    </a:ext>
                  </a:extLst>
                </a:gridCol>
                <a:gridCol w="877068">
                  <a:extLst>
                    <a:ext uri="{9D8B030D-6E8A-4147-A177-3AD203B41FA5}">
                      <a16:colId xmlns:a16="http://schemas.microsoft.com/office/drawing/2014/main" val="1380453359"/>
                    </a:ext>
                  </a:extLst>
                </a:gridCol>
                <a:gridCol w="744180">
                  <a:extLst>
                    <a:ext uri="{9D8B030D-6E8A-4147-A177-3AD203B41FA5}">
                      <a16:colId xmlns:a16="http://schemas.microsoft.com/office/drawing/2014/main" val="1070456447"/>
                    </a:ext>
                  </a:extLst>
                </a:gridCol>
                <a:gridCol w="744180">
                  <a:extLst>
                    <a:ext uri="{9D8B030D-6E8A-4147-A177-3AD203B41FA5}">
                      <a16:colId xmlns:a16="http://schemas.microsoft.com/office/drawing/2014/main" val="3519782162"/>
                    </a:ext>
                  </a:extLst>
                </a:gridCol>
                <a:gridCol w="826866">
                  <a:extLst>
                    <a:ext uri="{9D8B030D-6E8A-4147-A177-3AD203B41FA5}">
                      <a16:colId xmlns:a16="http://schemas.microsoft.com/office/drawing/2014/main" val="671466084"/>
                    </a:ext>
                  </a:extLst>
                </a:gridCol>
                <a:gridCol w="744180">
                  <a:extLst>
                    <a:ext uri="{9D8B030D-6E8A-4147-A177-3AD203B41FA5}">
                      <a16:colId xmlns:a16="http://schemas.microsoft.com/office/drawing/2014/main" val="363507432"/>
                    </a:ext>
                  </a:extLst>
                </a:gridCol>
                <a:gridCol w="850491">
                  <a:extLst>
                    <a:ext uri="{9D8B030D-6E8A-4147-A177-3AD203B41FA5}">
                      <a16:colId xmlns:a16="http://schemas.microsoft.com/office/drawing/2014/main" val="617056415"/>
                    </a:ext>
                  </a:extLst>
                </a:gridCol>
              </a:tblGrid>
              <a:tr h="0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Table S13</a:t>
                      </a:r>
                      <a:r>
                        <a:rPr kumimoji="1" lang="en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Energy intake in both experiments.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41177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540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Energy intake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Protein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Fat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Carbohydrate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Sodium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 intake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Energy intake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Protein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Fat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Carbohydrate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Sodium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 intake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23324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(ml/day)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(ml/day)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5451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2752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109.0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83.0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341.1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2415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109.2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279.4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4964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2338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95.2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304.5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2218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95.8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59.9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304.8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0069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1754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77.6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64.7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229.6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1760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78.3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242.7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6911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1802.8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276.5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1229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51.8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201.0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0807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1592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54.6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212.2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1464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225.4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3038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1583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51.0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225.1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1584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232.8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98328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2041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79.2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288.9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1905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45.1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288.7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08326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2069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92.5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71.7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282.4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2241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89.1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78.4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323.9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2603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2100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91.8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55.8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262.9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1814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85.1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45.4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224.6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65630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1831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296.4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1521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221.8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7714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1901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79.6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259.0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1581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58.0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220.3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94535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1575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262.2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1406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56.2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34.7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229.3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639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2010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73.1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80.8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267.4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2001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76.4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72.6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279.6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4092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1866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80.1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270.6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1759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47.8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280.4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46122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2037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86.0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301.7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2028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332.5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0641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1782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34.5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300.5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1620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48.1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286.8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1580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1950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83.8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270.9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1791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72.1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52.2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228.8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82483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2116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326.9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2012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74.9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42.9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325.2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25534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1608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214.5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1435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48.0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173.6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0323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1717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68.6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227.7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1705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84.3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209.9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5964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2252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101.5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325.1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2120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87.8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294.3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52653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1667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50.1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263.1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1728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60.2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49.9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275.8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30794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1924.7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77.7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273.1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1788.0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71.4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50.2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258.3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55508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286.3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13.9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14.7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36.3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304.3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16.3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16.0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44.5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7816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0.001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0.008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0.045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0.852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0.603</a:t>
                      </a:r>
                    </a:p>
                  </a:txBody>
                  <a:tcPr marL="7502" marR="7502" marT="75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0655559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05FE015-4A51-2ED2-5718-8943218BEB0D}"/>
              </a:ext>
            </a:extLst>
          </p:cNvPr>
          <p:cNvSpPr txBox="1"/>
          <p:nvPr/>
        </p:nvSpPr>
        <p:spPr>
          <a:xfrm>
            <a:off x="1096410" y="5548175"/>
            <a:ext cx="113457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" altLang="ja-JP" sz="1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altLang="ja-JP" sz="1200" dirty="0">
                <a:latin typeface="Calibri" panose="020F0502020204030204" pitchFamily="34" charset="0"/>
                <a:cs typeface="Calibri" panose="020F0502020204030204" pitchFamily="34" charset="0"/>
              </a:rPr>
              <a:t>-values in bold indicate significant differences between spring and summer as calculated by paired t-test. SD: standard deviation.</a:t>
            </a:r>
          </a:p>
        </p:txBody>
      </p:sp>
    </p:spTree>
    <p:extLst>
      <p:ext uri="{BB962C8B-B14F-4D97-AF65-F5344CB8AC3E}">
        <p14:creationId xmlns:p14="http://schemas.microsoft.com/office/powerpoint/2010/main" val="3017927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12B7D099-8EF7-92BD-C131-A264892832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918005"/>
              </p:ext>
            </p:extLst>
          </p:nvPr>
        </p:nvGraphicFramePr>
        <p:xfrm>
          <a:off x="1062073" y="667654"/>
          <a:ext cx="10067854" cy="4068559"/>
        </p:xfrm>
        <a:graphic>
          <a:graphicData uri="http://schemas.openxmlformats.org/drawingml/2006/table">
            <a:tbl>
              <a:tblPr/>
              <a:tblGrid>
                <a:gridCol w="570888">
                  <a:extLst>
                    <a:ext uri="{9D8B030D-6E8A-4147-A177-3AD203B41FA5}">
                      <a16:colId xmlns:a16="http://schemas.microsoft.com/office/drawing/2014/main" val="3270483515"/>
                    </a:ext>
                  </a:extLst>
                </a:gridCol>
                <a:gridCol w="883093">
                  <a:extLst>
                    <a:ext uri="{9D8B030D-6E8A-4147-A177-3AD203B41FA5}">
                      <a16:colId xmlns:a16="http://schemas.microsoft.com/office/drawing/2014/main" val="1651693793"/>
                    </a:ext>
                  </a:extLst>
                </a:gridCol>
                <a:gridCol w="677930">
                  <a:extLst>
                    <a:ext uri="{9D8B030D-6E8A-4147-A177-3AD203B41FA5}">
                      <a16:colId xmlns:a16="http://schemas.microsoft.com/office/drawing/2014/main" val="4222325549"/>
                    </a:ext>
                  </a:extLst>
                </a:gridCol>
                <a:gridCol w="677930">
                  <a:extLst>
                    <a:ext uri="{9D8B030D-6E8A-4147-A177-3AD203B41FA5}">
                      <a16:colId xmlns:a16="http://schemas.microsoft.com/office/drawing/2014/main" val="2668148449"/>
                    </a:ext>
                  </a:extLst>
                </a:gridCol>
                <a:gridCol w="820653">
                  <a:extLst>
                    <a:ext uri="{9D8B030D-6E8A-4147-A177-3AD203B41FA5}">
                      <a16:colId xmlns:a16="http://schemas.microsoft.com/office/drawing/2014/main" val="1987774066"/>
                    </a:ext>
                  </a:extLst>
                </a:gridCol>
                <a:gridCol w="677930">
                  <a:extLst>
                    <a:ext uri="{9D8B030D-6E8A-4147-A177-3AD203B41FA5}">
                      <a16:colId xmlns:a16="http://schemas.microsoft.com/office/drawing/2014/main" val="1185234591"/>
                    </a:ext>
                  </a:extLst>
                </a:gridCol>
                <a:gridCol w="856332">
                  <a:extLst>
                    <a:ext uri="{9D8B030D-6E8A-4147-A177-3AD203B41FA5}">
                      <a16:colId xmlns:a16="http://schemas.microsoft.com/office/drawing/2014/main" val="1108568312"/>
                    </a:ext>
                  </a:extLst>
                </a:gridCol>
                <a:gridCol w="83254">
                  <a:extLst>
                    <a:ext uri="{9D8B030D-6E8A-4147-A177-3AD203B41FA5}">
                      <a16:colId xmlns:a16="http://schemas.microsoft.com/office/drawing/2014/main" val="3130594571"/>
                    </a:ext>
                  </a:extLst>
                </a:gridCol>
                <a:gridCol w="883093">
                  <a:extLst>
                    <a:ext uri="{9D8B030D-6E8A-4147-A177-3AD203B41FA5}">
                      <a16:colId xmlns:a16="http://schemas.microsoft.com/office/drawing/2014/main" val="1463254523"/>
                    </a:ext>
                  </a:extLst>
                </a:gridCol>
                <a:gridCol w="749291">
                  <a:extLst>
                    <a:ext uri="{9D8B030D-6E8A-4147-A177-3AD203B41FA5}">
                      <a16:colId xmlns:a16="http://schemas.microsoft.com/office/drawing/2014/main" val="708526285"/>
                    </a:ext>
                  </a:extLst>
                </a:gridCol>
                <a:gridCol w="749291">
                  <a:extLst>
                    <a:ext uri="{9D8B030D-6E8A-4147-A177-3AD203B41FA5}">
                      <a16:colId xmlns:a16="http://schemas.microsoft.com/office/drawing/2014/main" val="2617527509"/>
                    </a:ext>
                  </a:extLst>
                </a:gridCol>
                <a:gridCol w="832546">
                  <a:extLst>
                    <a:ext uri="{9D8B030D-6E8A-4147-A177-3AD203B41FA5}">
                      <a16:colId xmlns:a16="http://schemas.microsoft.com/office/drawing/2014/main" val="986141940"/>
                    </a:ext>
                  </a:extLst>
                </a:gridCol>
                <a:gridCol w="749291">
                  <a:extLst>
                    <a:ext uri="{9D8B030D-6E8A-4147-A177-3AD203B41FA5}">
                      <a16:colId xmlns:a16="http://schemas.microsoft.com/office/drawing/2014/main" val="2007138660"/>
                    </a:ext>
                  </a:extLst>
                </a:gridCol>
                <a:gridCol w="856332">
                  <a:extLst>
                    <a:ext uri="{9D8B030D-6E8A-4147-A177-3AD203B41FA5}">
                      <a16:colId xmlns:a16="http://schemas.microsoft.com/office/drawing/2014/main" val="71732399"/>
                    </a:ext>
                  </a:extLst>
                </a:gridCol>
              </a:tblGrid>
              <a:tr h="0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Table S14</a:t>
                      </a:r>
                      <a:r>
                        <a:rPr kumimoji="1" lang="en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Energy intake in men.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3067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015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Energy intake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Protein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Fat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Carbohydrate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Sodium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 intake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Energy intake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Protein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Fat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Carbohydrate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Sodium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 intake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694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(L/day)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(L/day)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903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2752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109.0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83.0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341.1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2415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109.2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79.3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279.4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9680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2338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95.2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304.5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2218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95.8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59.9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304.8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4695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1754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64.7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229.6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1760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78.3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242.7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4493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1592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63.0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212.2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1464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62.5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31.9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225.4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20957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2041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79.2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68.3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288.9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1905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45.1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288.7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0741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2069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92.5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71.7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282.4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2241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89.1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78.4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323.9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261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2100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91.8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55.8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262.9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1814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85.1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45.4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224.6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13461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1831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35.8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296.4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1521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53.8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43.3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221.8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03417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1901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79.6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259.0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1581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58.0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60.3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220.3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267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1575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262.2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1406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56.2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34.7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229.3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7036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2037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86.0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301.7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2028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77.0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332.5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2018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1782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34.5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300.5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1620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48.1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286.8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62238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1950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83.8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270.9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1791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72.1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52.2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228.8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4278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2116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52.4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326.9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2012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74.9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42.9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325.2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00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1608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214.5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1435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48.0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30.2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173.6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8455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2252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101.5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325.1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2120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87.8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65.8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294.3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75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1981.1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81.0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279.9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1833.2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72.3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50.0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262.6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10.2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6295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307.5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14.5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38.6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316.4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47.4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07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&lt; 0.001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0.072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0.053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0.154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0.196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4411813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7E45740-08F6-9279-9AE9-6D2911264CC2}"/>
              </a:ext>
            </a:extLst>
          </p:cNvPr>
          <p:cNvSpPr txBox="1"/>
          <p:nvPr/>
        </p:nvSpPr>
        <p:spPr>
          <a:xfrm>
            <a:off x="1062073" y="4706592"/>
            <a:ext cx="114237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" altLang="ja-JP" sz="1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altLang="ja-JP" sz="1200" dirty="0">
                <a:latin typeface="Calibri" panose="020F0502020204030204" pitchFamily="34" charset="0"/>
                <a:cs typeface="Calibri" panose="020F0502020204030204" pitchFamily="34" charset="0"/>
              </a:rPr>
              <a:t>-values in bold indicate significant differences between spring and summer as calculated by paired t-test. SD: standard deviation.</a:t>
            </a:r>
          </a:p>
        </p:txBody>
      </p:sp>
    </p:spTree>
    <p:extLst>
      <p:ext uri="{BB962C8B-B14F-4D97-AF65-F5344CB8AC3E}">
        <p14:creationId xmlns:p14="http://schemas.microsoft.com/office/powerpoint/2010/main" val="4249473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B15669C2-9A20-2493-454B-24401815C9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072473"/>
              </p:ext>
            </p:extLst>
          </p:nvPr>
        </p:nvGraphicFramePr>
        <p:xfrm>
          <a:off x="1057473" y="1217899"/>
          <a:ext cx="10077051" cy="2296909"/>
        </p:xfrm>
        <a:graphic>
          <a:graphicData uri="http://schemas.openxmlformats.org/drawingml/2006/table">
            <a:tbl>
              <a:tblPr/>
              <a:tblGrid>
                <a:gridCol w="571410">
                  <a:extLst>
                    <a:ext uri="{9D8B030D-6E8A-4147-A177-3AD203B41FA5}">
                      <a16:colId xmlns:a16="http://schemas.microsoft.com/office/drawing/2014/main" val="1211843089"/>
                    </a:ext>
                  </a:extLst>
                </a:gridCol>
                <a:gridCol w="883900">
                  <a:extLst>
                    <a:ext uri="{9D8B030D-6E8A-4147-A177-3AD203B41FA5}">
                      <a16:colId xmlns:a16="http://schemas.microsoft.com/office/drawing/2014/main" val="1896325535"/>
                    </a:ext>
                  </a:extLst>
                </a:gridCol>
                <a:gridCol w="678549">
                  <a:extLst>
                    <a:ext uri="{9D8B030D-6E8A-4147-A177-3AD203B41FA5}">
                      <a16:colId xmlns:a16="http://schemas.microsoft.com/office/drawing/2014/main" val="545777896"/>
                    </a:ext>
                  </a:extLst>
                </a:gridCol>
                <a:gridCol w="678549">
                  <a:extLst>
                    <a:ext uri="{9D8B030D-6E8A-4147-A177-3AD203B41FA5}">
                      <a16:colId xmlns:a16="http://schemas.microsoft.com/office/drawing/2014/main" val="1115671903"/>
                    </a:ext>
                  </a:extLst>
                </a:gridCol>
                <a:gridCol w="821402">
                  <a:extLst>
                    <a:ext uri="{9D8B030D-6E8A-4147-A177-3AD203B41FA5}">
                      <a16:colId xmlns:a16="http://schemas.microsoft.com/office/drawing/2014/main" val="312513493"/>
                    </a:ext>
                  </a:extLst>
                </a:gridCol>
                <a:gridCol w="678549">
                  <a:extLst>
                    <a:ext uri="{9D8B030D-6E8A-4147-A177-3AD203B41FA5}">
                      <a16:colId xmlns:a16="http://schemas.microsoft.com/office/drawing/2014/main" val="1279696554"/>
                    </a:ext>
                  </a:extLst>
                </a:gridCol>
                <a:gridCol w="857114">
                  <a:extLst>
                    <a:ext uri="{9D8B030D-6E8A-4147-A177-3AD203B41FA5}">
                      <a16:colId xmlns:a16="http://schemas.microsoft.com/office/drawing/2014/main" val="2822970881"/>
                    </a:ext>
                  </a:extLst>
                </a:gridCol>
                <a:gridCol w="83330">
                  <a:extLst>
                    <a:ext uri="{9D8B030D-6E8A-4147-A177-3AD203B41FA5}">
                      <a16:colId xmlns:a16="http://schemas.microsoft.com/office/drawing/2014/main" val="1423552951"/>
                    </a:ext>
                  </a:extLst>
                </a:gridCol>
                <a:gridCol w="883900">
                  <a:extLst>
                    <a:ext uri="{9D8B030D-6E8A-4147-A177-3AD203B41FA5}">
                      <a16:colId xmlns:a16="http://schemas.microsoft.com/office/drawing/2014/main" val="4166808931"/>
                    </a:ext>
                  </a:extLst>
                </a:gridCol>
                <a:gridCol w="749976">
                  <a:extLst>
                    <a:ext uri="{9D8B030D-6E8A-4147-A177-3AD203B41FA5}">
                      <a16:colId xmlns:a16="http://schemas.microsoft.com/office/drawing/2014/main" val="135826743"/>
                    </a:ext>
                  </a:extLst>
                </a:gridCol>
                <a:gridCol w="749976">
                  <a:extLst>
                    <a:ext uri="{9D8B030D-6E8A-4147-A177-3AD203B41FA5}">
                      <a16:colId xmlns:a16="http://schemas.microsoft.com/office/drawing/2014/main" val="2174403934"/>
                    </a:ext>
                  </a:extLst>
                </a:gridCol>
                <a:gridCol w="833306">
                  <a:extLst>
                    <a:ext uri="{9D8B030D-6E8A-4147-A177-3AD203B41FA5}">
                      <a16:colId xmlns:a16="http://schemas.microsoft.com/office/drawing/2014/main" val="2157328533"/>
                    </a:ext>
                  </a:extLst>
                </a:gridCol>
                <a:gridCol w="749976">
                  <a:extLst>
                    <a:ext uri="{9D8B030D-6E8A-4147-A177-3AD203B41FA5}">
                      <a16:colId xmlns:a16="http://schemas.microsoft.com/office/drawing/2014/main" val="291642452"/>
                    </a:ext>
                  </a:extLst>
                </a:gridCol>
                <a:gridCol w="857114">
                  <a:extLst>
                    <a:ext uri="{9D8B030D-6E8A-4147-A177-3AD203B41FA5}">
                      <a16:colId xmlns:a16="http://schemas.microsoft.com/office/drawing/2014/main" val="613502129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Table S15</a:t>
                      </a:r>
                      <a:r>
                        <a:rPr kumimoji="1" lang="en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Energy intake in women.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1948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Spring (May)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Summer (Aug)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4158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ID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Energy intake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Protein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Fat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Carbohydrate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Sodium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 intake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Energy intake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Protein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Fat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Carbohydrate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Sodium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Water intake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3871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(L/day)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(kcal/day)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(g/day)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(L/day)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1411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1803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54.4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276.5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1229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51.8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201.0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11497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1583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51.0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225.1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1584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71.0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43.5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232.8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08696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2010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73.1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80.8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267.4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2001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76.4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72.6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279.6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89133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1866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80.1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61.5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270.6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1759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70.4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47.8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280.4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8590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1717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68.6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67.8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227.7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1705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84.3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64.4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209.9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3150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1667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57.1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50.1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263.1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1728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60.2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49.9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275.8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2517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Mean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1774.3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60.9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255.1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8.2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1667.7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69.0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50.8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246.6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9.5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019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SD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152.4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7.5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11.8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22.6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1.3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游ゴシック" panose="020B0400000000000000" pitchFamily="34" charset="-128"/>
                      </a:endParaRP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254.5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11.6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16.2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36.6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2.1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6687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P-value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0.249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0.917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0.028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0.917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0.057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游ゴシック" panose="020B0400000000000000" pitchFamily="34" charset="-128"/>
                        </a:rPr>
                        <a:t>0.345</a:t>
                      </a:r>
                    </a:p>
                  </a:txBody>
                  <a:tcPr marL="7966" marR="7966" marT="79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0647158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06B54E6-5821-1F75-FF87-85CE27B5E1E8}"/>
              </a:ext>
            </a:extLst>
          </p:cNvPr>
          <p:cNvSpPr txBox="1"/>
          <p:nvPr/>
        </p:nvSpPr>
        <p:spPr>
          <a:xfrm>
            <a:off x="1057473" y="3500777"/>
            <a:ext cx="114341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ja-JP" sz="12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altLang="ja-JP" sz="1200" dirty="0">
                <a:latin typeface="Calibri" panose="020F0502020204030204" pitchFamily="34" charset="0"/>
                <a:cs typeface="Calibri" panose="020F0502020204030204" pitchFamily="34" charset="0"/>
              </a:rPr>
              <a:t>-values in bold indicate significant differences between spring and summer as calculated by the Wilcoxon signed rank test. SD: standard deviation.</a:t>
            </a:r>
          </a:p>
        </p:txBody>
      </p:sp>
    </p:spTree>
    <p:extLst>
      <p:ext uri="{BB962C8B-B14F-4D97-AF65-F5344CB8AC3E}">
        <p14:creationId xmlns:p14="http://schemas.microsoft.com/office/powerpoint/2010/main" val="3850756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38605</TotalTime>
  <Words>6376</Words>
  <Application>Microsoft Macintosh PowerPoint</Application>
  <PresentationFormat>ワイド画面</PresentationFormat>
  <Paragraphs>4731</Paragraphs>
  <Slides>15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1" baseType="lpstr">
      <vt:lpstr>Yu Gothic</vt:lpstr>
      <vt:lpstr>Yu Gothic</vt:lpstr>
      <vt:lpstr>游ゴシック Light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Office User</dc:creator>
  <cp:lastModifiedBy>Microsoft Office User</cp:lastModifiedBy>
  <cp:revision>215</cp:revision>
  <dcterms:created xsi:type="dcterms:W3CDTF">2024-04-30T04:03:17Z</dcterms:created>
  <dcterms:modified xsi:type="dcterms:W3CDTF">2025-10-17T04:40:14Z</dcterms:modified>
</cp:coreProperties>
</file>