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666" r:id="rId2"/>
    <p:sldId id="677" r:id="rId3"/>
    <p:sldId id="671" r:id="rId4"/>
    <p:sldId id="678" r:id="rId5"/>
    <p:sldId id="665" r:id="rId6"/>
    <p:sldId id="672" r:id="rId7"/>
    <p:sldId id="673" r:id="rId8"/>
    <p:sldId id="668" r:id="rId9"/>
    <p:sldId id="669" r:id="rId10"/>
    <p:sldId id="674" r:id="rId11"/>
    <p:sldId id="670" r:id="rId12"/>
    <p:sldId id="67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955" autoAdjust="0"/>
  </p:normalViewPr>
  <p:slideViewPr>
    <p:cSldViewPr>
      <p:cViewPr varScale="1">
        <p:scale>
          <a:sx n="73" d="100"/>
          <a:sy n="73" d="100"/>
        </p:scale>
        <p:origin x="1742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93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30A57-D208-4F5B-B8AF-ECC666B86C39}" type="datetimeFigureOut">
              <a:rPr lang="en-US" smtClean="0"/>
              <a:pPr/>
              <a:t>10/7/2025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E6D9A8-AC27-49FE-98CB-25FA9EEB25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9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8F439-C750-4222-A522-EC1DA86914BB}" type="datetime1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Assefa Asnakew Abebe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17606-AEC6-4AFF-A111-BF12AB887AC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B08FE-A2F6-42A0-9CC5-6AC50D391612}" type="datetime1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Assefa Asnakew Abebe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17606-AEC6-4AFF-A111-BF12AB887AC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ECA0B-ED15-4FFD-8207-DD4AB9DB6C30}" type="datetime1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Assefa Asnakew Abebe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17606-AEC6-4AFF-A111-BF12AB887AC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5AAC-935A-44E6-8856-5B38B9DC5298}" type="datetime1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Assefa Asnakew Abebe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17606-AEC6-4AFF-A111-BF12AB887AC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95F3E-5D29-4C08-88A3-12EA7AF6FEAE}" type="datetime1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Assefa Asnakew Abebe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17606-AEC6-4AFF-A111-BF12AB887AC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FF684-7EB3-422F-9121-38B35196B1ED}" type="datetime1">
              <a:rPr lang="en-US" smtClean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Assefa Asnakew Abebe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17606-AEC6-4AFF-A111-BF12AB887AC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9CA3-1BB3-4218-BE68-22924794D07B}" type="datetime1">
              <a:rPr lang="en-US" smtClean="0"/>
              <a:t>10/7/2025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Assefa Asnakew Abebe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17606-AEC6-4AFF-A111-BF12AB887AC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C386A-3FCB-453A-83FF-D1F4A6720A65}" type="datetime1">
              <a:rPr lang="en-US" smtClean="0"/>
              <a:t>10/7/2025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Assefa Asnakew Abebe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17606-AEC6-4AFF-A111-BF12AB887AC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72FB-3D87-4D55-AB06-65641E44EF5D}" type="datetime1">
              <a:rPr lang="en-US" smtClean="0"/>
              <a:t>10/7/2025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Assefa Asnakew Abebe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17606-AEC6-4AFF-A111-BF12AB887AC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A03D-907F-436B-B4EF-404139C0658E}" type="datetime1">
              <a:rPr lang="en-US" smtClean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Assefa Asnakew Abebe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17606-AEC6-4AFF-A111-BF12AB887AC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999F-E0D7-4339-BBAE-46CCD3F2F899}" type="datetime1">
              <a:rPr lang="en-US" smtClean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Assefa Asnakew Abebe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17606-AEC6-4AFF-A111-BF12AB887AC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7C101-187E-4A86-9D21-B12E45418CA9}" type="datetime1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Assefa Asnakew Abebe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17606-AEC6-4AFF-A111-BF12AB887AC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9C4596-2DB5-CAD6-9F60-E559A6BE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4E87A6-E5D9-AED2-7A1A-0BD0DA9776D2}"/>
              </a:ext>
            </a:extLst>
          </p:cNvPr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GB" sz="4000" b="1" i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Drulisvirus</a:t>
            </a:r>
            <a:endParaRPr lang="en-GB" sz="4000" b="1" dirty="0">
              <a:solidFill>
                <a:srgbClr val="0070C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AutoShape 2" descr="Regulation of gene expression - Wikipedia">
            <a:extLst>
              <a:ext uri="{FF2B5EF4-FFF2-40B4-BE49-F238E27FC236}">
                <a16:creationId xmlns="" xmlns:a16="http://schemas.microsoft.com/office/drawing/2014/main" id="{E28BB8B8-DCCD-ECCD-2A11-F55150D0E1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90800" y="32766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38200"/>
            <a:ext cx="7671957" cy="57530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43209DC-D11F-5764-8841-C642F2956317}"/>
              </a:ext>
            </a:extLst>
          </p:cNvPr>
          <p:cNvSpPr txBox="1"/>
          <p:nvPr/>
        </p:nvSpPr>
        <p:spPr>
          <a:xfrm>
            <a:off x="4867443" y="3046931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E3376F4-1375-3A42-91A1-EF88226D6C70}"/>
              </a:ext>
            </a:extLst>
          </p:cNvPr>
          <p:cNvSpPr txBox="1"/>
          <p:nvPr/>
        </p:nvSpPr>
        <p:spPr>
          <a:xfrm>
            <a:off x="4879048" y="2891881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AA20B50-87C8-FECC-C391-63B84CFDE439}"/>
              </a:ext>
            </a:extLst>
          </p:cNvPr>
          <p:cNvSpPr txBox="1"/>
          <p:nvPr/>
        </p:nvSpPr>
        <p:spPr>
          <a:xfrm>
            <a:off x="4879048" y="2761076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4265625-912A-C147-5C26-87150C2D3471}"/>
              </a:ext>
            </a:extLst>
          </p:cNvPr>
          <p:cNvSpPr txBox="1"/>
          <p:nvPr/>
        </p:nvSpPr>
        <p:spPr>
          <a:xfrm>
            <a:off x="4850933" y="2499957"/>
            <a:ext cx="4123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4F79DA2-7420-DACB-5208-FDC3BB2F860A}"/>
              </a:ext>
            </a:extLst>
          </p:cNvPr>
          <p:cNvSpPr txBox="1"/>
          <p:nvPr/>
        </p:nvSpPr>
        <p:spPr>
          <a:xfrm>
            <a:off x="4850933" y="2138715"/>
            <a:ext cx="4753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B463EA2-E4CF-4240-49FC-83C290A364A5}"/>
              </a:ext>
            </a:extLst>
          </p:cNvPr>
          <p:cNvSpPr txBox="1"/>
          <p:nvPr/>
        </p:nvSpPr>
        <p:spPr>
          <a:xfrm>
            <a:off x="6019800" y="2180659"/>
            <a:ext cx="685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728 bp</a:t>
            </a:r>
            <a:endParaRPr lang="en-GB" sz="1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71094" y="576443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capsid protein gene of the genus </a:t>
            </a:r>
            <a:r>
              <a:rPr lang="en-GB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Drulisvirus</a:t>
            </a:r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(728 bp</a:t>
            </a:r>
            <a:r>
              <a:rPr lang="en-GB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133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9C4596-2DB5-CAD6-9F60-E559A6BE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4E87A6-E5D9-AED2-7A1A-0BD0DA9776D2}"/>
              </a:ext>
            </a:extLst>
          </p:cNvPr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GB" sz="4000" b="1" i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Taipeivirus</a:t>
            </a:r>
            <a:r>
              <a:rPr lang="en-GB" sz="40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 (</a:t>
            </a:r>
            <a:r>
              <a:rPr lang="en-GB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inverted gel image</a:t>
            </a:r>
            <a:r>
              <a:rPr lang="en-GB" sz="40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)</a:t>
            </a:r>
            <a:endParaRPr lang="en-GB" sz="4000" b="1" dirty="0">
              <a:solidFill>
                <a:srgbClr val="0070C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AutoShape 2" descr="Regulation of gene expression - Wikipedia">
            <a:extLst>
              <a:ext uri="{FF2B5EF4-FFF2-40B4-BE49-F238E27FC236}">
                <a16:creationId xmlns="" xmlns:a16="http://schemas.microsoft.com/office/drawing/2014/main" id="{E28BB8B8-DCCD-ECCD-2A11-F55150D0E1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90800" y="32766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838200"/>
            <a:ext cx="7696200" cy="577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28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9C4596-2DB5-CAD6-9F60-E559A6BE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4E87A6-E5D9-AED2-7A1A-0BD0DA9776D2}"/>
              </a:ext>
            </a:extLst>
          </p:cNvPr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GB" sz="4000" b="1" i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Webervirus</a:t>
            </a:r>
            <a:endParaRPr lang="en-GB" sz="4000" b="1" i="1" dirty="0">
              <a:solidFill>
                <a:srgbClr val="0070C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AutoShape 2" descr="Regulation of gene expression - Wikipedia">
            <a:extLst>
              <a:ext uri="{FF2B5EF4-FFF2-40B4-BE49-F238E27FC236}">
                <a16:creationId xmlns="" xmlns:a16="http://schemas.microsoft.com/office/drawing/2014/main" id="{E28BB8B8-DCCD-ECCD-2A11-F55150D0E1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90800" y="32766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724" y="838200"/>
            <a:ext cx="7624552" cy="57174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525701D-7AFB-5BAF-9DC8-09B49E2B6575}"/>
              </a:ext>
            </a:extLst>
          </p:cNvPr>
          <p:cNvSpPr txBox="1"/>
          <p:nvPr/>
        </p:nvSpPr>
        <p:spPr>
          <a:xfrm>
            <a:off x="4517152" y="3357840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GB" sz="105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378CF12-8BBE-B0A0-3BDA-2B834EC6422A}"/>
              </a:ext>
            </a:extLst>
          </p:cNvPr>
          <p:cNvSpPr txBox="1"/>
          <p:nvPr/>
        </p:nvSpPr>
        <p:spPr>
          <a:xfrm>
            <a:off x="4499318" y="3102239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GB" sz="105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2DED285-7F18-F01C-2D63-3184071EFFFE}"/>
              </a:ext>
            </a:extLst>
          </p:cNvPr>
          <p:cNvSpPr txBox="1"/>
          <p:nvPr/>
        </p:nvSpPr>
        <p:spPr>
          <a:xfrm>
            <a:off x="4482056" y="2940741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GB" sz="105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675E6D8-3C8F-6281-1093-7B1BB7A458CC}"/>
              </a:ext>
            </a:extLst>
          </p:cNvPr>
          <p:cNvSpPr txBox="1"/>
          <p:nvPr/>
        </p:nvSpPr>
        <p:spPr>
          <a:xfrm>
            <a:off x="4464794" y="2732230"/>
            <a:ext cx="4123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GB" sz="105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701E99A-AD3F-9027-E35C-873435C162BA}"/>
              </a:ext>
            </a:extLst>
          </p:cNvPr>
          <p:cNvSpPr txBox="1"/>
          <p:nvPr/>
        </p:nvSpPr>
        <p:spPr>
          <a:xfrm>
            <a:off x="4433289" y="2396371"/>
            <a:ext cx="4753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GB" sz="105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F767BA9-7C73-73DC-BB7B-4E98F90C74A5}"/>
              </a:ext>
            </a:extLst>
          </p:cNvPr>
          <p:cNvSpPr txBox="1"/>
          <p:nvPr/>
        </p:nvSpPr>
        <p:spPr>
          <a:xfrm>
            <a:off x="5410200" y="2678567"/>
            <a:ext cx="6858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422 bp</a:t>
            </a:r>
            <a:endParaRPr lang="en-GB" sz="11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84955" y="56904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putative major head subunit precursor</a:t>
            </a:r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gene of the genus </a:t>
            </a:r>
            <a:r>
              <a:rPr lang="en-GB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Webervirus</a:t>
            </a:r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(422 bp</a:t>
            </a:r>
            <a:r>
              <a:rPr lang="en-GB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965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9C4596-2DB5-CAD6-9F60-E559A6BE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4E87A6-E5D9-AED2-7A1A-0BD0DA9776D2}"/>
              </a:ext>
            </a:extLst>
          </p:cNvPr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GB" sz="4000" b="1" i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Webervirus</a:t>
            </a:r>
            <a:r>
              <a:rPr lang="en-GB" sz="40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 (</a:t>
            </a:r>
            <a:r>
              <a:rPr lang="en-GB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inverted gel image</a:t>
            </a:r>
            <a:r>
              <a:rPr lang="en-GB" sz="40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)</a:t>
            </a:r>
            <a:endParaRPr lang="en-GB" sz="4000" b="1" dirty="0">
              <a:solidFill>
                <a:srgbClr val="0070C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AutoShape 2" descr="Regulation of gene expression - Wikipedia">
            <a:extLst>
              <a:ext uri="{FF2B5EF4-FFF2-40B4-BE49-F238E27FC236}">
                <a16:creationId xmlns="" xmlns:a16="http://schemas.microsoft.com/office/drawing/2014/main" id="{E28BB8B8-DCCD-ECCD-2A11-F55150D0E1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90800" y="32766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066800"/>
            <a:ext cx="7216623" cy="54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684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9C4596-2DB5-CAD6-9F60-E559A6BE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4E87A6-E5D9-AED2-7A1A-0BD0DA9776D2}"/>
              </a:ext>
            </a:extLst>
          </p:cNvPr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GB" sz="4000" b="1" i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Drulisvirus</a:t>
            </a:r>
            <a:r>
              <a:rPr lang="en-GB" sz="40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 (</a:t>
            </a:r>
            <a:r>
              <a:rPr lang="en-GB" sz="24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inverted gel image</a:t>
            </a:r>
            <a:r>
              <a:rPr lang="en-GB" sz="40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)</a:t>
            </a:r>
            <a:endParaRPr lang="en-GB" sz="4000" b="1" dirty="0">
              <a:solidFill>
                <a:srgbClr val="0070C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AutoShape 2" descr="Regulation of gene expression - Wikipedia">
            <a:extLst>
              <a:ext uri="{FF2B5EF4-FFF2-40B4-BE49-F238E27FC236}">
                <a16:creationId xmlns="" xmlns:a16="http://schemas.microsoft.com/office/drawing/2014/main" id="{E28BB8B8-DCCD-ECCD-2A11-F55150D0E1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90800" y="32766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990600"/>
            <a:ext cx="7494771" cy="562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13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9C4596-2DB5-CAD6-9F60-E559A6BE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4E87A6-E5D9-AED2-7A1A-0BD0DA9776D2}"/>
              </a:ext>
            </a:extLst>
          </p:cNvPr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GB" sz="4000" b="1" i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Przondovirus</a:t>
            </a:r>
            <a:endParaRPr lang="en-GB" sz="4000" b="1" dirty="0">
              <a:solidFill>
                <a:srgbClr val="0070C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AutoShape 2" descr="Regulation of gene expression - Wikipedia">
            <a:extLst>
              <a:ext uri="{FF2B5EF4-FFF2-40B4-BE49-F238E27FC236}">
                <a16:creationId xmlns="" xmlns:a16="http://schemas.microsoft.com/office/drawing/2014/main" id="{E28BB8B8-DCCD-ECCD-2A11-F55150D0E1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90800" y="32766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14400"/>
            <a:ext cx="7467600" cy="55998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76400" y="5791200"/>
            <a:ext cx="64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internal virion protein D of the genus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Przondovirus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(463 bp)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8BF9781-90B7-BE8E-0696-0B04AC43165A}"/>
              </a:ext>
            </a:extLst>
          </p:cNvPr>
          <p:cNvSpPr txBox="1"/>
          <p:nvPr/>
        </p:nvSpPr>
        <p:spPr>
          <a:xfrm>
            <a:off x="4417971" y="3527319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GB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232D49A-357E-0875-BEC2-76539B1D5A02}"/>
              </a:ext>
            </a:extLst>
          </p:cNvPr>
          <p:cNvSpPr txBox="1"/>
          <p:nvPr/>
        </p:nvSpPr>
        <p:spPr>
          <a:xfrm>
            <a:off x="4407100" y="3344221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GB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2F8372E-C2E1-6FAC-9D55-E54DE3310CAC}"/>
              </a:ext>
            </a:extLst>
          </p:cNvPr>
          <p:cNvSpPr txBox="1"/>
          <p:nvPr/>
        </p:nvSpPr>
        <p:spPr>
          <a:xfrm>
            <a:off x="4396229" y="3162452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GB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876F2C1-B6DD-8699-237A-5C55F92E3763}"/>
              </a:ext>
            </a:extLst>
          </p:cNvPr>
          <p:cNvSpPr txBox="1"/>
          <p:nvPr/>
        </p:nvSpPr>
        <p:spPr>
          <a:xfrm>
            <a:off x="4382375" y="2923441"/>
            <a:ext cx="4123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GB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2390421-7CD8-4A9D-CBA4-2F6675C52CB0}"/>
              </a:ext>
            </a:extLst>
          </p:cNvPr>
          <p:cNvSpPr txBox="1"/>
          <p:nvPr/>
        </p:nvSpPr>
        <p:spPr>
          <a:xfrm>
            <a:off x="4350870" y="2579352"/>
            <a:ext cx="4753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GB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722E198-A28B-89E4-B547-23FDE61C22ED}"/>
              </a:ext>
            </a:extLst>
          </p:cNvPr>
          <p:cNvSpPr txBox="1"/>
          <p:nvPr/>
        </p:nvSpPr>
        <p:spPr>
          <a:xfrm>
            <a:off x="5511231" y="2885453"/>
            <a:ext cx="685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463 bp</a:t>
            </a:r>
            <a:endParaRPr lang="en-GB" sz="1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148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9C4596-2DB5-CAD6-9F60-E559A6BE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4E87A6-E5D9-AED2-7A1A-0BD0DA9776D2}"/>
              </a:ext>
            </a:extLst>
          </p:cNvPr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GB" sz="4000" b="1" i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Przondovirus</a:t>
            </a:r>
            <a:r>
              <a:rPr lang="en-GB" sz="40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 (</a:t>
            </a:r>
            <a:r>
              <a:rPr lang="en-GB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inverted gel image</a:t>
            </a:r>
            <a:r>
              <a:rPr lang="en-GB" sz="40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)</a:t>
            </a:r>
            <a:endParaRPr lang="en-GB" sz="4000" b="1" dirty="0">
              <a:solidFill>
                <a:srgbClr val="0070C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AutoShape 2" descr="Regulation of gene expression - Wikipedia">
            <a:extLst>
              <a:ext uri="{FF2B5EF4-FFF2-40B4-BE49-F238E27FC236}">
                <a16:creationId xmlns="" xmlns:a16="http://schemas.microsoft.com/office/drawing/2014/main" id="{E28BB8B8-DCCD-ECCD-2A11-F55150D0E1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90800" y="32766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914400"/>
            <a:ext cx="7202428" cy="540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47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9C4596-2DB5-CAD6-9F60-E559A6BE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4E87A6-E5D9-AED2-7A1A-0BD0DA9776D2}"/>
              </a:ext>
            </a:extLst>
          </p:cNvPr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GB" sz="4000" b="1" i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Mydovirus</a:t>
            </a:r>
            <a:endParaRPr lang="en-GB" sz="4000" b="1" i="1" dirty="0">
              <a:solidFill>
                <a:srgbClr val="0070C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AutoShape 2" descr="Regulation of gene expression - Wikipedia">
            <a:extLst>
              <a:ext uri="{FF2B5EF4-FFF2-40B4-BE49-F238E27FC236}">
                <a16:creationId xmlns="" xmlns:a16="http://schemas.microsoft.com/office/drawing/2014/main" id="{E28BB8B8-DCCD-ECCD-2A11-F55150D0E1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90800" y="32766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898035"/>
            <a:ext cx="7924800" cy="59426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79A958C-25A5-FCED-5572-C1C9D5B724CF}"/>
              </a:ext>
            </a:extLst>
          </p:cNvPr>
          <p:cNvSpPr txBox="1"/>
          <p:nvPr/>
        </p:nvSpPr>
        <p:spPr>
          <a:xfrm>
            <a:off x="4773954" y="3917518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442161E-74AA-9428-1923-61AA7CA231D0}"/>
              </a:ext>
            </a:extLst>
          </p:cNvPr>
          <p:cNvSpPr txBox="1"/>
          <p:nvPr/>
        </p:nvSpPr>
        <p:spPr>
          <a:xfrm>
            <a:off x="4773954" y="3632172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C5BC696-8217-9A4A-A7DB-E7E33A0BCFB1}"/>
              </a:ext>
            </a:extLst>
          </p:cNvPr>
          <p:cNvSpPr txBox="1"/>
          <p:nvPr/>
        </p:nvSpPr>
        <p:spPr>
          <a:xfrm>
            <a:off x="4759848" y="3477631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AB42AA-ABCD-8142-8461-359E0A41583F}"/>
              </a:ext>
            </a:extLst>
          </p:cNvPr>
          <p:cNvSpPr txBox="1"/>
          <p:nvPr/>
        </p:nvSpPr>
        <p:spPr>
          <a:xfrm>
            <a:off x="4724400" y="3228208"/>
            <a:ext cx="4123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4086DD0-7988-975E-7CA6-ABEBAC7CE926}"/>
              </a:ext>
            </a:extLst>
          </p:cNvPr>
          <p:cNvSpPr txBox="1"/>
          <p:nvPr/>
        </p:nvSpPr>
        <p:spPr>
          <a:xfrm>
            <a:off x="4692895" y="2774428"/>
            <a:ext cx="4753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C9C075F-609C-C82B-A3EA-D815E57FDF58}"/>
              </a:ext>
            </a:extLst>
          </p:cNvPr>
          <p:cNvSpPr txBox="1"/>
          <p:nvPr/>
        </p:nvSpPr>
        <p:spPr>
          <a:xfrm>
            <a:off x="5788011" y="3348061"/>
            <a:ext cx="685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302 bp</a:t>
            </a:r>
            <a:endParaRPr lang="en-GB" sz="1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59603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putative helicase gene of the genus </a:t>
            </a:r>
            <a:r>
              <a:rPr lang="en-GB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Mydovirus</a:t>
            </a:r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(302 bp</a:t>
            </a:r>
            <a:r>
              <a:rPr lang="en-GB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809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9C4596-2DB5-CAD6-9F60-E559A6BE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4E87A6-E5D9-AED2-7A1A-0BD0DA9776D2}"/>
              </a:ext>
            </a:extLst>
          </p:cNvPr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GB" sz="4000" b="1" i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Mydovirus</a:t>
            </a:r>
            <a:r>
              <a:rPr lang="en-GB" sz="40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 (</a:t>
            </a:r>
            <a:r>
              <a:rPr lang="en-GB" sz="16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inverted gel image</a:t>
            </a:r>
            <a:r>
              <a:rPr lang="en-GB" sz="40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)</a:t>
            </a:r>
            <a:endParaRPr lang="en-GB" sz="4000" b="1" dirty="0">
              <a:solidFill>
                <a:srgbClr val="0070C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AutoShape 2" descr="Regulation of gene expression - Wikipedia">
            <a:extLst>
              <a:ext uri="{FF2B5EF4-FFF2-40B4-BE49-F238E27FC236}">
                <a16:creationId xmlns="" xmlns:a16="http://schemas.microsoft.com/office/drawing/2014/main" id="{E28BB8B8-DCCD-ECCD-2A11-F55150D0E1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90800" y="32766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725204"/>
            <a:ext cx="7684574" cy="576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70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9C4596-2DB5-CAD6-9F60-E559A6BE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4E87A6-E5D9-AED2-7A1A-0BD0DA9776D2}"/>
              </a:ext>
            </a:extLst>
          </p:cNvPr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GB" sz="4000" b="1" i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Slopekvirus</a:t>
            </a:r>
            <a:endParaRPr lang="en-GB" sz="4000" b="1" i="1" dirty="0">
              <a:solidFill>
                <a:srgbClr val="0070C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AutoShape 2" descr="Regulation of gene expression - Wikipedia">
            <a:extLst>
              <a:ext uri="{FF2B5EF4-FFF2-40B4-BE49-F238E27FC236}">
                <a16:creationId xmlns="" xmlns:a16="http://schemas.microsoft.com/office/drawing/2014/main" id="{E28BB8B8-DCCD-ECCD-2A11-F55150D0E1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90800" y="32766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702" y="914400"/>
            <a:ext cx="7671395" cy="57526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35F277B-D31B-A940-A883-3224CBD62AFA}"/>
              </a:ext>
            </a:extLst>
          </p:cNvPr>
          <p:cNvSpPr txBox="1"/>
          <p:nvPr/>
        </p:nvSpPr>
        <p:spPr>
          <a:xfrm>
            <a:off x="4827841" y="4358581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99610F7-9A66-1B92-8C5D-5D29F56B8578}"/>
              </a:ext>
            </a:extLst>
          </p:cNvPr>
          <p:cNvSpPr txBox="1"/>
          <p:nvPr/>
        </p:nvSpPr>
        <p:spPr>
          <a:xfrm>
            <a:off x="4827841" y="4108594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FBA3CBE-CFF7-0CF5-3A3A-99A85A74E6F8}"/>
              </a:ext>
            </a:extLst>
          </p:cNvPr>
          <p:cNvSpPr txBox="1"/>
          <p:nvPr/>
        </p:nvSpPr>
        <p:spPr>
          <a:xfrm>
            <a:off x="4810007" y="3913004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4FED2FA-8983-BC20-5533-4EE2D9D96D1A}"/>
              </a:ext>
            </a:extLst>
          </p:cNvPr>
          <p:cNvSpPr txBox="1"/>
          <p:nvPr/>
        </p:nvSpPr>
        <p:spPr>
          <a:xfrm>
            <a:off x="4808192" y="3651394"/>
            <a:ext cx="4123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661A4B6-642F-60A4-9F18-5D63C908F59F}"/>
              </a:ext>
            </a:extLst>
          </p:cNvPr>
          <p:cNvSpPr txBox="1"/>
          <p:nvPr/>
        </p:nvSpPr>
        <p:spPr>
          <a:xfrm>
            <a:off x="4728677" y="3287501"/>
            <a:ext cx="4753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4210ECD-53DC-59FB-7426-B82D55B9BF0E}"/>
              </a:ext>
            </a:extLst>
          </p:cNvPr>
          <p:cNvSpPr txBox="1"/>
          <p:nvPr/>
        </p:nvSpPr>
        <p:spPr>
          <a:xfrm>
            <a:off x="5956448" y="3574078"/>
            <a:ext cx="685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411 bp</a:t>
            </a:r>
            <a:endParaRPr lang="en-GB" sz="1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70248" y="59823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putative base plate gene of the genus </a:t>
            </a:r>
            <a:r>
              <a:rPr lang="en-GB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Slopekvirus </a:t>
            </a:r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(411 bp)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884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9C4596-2DB5-CAD6-9F60-E559A6BE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140" y="990600"/>
            <a:ext cx="7250519" cy="54370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4E87A6-E5D9-AED2-7A1A-0BD0DA9776D2}"/>
              </a:ext>
            </a:extLst>
          </p:cNvPr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GB" sz="4000" b="1" i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Slopekvirus</a:t>
            </a:r>
            <a:r>
              <a:rPr lang="en-GB" sz="40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 (</a:t>
            </a:r>
            <a:r>
              <a:rPr lang="en-GB" sz="20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inverted gel image</a:t>
            </a:r>
            <a:r>
              <a:rPr lang="en-GB" sz="4000" b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)</a:t>
            </a:r>
            <a:endParaRPr lang="en-GB" sz="4000" b="1" dirty="0">
              <a:solidFill>
                <a:srgbClr val="0070C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AutoShape 2" descr="Regulation of gene expression - Wikipedia">
            <a:extLst>
              <a:ext uri="{FF2B5EF4-FFF2-40B4-BE49-F238E27FC236}">
                <a16:creationId xmlns="" xmlns:a16="http://schemas.microsoft.com/office/drawing/2014/main" id="{E28BB8B8-DCCD-ECCD-2A11-F55150D0E1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90800" y="32766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636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9C4596-2DB5-CAD6-9F60-E559A6BE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4E87A6-E5D9-AED2-7A1A-0BD0DA9776D2}"/>
              </a:ext>
            </a:extLst>
          </p:cNvPr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GB" sz="4000" b="1" i="1" dirty="0" smtClean="0">
                <a:solidFill>
                  <a:srgbClr val="0070C0"/>
                </a:solidFill>
                <a:latin typeface="Sitka Text" panose="02000505000000020004" pitchFamily="2" charset="0"/>
              </a:rPr>
              <a:t>Taipeivirus</a:t>
            </a:r>
            <a:endParaRPr lang="en-GB" sz="4000" b="1" i="1" dirty="0">
              <a:solidFill>
                <a:srgbClr val="0070C0"/>
              </a:solidFill>
              <a:latin typeface="Sitka Text" panose="02000505000000020004" pitchFamily="2" charset="0"/>
            </a:endParaRPr>
          </a:p>
        </p:txBody>
      </p:sp>
      <p:sp>
        <p:nvSpPr>
          <p:cNvPr id="4" name="AutoShape 2" descr="Regulation of gene expression - Wikipedia">
            <a:extLst>
              <a:ext uri="{FF2B5EF4-FFF2-40B4-BE49-F238E27FC236}">
                <a16:creationId xmlns="" xmlns:a16="http://schemas.microsoft.com/office/drawing/2014/main" id="{E28BB8B8-DCCD-ECCD-2A11-F55150D0E1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90800" y="32766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838200"/>
            <a:ext cx="7696200" cy="57712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EB4C36A-B2E2-4764-3DD7-BB14256FA980}"/>
              </a:ext>
            </a:extLst>
          </p:cNvPr>
          <p:cNvSpPr txBox="1"/>
          <p:nvPr/>
        </p:nvSpPr>
        <p:spPr>
          <a:xfrm>
            <a:off x="4648200" y="3668271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634B121-A67D-AD0B-E806-7EAE71DA6E50}"/>
              </a:ext>
            </a:extLst>
          </p:cNvPr>
          <p:cNvSpPr txBox="1"/>
          <p:nvPr/>
        </p:nvSpPr>
        <p:spPr>
          <a:xfrm>
            <a:off x="4641138" y="3383451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9AE607D-2394-00CF-B231-AF2700C5B41B}"/>
              </a:ext>
            </a:extLst>
          </p:cNvPr>
          <p:cNvSpPr txBox="1"/>
          <p:nvPr/>
        </p:nvSpPr>
        <p:spPr>
          <a:xfrm>
            <a:off x="4616751" y="3146686"/>
            <a:ext cx="4191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26FFA0A-BE5F-9245-3061-70B62F59780F}"/>
              </a:ext>
            </a:extLst>
          </p:cNvPr>
          <p:cNvSpPr txBox="1"/>
          <p:nvPr/>
        </p:nvSpPr>
        <p:spPr>
          <a:xfrm>
            <a:off x="4616618" y="2873627"/>
            <a:ext cx="4123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5132E59-B176-5C35-8002-9B5B35433143}"/>
              </a:ext>
            </a:extLst>
          </p:cNvPr>
          <p:cNvSpPr txBox="1"/>
          <p:nvPr/>
        </p:nvSpPr>
        <p:spPr>
          <a:xfrm>
            <a:off x="4568262" y="2359366"/>
            <a:ext cx="4753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endParaRPr lang="en-GB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0C574A1-BBF8-307A-0E97-1D817D133756}"/>
              </a:ext>
            </a:extLst>
          </p:cNvPr>
          <p:cNvSpPr txBox="1"/>
          <p:nvPr/>
        </p:nvSpPr>
        <p:spPr>
          <a:xfrm>
            <a:off x="5826887" y="2782439"/>
            <a:ext cx="685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326 bp</a:t>
            </a:r>
            <a:endParaRPr lang="en-GB" sz="1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38400" y="5827194"/>
            <a:ext cx="5867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Putative tail tube associated baseplate protein gene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of the genus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Taipeivirus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(326 bp)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88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2998086</TotalTime>
  <Words>159</Words>
  <Application>Microsoft Office PowerPoint</Application>
  <PresentationFormat>On-screen Show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Sitka Text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Medical laboratory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</dc:title>
  <dc:creator>Demiss Nigussie</dc:creator>
  <cp:lastModifiedBy>Assefa Asnakew Abebe (assefa1775@gmail.com)</cp:lastModifiedBy>
  <cp:revision>304</cp:revision>
  <dcterms:created xsi:type="dcterms:W3CDTF">2010-10-11T01:15:06Z</dcterms:created>
  <dcterms:modified xsi:type="dcterms:W3CDTF">2025-10-07T14:06:07Z</dcterms:modified>
</cp:coreProperties>
</file>