
<file path=[Content_Types].xml><?xml version="1.0" encoding="utf-8"?>
<Types xmlns="http://schemas.openxmlformats.org/package/2006/content-types">
  <Default Extension="rels" ContentType="application/vnd.openxmlformats-package.relationships+xml"/>
  <Default Extension="tiff" ContentType="image/tiff"/>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ntTable.xml" ContentType="application/vnd.openxmlformats-officedocument.wordprocessingml.fontTable+xml"/>
  <Override PartName="/word/glossary/document.xml" ContentType="application/vnd.openxmlformats-officedocument.wordprocessingml.document.glossary+xml"/>
  <Override PartName="/word/glossary/styles.xml" ContentType="application/vnd.openxmlformats-officedocument.wordprocessingml.styles+xml"/>
  <Override PartName="/word/glossary/settings.xml" ContentType="application/vnd.openxmlformats-officedocument.wordprocessingml.settings+xml"/>
  <Override PartName="/word/glossary/webSettings.xml" ContentType="application/vnd.openxmlformats-officedocument.wordprocessingml.webSettings+xml"/>
  <Override PartName="/word/glossary/fontTable.xml" ContentType="application/vnd.openxmlformats-officedocument.wordprocessingml.fontTable+xml"/>
  <Override PartName="/word/webextensions/taskpanes.xml" ContentType="application/vnd.ms-office.webextensiontaskpanes+xml"/>
  <Override PartName="/word/webextensions/webextension1.xml" ContentType="application/vnd.ms-office.webextension+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microsoft.com/office/2011/relationships/webextensiontaskpanes" Target="word/webextensions/taskpanes.xml"/><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093FEB11" w14:textId="6CE4AB8D" w:rsidR="003A666E" w:rsidRDefault="003A666E" w:rsidP="003A666E">
      <w:pPr>
        <w:spacing w:line="480" w:lineRule="auto"/>
        <w:rPr>
          <w:rFonts w:ascii="Times New Roman" w:hAnsi="Times New Roman" w:cs="Times New Roman"/>
          <w:b/>
          <w:sz w:val="24"/>
          <w:szCs w:val="24"/>
        </w:rPr>
      </w:pPr>
      <w:bookmarkStart w:id="0" w:name="_Hlk202511537"/>
      <w:r>
        <w:rPr>
          <w:rFonts w:ascii="Times New Roman" w:hAnsi="Times New Roman" w:cs="Times New Roman"/>
          <w:b/>
          <w:sz w:val="24"/>
          <w:szCs w:val="24"/>
        </w:rPr>
        <w:t>Supplementary Figures</w:t>
      </w:r>
    </w:p>
    <w:p w14:paraId="2BFDE492" w14:textId="77777777" w:rsidR="002F7437" w:rsidRPr="00057A07" w:rsidRDefault="002F7437" w:rsidP="002F7437">
      <w:pPr>
        <w:spacing w:line="480" w:lineRule="auto"/>
        <w:rPr>
          <w:rFonts w:ascii="Times New Roman" w:hAnsi="Times New Roman" w:cs="Times New Roman"/>
          <w:b/>
          <w:color w:val="000000" w:themeColor="text1"/>
          <w:sz w:val="24"/>
          <w:szCs w:val="24"/>
        </w:rPr>
      </w:pPr>
      <w:bookmarkStart w:id="1" w:name="_Hlk196475824"/>
      <w:r w:rsidRPr="002F7437">
        <w:rPr>
          <w:rFonts w:ascii="Times New Roman" w:hAnsi="Times New Roman" w:cs="Times New Roman"/>
          <w:b/>
          <w:color w:val="000000" w:themeColor="text1"/>
          <w:sz w:val="24"/>
          <w:szCs w:val="24"/>
        </w:rPr>
        <w:t>Genetic studies identify known and novel variants for recessively inherited moderate to severe hearing loss in consanguineous families from Pakistan</w:t>
      </w:r>
    </w:p>
    <w:p w14:paraId="3205611B" w14:textId="639EAE1B" w:rsidR="003A666E" w:rsidRDefault="003A666E" w:rsidP="003A666E">
      <w:pPr>
        <w:spacing w:line="480" w:lineRule="auto"/>
        <w:rPr>
          <w:rFonts w:ascii="Times New Roman" w:hAnsi="Times New Roman" w:cs="Times New Roman"/>
          <w:sz w:val="24"/>
          <w:szCs w:val="24"/>
          <w:vertAlign w:val="superscript"/>
        </w:rPr>
      </w:pPr>
      <w:r w:rsidRPr="00D17E12">
        <w:rPr>
          <w:rFonts w:ascii="Times New Roman" w:hAnsi="Times New Roman" w:cs="Times New Roman"/>
          <w:sz w:val="24"/>
          <w:szCs w:val="24"/>
        </w:rPr>
        <w:t>Memoona Ramzan</w:t>
      </w:r>
      <w:r w:rsidRPr="00D17E12">
        <w:rPr>
          <w:rFonts w:ascii="Times New Roman" w:hAnsi="Times New Roman" w:cs="Times New Roman"/>
          <w:sz w:val="24"/>
          <w:szCs w:val="24"/>
          <w:vertAlign w:val="superscript"/>
        </w:rPr>
        <w:t>1,2a</w:t>
      </w:r>
      <w:r w:rsidRPr="00D17E12">
        <w:rPr>
          <w:rFonts w:ascii="Times New Roman" w:hAnsi="Times New Roman" w:cs="Times New Roman"/>
          <w:sz w:val="24"/>
          <w:szCs w:val="24"/>
        </w:rPr>
        <w:t xml:space="preserve">, </w:t>
      </w:r>
      <w:r w:rsidRPr="00D17E12">
        <w:rPr>
          <w:rFonts w:ascii="Times New Roman" w:hAnsi="Times New Roman" w:cs="Times New Roman"/>
          <w:color w:val="000000"/>
          <w:sz w:val="24"/>
          <w:szCs w:val="24"/>
          <w:shd w:val="clear" w:color="auto" w:fill="FFFFFF"/>
        </w:rPr>
        <w:t>Hafiza Idrees</w:t>
      </w:r>
      <w:r w:rsidRPr="00D17E12">
        <w:rPr>
          <w:rFonts w:ascii="Times New Roman" w:hAnsi="Times New Roman" w:cs="Times New Roman"/>
          <w:sz w:val="24"/>
          <w:szCs w:val="24"/>
          <w:vertAlign w:val="superscript"/>
        </w:rPr>
        <w:t>1a</w:t>
      </w:r>
      <w:r w:rsidRPr="00D17E12">
        <w:rPr>
          <w:rFonts w:ascii="Times New Roman" w:hAnsi="Times New Roman" w:cs="Times New Roman"/>
          <w:sz w:val="24"/>
          <w:szCs w:val="24"/>
        </w:rPr>
        <w:t xml:space="preserve">, </w:t>
      </w:r>
      <w:r w:rsidRPr="00D17E12">
        <w:rPr>
          <w:rFonts w:ascii="Times New Roman" w:hAnsi="Times New Roman" w:cs="Times New Roman"/>
          <w:color w:val="000000"/>
          <w:sz w:val="24"/>
          <w:szCs w:val="24"/>
          <w:shd w:val="clear" w:color="auto" w:fill="FFFFFF"/>
        </w:rPr>
        <w:t>Hina Khan</w:t>
      </w:r>
      <w:r w:rsidRPr="00D17E12">
        <w:rPr>
          <w:rFonts w:ascii="Times New Roman" w:hAnsi="Times New Roman" w:cs="Times New Roman"/>
          <w:color w:val="000000"/>
          <w:sz w:val="24"/>
          <w:szCs w:val="24"/>
          <w:shd w:val="clear" w:color="auto" w:fill="FFFFFF"/>
          <w:vertAlign w:val="superscript"/>
        </w:rPr>
        <w:t>1a</w:t>
      </w:r>
      <w:r w:rsidRPr="00D17E12">
        <w:rPr>
          <w:rFonts w:ascii="Times New Roman" w:hAnsi="Times New Roman" w:cs="Times New Roman"/>
          <w:color w:val="000000"/>
          <w:sz w:val="24"/>
          <w:szCs w:val="24"/>
          <w:shd w:val="clear" w:color="auto" w:fill="FFFFFF"/>
        </w:rPr>
        <w:t>, Rabia Faridi</w:t>
      </w:r>
      <w:r w:rsidRPr="00D17E12">
        <w:rPr>
          <w:rFonts w:ascii="Times New Roman" w:hAnsi="Times New Roman" w:cs="Times New Roman"/>
          <w:sz w:val="24"/>
          <w:szCs w:val="24"/>
          <w:vertAlign w:val="superscript"/>
        </w:rPr>
        <w:t>2</w:t>
      </w:r>
      <w:r w:rsidRPr="00D17E12">
        <w:rPr>
          <w:rFonts w:ascii="Times New Roman" w:hAnsi="Times New Roman" w:cs="Times New Roman"/>
          <w:color w:val="000000"/>
          <w:sz w:val="24"/>
          <w:szCs w:val="24"/>
          <w:shd w:val="clear" w:color="auto" w:fill="FFFFFF"/>
        </w:rPr>
        <w:t>, Zunaira Munir</w:t>
      </w:r>
      <w:r w:rsidRPr="00D17E12">
        <w:rPr>
          <w:rFonts w:ascii="Times New Roman" w:hAnsi="Times New Roman" w:cs="Times New Roman"/>
          <w:sz w:val="24"/>
          <w:szCs w:val="24"/>
          <w:vertAlign w:val="superscript"/>
        </w:rPr>
        <w:t>1</w:t>
      </w:r>
      <w:r w:rsidRPr="00D17E12">
        <w:rPr>
          <w:rFonts w:ascii="Times New Roman" w:hAnsi="Times New Roman" w:cs="Times New Roman"/>
          <w:sz w:val="24"/>
          <w:szCs w:val="24"/>
        </w:rPr>
        <w:t>, Fariha Muzaffar</w:t>
      </w:r>
      <w:r w:rsidRPr="00D17E12">
        <w:rPr>
          <w:rFonts w:ascii="Times New Roman" w:hAnsi="Times New Roman" w:cs="Times New Roman"/>
          <w:sz w:val="24"/>
          <w:szCs w:val="24"/>
          <w:vertAlign w:val="superscript"/>
        </w:rPr>
        <w:t>1</w:t>
      </w:r>
      <w:r w:rsidRPr="00D17E12">
        <w:rPr>
          <w:rFonts w:ascii="Times New Roman" w:hAnsi="Times New Roman" w:cs="Times New Roman"/>
          <w:color w:val="000000"/>
          <w:sz w:val="24"/>
          <w:szCs w:val="24"/>
          <w:shd w:val="clear" w:color="auto" w:fill="FFFFFF"/>
        </w:rPr>
        <w:t xml:space="preserve">, </w:t>
      </w:r>
      <w:r w:rsidRPr="00D17E12">
        <w:rPr>
          <w:rFonts w:ascii="Times New Roman" w:hAnsi="Times New Roman" w:cs="Times New Roman"/>
          <w:sz w:val="24"/>
          <w:szCs w:val="24"/>
        </w:rPr>
        <w:t>Kanwal Shabbir</w:t>
      </w:r>
      <w:r w:rsidRPr="00D17E12">
        <w:rPr>
          <w:rFonts w:ascii="Times New Roman" w:hAnsi="Times New Roman" w:cs="Times New Roman"/>
          <w:sz w:val="24"/>
          <w:szCs w:val="24"/>
          <w:vertAlign w:val="superscript"/>
        </w:rPr>
        <w:t>1</w:t>
      </w:r>
      <w:r w:rsidRPr="00D17E12">
        <w:rPr>
          <w:rFonts w:ascii="Times New Roman" w:hAnsi="Times New Roman" w:cs="Times New Roman"/>
          <w:sz w:val="24"/>
          <w:szCs w:val="24"/>
        </w:rPr>
        <w:t>,</w:t>
      </w:r>
      <w:r w:rsidRPr="00D17E12">
        <w:rPr>
          <w:rFonts w:ascii="Times New Roman" w:hAnsi="Times New Roman" w:cs="Times New Roman"/>
          <w:color w:val="000000"/>
          <w:sz w:val="24"/>
          <w:szCs w:val="24"/>
          <w:shd w:val="clear" w:color="auto" w:fill="FFFFFF"/>
        </w:rPr>
        <w:t xml:space="preserve"> </w:t>
      </w:r>
      <w:r w:rsidRPr="00D17E12">
        <w:rPr>
          <w:rFonts w:ascii="Times New Roman" w:hAnsi="Times New Roman" w:cs="Times New Roman"/>
          <w:sz w:val="24"/>
          <w:szCs w:val="24"/>
        </w:rPr>
        <w:t>Ayesha Imtiaz</w:t>
      </w:r>
      <w:r w:rsidRPr="00D17E12">
        <w:rPr>
          <w:rFonts w:ascii="Times New Roman" w:hAnsi="Times New Roman" w:cs="Times New Roman"/>
          <w:sz w:val="24"/>
          <w:szCs w:val="24"/>
          <w:vertAlign w:val="superscript"/>
        </w:rPr>
        <w:t>1</w:t>
      </w:r>
      <w:r w:rsidRPr="00D17E12">
        <w:rPr>
          <w:rFonts w:ascii="Times New Roman" w:hAnsi="Times New Roman" w:cs="Times New Roman"/>
          <w:color w:val="000000"/>
          <w:sz w:val="24"/>
          <w:szCs w:val="24"/>
          <w:shd w:val="clear" w:color="auto" w:fill="FFFFFF"/>
        </w:rPr>
        <w:t>, Muhammad Noman</w:t>
      </w:r>
      <w:r w:rsidRPr="00D17E12">
        <w:rPr>
          <w:rFonts w:ascii="Times New Roman" w:hAnsi="Times New Roman" w:cs="Times New Roman"/>
          <w:color w:val="000000"/>
          <w:sz w:val="24"/>
          <w:szCs w:val="24"/>
          <w:shd w:val="clear" w:color="auto" w:fill="FFFFFF"/>
          <w:vertAlign w:val="superscript"/>
        </w:rPr>
        <w:t>1</w:t>
      </w:r>
      <w:r w:rsidRPr="00D17E12">
        <w:rPr>
          <w:rFonts w:ascii="Times New Roman" w:hAnsi="Times New Roman" w:cs="Times New Roman"/>
          <w:color w:val="000000"/>
          <w:sz w:val="24"/>
          <w:szCs w:val="24"/>
          <w:shd w:val="clear" w:color="auto" w:fill="FFFFFF"/>
        </w:rPr>
        <w:t>, Alina Ahmed</w:t>
      </w:r>
      <w:r w:rsidRPr="00D17E12">
        <w:rPr>
          <w:rFonts w:ascii="Times New Roman" w:hAnsi="Times New Roman" w:cs="Times New Roman"/>
          <w:color w:val="000000"/>
          <w:sz w:val="24"/>
          <w:szCs w:val="24"/>
          <w:shd w:val="clear" w:color="auto" w:fill="FFFFFF"/>
          <w:vertAlign w:val="superscript"/>
        </w:rPr>
        <w:t>3</w:t>
      </w:r>
      <w:r w:rsidRPr="00D17E12">
        <w:rPr>
          <w:rFonts w:ascii="Times New Roman" w:hAnsi="Times New Roman" w:cs="Times New Roman"/>
          <w:color w:val="000000"/>
          <w:sz w:val="24"/>
          <w:szCs w:val="24"/>
          <w:shd w:val="clear" w:color="auto" w:fill="FFFFFF"/>
        </w:rPr>
        <w:t>, Rasheeda Bashir</w:t>
      </w:r>
      <w:r w:rsidRPr="00D17E12">
        <w:rPr>
          <w:rFonts w:ascii="Times New Roman" w:hAnsi="Times New Roman" w:cs="Times New Roman"/>
          <w:color w:val="000000"/>
          <w:sz w:val="24"/>
          <w:szCs w:val="24"/>
          <w:shd w:val="clear" w:color="auto" w:fill="FFFFFF"/>
          <w:vertAlign w:val="superscript"/>
        </w:rPr>
        <w:t>1,3</w:t>
      </w:r>
      <w:r w:rsidRPr="00D17E12">
        <w:rPr>
          <w:rFonts w:ascii="Times New Roman" w:hAnsi="Times New Roman" w:cs="Times New Roman"/>
          <w:color w:val="000000"/>
          <w:sz w:val="24"/>
          <w:szCs w:val="24"/>
          <w:shd w:val="clear" w:color="auto" w:fill="FFFFFF"/>
        </w:rPr>
        <w:t>, Niaz Muhammad Khan</w:t>
      </w:r>
      <w:r w:rsidRPr="00D17E12">
        <w:rPr>
          <w:rFonts w:ascii="Times New Roman" w:hAnsi="Times New Roman" w:cs="Times New Roman"/>
          <w:color w:val="000000"/>
          <w:sz w:val="24"/>
          <w:szCs w:val="24"/>
          <w:shd w:val="clear" w:color="auto" w:fill="FFFFFF"/>
          <w:vertAlign w:val="superscript"/>
        </w:rPr>
        <w:t>1</w:t>
      </w:r>
      <w:r w:rsidRPr="00D17E12">
        <w:rPr>
          <w:rFonts w:ascii="Times New Roman" w:hAnsi="Times New Roman" w:cs="Times New Roman"/>
          <w:color w:val="000000"/>
          <w:sz w:val="24"/>
          <w:szCs w:val="24"/>
          <w:shd w:val="clear" w:color="auto" w:fill="FFFFFF"/>
        </w:rPr>
        <w:t>, Azra Maqsood</w:t>
      </w:r>
      <w:r w:rsidRPr="00D17E12">
        <w:rPr>
          <w:rFonts w:ascii="Times New Roman" w:hAnsi="Times New Roman" w:cs="Times New Roman"/>
          <w:color w:val="000000"/>
          <w:sz w:val="24"/>
          <w:szCs w:val="24"/>
          <w:shd w:val="clear" w:color="auto" w:fill="FFFFFF"/>
          <w:vertAlign w:val="superscript"/>
        </w:rPr>
        <w:t>1</w:t>
      </w:r>
      <w:r w:rsidRPr="00D17E12">
        <w:rPr>
          <w:rFonts w:ascii="Times New Roman" w:hAnsi="Times New Roman" w:cs="Times New Roman"/>
          <w:color w:val="000000"/>
          <w:sz w:val="24"/>
          <w:szCs w:val="24"/>
          <w:shd w:val="clear" w:color="auto" w:fill="FFFFFF"/>
        </w:rPr>
        <w:t xml:space="preserve">, Ghulam </w:t>
      </w:r>
      <w:r w:rsidRPr="00D17E12">
        <w:rPr>
          <w:rFonts w:ascii="Times New Roman" w:hAnsi="Times New Roman" w:cs="Times New Roman"/>
          <w:sz w:val="24"/>
          <w:szCs w:val="24"/>
        </w:rPr>
        <w:t>Mujtaba</w:t>
      </w:r>
      <w:r w:rsidRPr="00D17E12">
        <w:rPr>
          <w:rFonts w:ascii="Times New Roman" w:hAnsi="Times New Roman" w:cs="Times New Roman"/>
          <w:sz w:val="24"/>
          <w:szCs w:val="24"/>
          <w:vertAlign w:val="superscript"/>
        </w:rPr>
        <w:t>1</w:t>
      </w:r>
      <w:r w:rsidRPr="00D17E12">
        <w:rPr>
          <w:rFonts w:ascii="Times New Roman" w:hAnsi="Times New Roman" w:cs="Times New Roman"/>
          <w:sz w:val="24"/>
          <w:szCs w:val="24"/>
        </w:rPr>
        <w:t>, Midhat Salman</w:t>
      </w:r>
      <w:r w:rsidRPr="00D17E12">
        <w:rPr>
          <w:rFonts w:ascii="Times New Roman" w:hAnsi="Times New Roman" w:cs="Times New Roman"/>
          <w:sz w:val="24"/>
          <w:szCs w:val="24"/>
          <w:vertAlign w:val="superscript"/>
        </w:rPr>
        <w:t>1</w:t>
      </w:r>
      <w:r w:rsidRPr="00D17E12">
        <w:rPr>
          <w:rFonts w:ascii="Times New Roman" w:hAnsi="Times New Roman" w:cs="Times New Roman"/>
          <w:sz w:val="24"/>
          <w:szCs w:val="24"/>
        </w:rPr>
        <w:t>,</w:t>
      </w:r>
      <w:r w:rsidRPr="00D17E12">
        <w:rPr>
          <w:rFonts w:ascii="Times New Roman" w:hAnsi="Times New Roman" w:cs="Times New Roman"/>
          <w:color w:val="000000"/>
          <w:sz w:val="24"/>
          <w:szCs w:val="24"/>
          <w:shd w:val="clear" w:color="auto" w:fill="FFFFFF"/>
        </w:rPr>
        <w:t xml:space="preserve"> Ihtisham Bukhari</w:t>
      </w:r>
      <w:r w:rsidRPr="00D17E12">
        <w:rPr>
          <w:rFonts w:ascii="Times New Roman" w:hAnsi="Times New Roman" w:cs="Times New Roman"/>
          <w:color w:val="000000"/>
          <w:sz w:val="24"/>
          <w:szCs w:val="24"/>
          <w:shd w:val="clear" w:color="auto" w:fill="FFFFFF"/>
          <w:vertAlign w:val="superscript"/>
        </w:rPr>
        <w:t>1</w:t>
      </w:r>
      <w:r w:rsidRPr="00D17E12">
        <w:rPr>
          <w:rFonts w:ascii="Times New Roman" w:hAnsi="Times New Roman" w:cs="Times New Roman"/>
          <w:color w:val="000000"/>
          <w:sz w:val="24"/>
          <w:szCs w:val="24"/>
          <w:shd w:val="clear" w:color="auto" w:fill="FFFFFF"/>
        </w:rPr>
        <w:t>, Hafiz Muhammad Waqas Munir</w:t>
      </w:r>
      <w:r w:rsidRPr="00D17E12">
        <w:rPr>
          <w:rFonts w:ascii="Times New Roman" w:hAnsi="Times New Roman" w:cs="Times New Roman"/>
          <w:color w:val="000000"/>
          <w:sz w:val="24"/>
          <w:szCs w:val="24"/>
          <w:shd w:val="clear" w:color="auto" w:fill="FFFFFF"/>
          <w:vertAlign w:val="superscript"/>
        </w:rPr>
        <w:t>1</w:t>
      </w:r>
      <w:r w:rsidRPr="00D17E12">
        <w:rPr>
          <w:rFonts w:ascii="Times New Roman" w:hAnsi="Times New Roman" w:cs="Times New Roman"/>
          <w:color w:val="000000"/>
          <w:sz w:val="24"/>
          <w:szCs w:val="24"/>
          <w:shd w:val="clear" w:color="auto" w:fill="FFFFFF"/>
        </w:rPr>
        <w:t>, Huma Tariq</w:t>
      </w:r>
      <w:r w:rsidRPr="00D17E12">
        <w:rPr>
          <w:rFonts w:ascii="Times New Roman" w:hAnsi="Times New Roman" w:cs="Times New Roman"/>
          <w:color w:val="000000"/>
          <w:sz w:val="24"/>
          <w:szCs w:val="24"/>
          <w:shd w:val="clear" w:color="auto" w:fill="FFFFFF"/>
          <w:vertAlign w:val="superscript"/>
        </w:rPr>
        <w:t>4</w:t>
      </w:r>
      <w:r w:rsidRPr="00D17E12">
        <w:rPr>
          <w:rFonts w:ascii="Times New Roman" w:hAnsi="Times New Roman" w:cs="Times New Roman"/>
          <w:color w:val="000000"/>
          <w:sz w:val="24"/>
          <w:szCs w:val="24"/>
          <w:shd w:val="clear" w:color="auto" w:fill="FFFFFF"/>
        </w:rPr>
        <w:t>, Muhammad Waqas</w:t>
      </w:r>
      <w:r w:rsidRPr="00D17E12">
        <w:rPr>
          <w:rFonts w:ascii="Times New Roman" w:hAnsi="Times New Roman" w:cs="Times New Roman"/>
          <w:color w:val="000000"/>
          <w:sz w:val="24"/>
          <w:szCs w:val="24"/>
          <w:shd w:val="clear" w:color="auto" w:fill="FFFFFF"/>
          <w:vertAlign w:val="superscript"/>
        </w:rPr>
        <w:t>5</w:t>
      </w:r>
      <w:r w:rsidRPr="00D17E12">
        <w:rPr>
          <w:rFonts w:ascii="Times New Roman" w:hAnsi="Times New Roman" w:cs="Times New Roman"/>
          <w:color w:val="000000"/>
          <w:sz w:val="24"/>
          <w:szCs w:val="24"/>
          <w:shd w:val="clear" w:color="auto" w:fill="FFFFFF"/>
        </w:rPr>
        <w:t>, Muhammad N. Iqbal</w:t>
      </w:r>
      <w:r w:rsidRPr="00D17E12">
        <w:rPr>
          <w:rFonts w:ascii="Times New Roman" w:hAnsi="Times New Roman" w:cs="Times New Roman"/>
          <w:color w:val="000000"/>
          <w:sz w:val="24"/>
          <w:szCs w:val="24"/>
          <w:shd w:val="clear" w:color="auto" w:fill="FFFFFF"/>
          <w:vertAlign w:val="superscript"/>
        </w:rPr>
        <w:t>5</w:t>
      </w:r>
      <w:r w:rsidRPr="00D17E12">
        <w:rPr>
          <w:rFonts w:ascii="Times New Roman" w:hAnsi="Times New Roman" w:cs="Times New Roman"/>
          <w:color w:val="000000"/>
          <w:sz w:val="24"/>
          <w:szCs w:val="24"/>
          <w:shd w:val="clear" w:color="auto" w:fill="FFFFFF"/>
        </w:rPr>
        <w:t>, Elizabeth Wohler</w:t>
      </w:r>
      <w:r w:rsidRPr="00D17E12">
        <w:rPr>
          <w:rFonts w:ascii="Times New Roman" w:hAnsi="Times New Roman" w:cs="Times New Roman"/>
          <w:color w:val="000000"/>
          <w:sz w:val="24"/>
          <w:szCs w:val="24"/>
          <w:shd w:val="clear" w:color="auto" w:fill="FFFFFF"/>
          <w:vertAlign w:val="superscript"/>
        </w:rPr>
        <w:t>6</w:t>
      </w:r>
      <w:r w:rsidRPr="00D17E12">
        <w:rPr>
          <w:rFonts w:ascii="Times New Roman" w:hAnsi="Times New Roman" w:cs="Times New Roman"/>
          <w:color w:val="000000"/>
          <w:sz w:val="24"/>
          <w:szCs w:val="24"/>
          <w:shd w:val="clear" w:color="auto" w:fill="FFFFFF"/>
        </w:rPr>
        <w:t>,</w:t>
      </w:r>
      <w:r w:rsidRPr="00D17E12">
        <w:rPr>
          <w:rFonts w:ascii="Times New Roman" w:hAnsi="Times New Roman" w:cs="Times New Roman"/>
          <w:sz w:val="24"/>
          <w:szCs w:val="24"/>
        </w:rPr>
        <w:t xml:space="preserve"> P. Dane Witmer</w:t>
      </w:r>
      <w:r w:rsidRPr="00D17E12">
        <w:rPr>
          <w:rFonts w:ascii="Times New Roman" w:hAnsi="Times New Roman" w:cs="Times New Roman"/>
          <w:sz w:val="24"/>
          <w:szCs w:val="24"/>
          <w:vertAlign w:val="superscript"/>
        </w:rPr>
        <w:t>6,7</w:t>
      </w:r>
      <w:r w:rsidRPr="00D17E12">
        <w:rPr>
          <w:rFonts w:ascii="Times New Roman" w:hAnsi="Times New Roman" w:cs="Times New Roman"/>
          <w:sz w:val="24"/>
          <w:szCs w:val="24"/>
        </w:rPr>
        <w:t>, Nara Sobre</w:t>
      </w:r>
      <w:r w:rsidR="00AF25E3">
        <w:rPr>
          <w:rFonts w:ascii="Times New Roman" w:hAnsi="Times New Roman" w:cs="Times New Roman"/>
          <w:sz w:val="24"/>
          <w:szCs w:val="24"/>
        </w:rPr>
        <w:t>ir</w:t>
      </w:r>
      <w:r w:rsidRPr="00D17E12">
        <w:rPr>
          <w:rFonts w:ascii="Times New Roman" w:hAnsi="Times New Roman" w:cs="Times New Roman"/>
          <w:sz w:val="24"/>
          <w:szCs w:val="24"/>
        </w:rPr>
        <w:t>a</w:t>
      </w:r>
      <w:r w:rsidRPr="00D17E12">
        <w:rPr>
          <w:rFonts w:ascii="Times New Roman" w:hAnsi="Times New Roman" w:cs="Times New Roman"/>
          <w:color w:val="000000"/>
          <w:sz w:val="24"/>
          <w:szCs w:val="24"/>
          <w:vertAlign w:val="superscript"/>
        </w:rPr>
        <w:t>7</w:t>
      </w:r>
      <w:r w:rsidRPr="00D17E12">
        <w:rPr>
          <w:rFonts w:ascii="Times New Roman" w:hAnsi="Times New Roman" w:cs="Times New Roman"/>
          <w:sz w:val="24"/>
          <w:szCs w:val="24"/>
        </w:rPr>
        <w:t>, Robert J. Morell</w:t>
      </w:r>
      <w:r w:rsidRPr="00D17E12">
        <w:rPr>
          <w:rFonts w:ascii="Times New Roman" w:hAnsi="Times New Roman" w:cs="Times New Roman"/>
          <w:sz w:val="24"/>
          <w:szCs w:val="24"/>
          <w:vertAlign w:val="superscript"/>
        </w:rPr>
        <w:t>8</w:t>
      </w:r>
      <w:r w:rsidRPr="00D17E12">
        <w:rPr>
          <w:rFonts w:ascii="Times New Roman" w:hAnsi="Times New Roman" w:cs="Times New Roman"/>
          <w:color w:val="000000"/>
          <w:sz w:val="24"/>
          <w:szCs w:val="24"/>
          <w:shd w:val="clear" w:color="auto" w:fill="FFFFFF"/>
        </w:rPr>
        <w:t xml:space="preserve">, </w:t>
      </w:r>
      <w:r w:rsidRPr="00D17E12">
        <w:rPr>
          <w:rFonts w:ascii="Times New Roman" w:eastAsia="Times New Roman" w:hAnsi="Times New Roman" w:cs="Times New Roman"/>
          <w:bCs/>
          <w:color w:val="000000"/>
          <w:sz w:val="24"/>
          <w:szCs w:val="24"/>
        </w:rPr>
        <w:t>Go Hun Seo</w:t>
      </w:r>
      <w:r w:rsidRPr="00D17E12">
        <w:rPr>
          <w:rFonts w:ascii="Times New Roman" w:eastAsia="Times New Roman" w:hAnsi="Times New Roman" w:cs="Times New Roman"/>
          <w:bCs/>
          <w:color w:val="000000"/>
          <w:sz w:val="24"/>
          <w:szCs w:val="24"/>
          <w:vertAlign w:val="superscript"/>
        </w:rPr>
        <w:t>9</w:t>
      </w:r>
      <w:r w:rsidRPr="00D17E12">
        <w:rPr>
          <w:rFonts w:ascii="Times New Roman" w:eastAsia="Times New Roman" w:hAnsi="Times New Roman" w:cs="Times New Roman"/>
          <w:bCs/>
          <w:color w:val="000000"/>
          <w:sz w:val="24"/>
          <w:szCs w:val="24"/>
        </w:rPr>
        <w:t>,</w:t>
      </w:r>
      <w:r w:rsidRPr="00D17E12">
        <w:rPr>
          <w:rFonts w:ascii="Times New Roman" w:eastAsia="Times New Roman" w:hAnsi="Times New Roman" w:cs="Times New Roman"/>
          <w:color w:val="000000"/>
          <w:sz w:val="24"/>
          <w:szCs w:val="24"/>
        </w:rPr>
        <w:t> </w:t>
      </w:r>
      <w:r w:rsidRPr="00D17E12">
        <w:rPr>
          <w:rFonts w:ascii="Times New Roman" w:hAnsi="Times New Roman" w:cs="Times New Roman"/>
          <w:color w:val="000000"/>
          <w:sz w:val="24"/>
          <w:szCs w:val="24"/>
          <w:shd w:val="clear" w:color="auto" w:fill="FFFFFF"/>
        </w:rPr>
        <w:t>Sayaka Inagaki</w:t>
      </w:r>
      <w:r w:rsidRPr="00D17E12">
        <w:rPr>
          <w:rFonts w:ascii="Times New Roman" w:hAnsi="Times New Roman" w:cs="Times New Roman"/>
          <w:color w:val="000000"/>
          <w:sz w:val="24"/>
          <w:szCs w:val="24"/>
          <w:shd w:val="clear" w:color="auto" w:fill="FFFFFF"/>
          <w:vertAlign w:val="superscript"/>
        </w:rPr>
        <w:t>2</w:t>
      </w:r>
      <w:r w:rsidRPr="00D17E12">
        <w:rPr>
          <w:rFonts w:ascii="Times New Roman" w:hAnsi="Times New Roman" w:cs="Times New Roman"/>
          <w:sz w:val="24"/>
          <w:szCs w:val="24"/>
        </w:rPr>
        <w:t>, Thomas B. Friedman</w:t>
      </w:r>
      <w:r w:rsidRPr="00D17E12">
        <w:rPr>
          <w:rFonts w:ascii="Times New Roman" w:hAnsi="Times New Roman" w:cs="Times New Roman"/>
          <w:sz w:val="24"/>
          <w:szCs w:val="24"/>
          <w:vertAlign w:val="superscript"/>
        </w:rPr>
        <w:t>2*</w:t>
      </w:r>
      <w:r w:rsidRPr="00D17E12">
        <w:rPr>
          <w:rFonts w:ascii="Times New Roman" w:hAnsi="Times New Roman" w:cs="Times New Roman"/>
          <w:color w:val="000000"/>
          <w:sz w:val="24"/>
          <w:szCs w:val="24"/>
          <w:shd w:val="clear" w:color="auto" w:fill="FFFFFF"/>
        </w:rPr>
        <w:t>,</w:t>
      </w:r>
      <w:r w:rsidRPr="00D17E12">
        <w:rPr>
          <w:rFonts w:ascii="Times New Roman" w:hAnsi="Times New Roman" w:cs="Times New Roman"/>
          <w:sz w:val="24"/>
          <w:szCs w:val="24"/>
        </w:rPr>
        <w:t xml:space="preserve"> Sadaf Naz</w:t>
      </w:r>
      <w:r w:rsidRPr="00D17E12">
        <w:rPr>
          <w:rFonts w:ascii="Times New Roman" w:hAnsi="Times New Roman" w:cs="Times New Roman"/>
          <w:sz w:val="24"/>
          <w:szCs w:val="24"/>
          <w:vertAlign w:val="superscript"/>
        </w:rPr>
        <w:t>1*</w:t>
      </w:r>
      <w:r w:rsidRPr="009C25EA">
        <w:rPr>
          <w:rFonts w:ascii="Times New Roman" w:hAnsi="Times New Roman" w:cs="Times New Roman"/>
          <w:sz w:val="24"/>
          <w:szCs w:val="24"/>
          <w:vertAlign w:val="superscript"/>
        </w:rPr>
        <w:t xml:space="preserve"> </w:t>
      </w:r>
      <w:r>
        <w:rPr>
          <w:rFonts w:ascii="Times New Roman" w:hAnsi="Times New Roman" w:cs="Times New Roman"/>
          <w:sz w:val="24"/>
          <w:szCs w:val="24"/>
          <w:vertAlign w:val="superscript"/>
        </w:rPr>
        <w:t xml:space="preserve"> </w:t>
      </w:r>
    </w:p>
    <w:p w14:paraId="68F27387" w14:textId="77777777" w:rsidR="003A666E" w:rsidRPr="0099430C" w:rsidRDefault="003A666E" w:rsidP="003A666E">
      <w:pPr>
        <w:spacing w:line="480" w:lineRule="auto"/>
        <w:rPr>
          <w:rFonts w:ascii="Times New Roman" w:hAnsi="Times New Roman" w:cs="Times New Roman"/>
          <w:sz w:val="24"/>
          <w:szCs w:val="24"/>
        </w:rPr>
      </w:pPr>
      <w:r w:rsidRPr="0099430C">
        <w:rPr>
          <w:rFonts w:ascii="Times New Roman" w:hAnsi="Times New Roman" w:cs="Times New Roman"/>
          <w:sz w:val="24"/>
          <w:szCs w:val="24"/>
          <w:vertAlign w:val="superscript"/>
        </w:rPr>
        <w:t>a</w:t>
      </w:r>
      <w:r w:rsidRPr="0099430C">
        <w:rPr>
          <w:rFonts w:ascii="Times New Roman" w:hAnsi="Times New Roman" w:cs="Times New Roman"/>
          <w:sz w:val="24"/>
          <w:szCs w:val="24"/>
        </w:rPr>
        <w:t>MR, HI, HK are co-first authors</w:t>
      </w:r>
    </w:p>
    <w:p w14:paraId="2E176E97" w14:textId="77777777" w:rsidR="003A666E" w:rsidRDefault="003A666E" w:rsidP="003A666E">
      <w:pPr>
        <w:spacing w:line="480" w:lineRule="auto"/>
        <w:rPr>
          <w:rFonts w:ascii="Times New Roman" w:hAnsi="Times New Roman" w:cs="Times New Roman"/>
          <w:sz w:val="24"/>
          <w:szCs w:val="24"/>
        </w:rPr>
      </w:pPr>
      <w:r w:rsidRPr="0007455E">
        <w:rPr>
          <w:rFonts w:ascii="Times New Roman" w:hAnsi="Times New Roman" w:cs="Times New Roman"/>
          <w:b/>
          <w:sz w:val="24"/>
          <w:szCs w:val="24"/>
        </w:rPr>
        <w:t>*Correspondence to:</w:t>
      </w:r>
    </w:p>
    <w:p w14:paraId="53FA6275" w14:textId="77777777" w:rsidR="003A666E" w:rsidRDefault="003A666E" w:rsidP="003A666E">
      <w:pPr>
        <w:spacing w:line="480" w:lineRule="auto"/>
        <w:rPr>
          <w:rFonts w:ascii="Times New Roman" w:hAnsi="Times New Roman" w:cs="Times New Roman"/>
          <w:sz w:val="24"/>
          <w:szCs w:val="24"/>
        </w:rPr>
      </w:pPr>
      <w:r w:rsidRPr="00E70463">
        <w:rPr>
          <w:rFonts w:ascii="Times New Roman" w:hAnsi="Times New Roman" w:cs="Times New Roman"/>
          <w:sz w:val="24"/>
          <w:szCs w:val="24"/>
        </w:rPr>
        <w:t xml:space="preserve">Thomas B. Friedman, Laboratory of Molecular Genetics, National Institute on Deafness and </w:t>
      </w:r>
      <w:r>
        <w:rPr>
          <w:rFonts w:ascii="Times New Roman" w:hAnsi="Times New Roman" w:cs="Times New Roman"/>
          <w:sz w:val="24"/>
          <w:szCs w:val="24"/>
        </w:rPr>
        <w:t>O</w:t>
      </w:r>
      <w:r w:rsidRPr="00E70463">
        <w:rPr>
          <w:rFonts w:ascii="Times New Roman" w:hAnsi="Times New Roman" w:cs="Times New Roman"/>
          <w:sz w:val="24"/>
          <w:szCs w:val="24"/>
        </w:rPr>
        <w:t>ther Communication Disorders, National Institutes of Health, Bethesda, MD, 20892, USA. Phone: 301-496-7882, E-mail: friedman@nidcd.nih.gov</w:t>
      </w:r>
      <w:r>
        <w:rPr>
          <w:rFonts w:ascii="Times New Roman" w:hAnsi="Times New Roman" w:cs="Times New Roman"/>
          <w:sz w:val="24"/>
          <w:szCs w:val="24"/>
        </w:rPr>
        <w:t xml:space="preserve"> </w:t>
      </w:r>
    </w:p>
    <w:p w14:paraId="47A006E8" w14:textId="77777777" w:rsidR="003A666E" w:rsidRDefault="003A666E" w:rsidP="003A666E">
      <w:pPr>
        <w:spacing w:line="480" w:lineRule="auto"/>
        <w:rPr>
          <w:rFonts w:ascii="Times New Roman" w:hAnsi="Times New Roman" w:cs="Times New Roman"/>
          <w:sz w:val="24"/>
          <w:szCs w:val="24"/>
        </w:rPr>
      </w:pPr>
    </w:p>
    <w:p w14:paraId="6135DB67" w14:textId="55444424" w:rsidR="003A666E" w:rsidRDefault="003A666E" w:rsidP="003A666E">
      <w:pPr>
        <w:spacing w:line="480" w:lineRule="auto"/>
        <w:rPr>
          <w:rFonts w:ascii="Times New Roman" w:hAnsi="Times New Roman" w:cs="Times New Roman"/>
          <w:sz w:val="24"/>
          <w:szCs w:val="24"/>
        </w:rPr>
      </w:pPr>
      <w:r w:rsidRPr="00E70463">
        <w:rPr>
          <w:rFonts w:ascii="Times New Roman" w:hAnsi="Times New Roman" w:cs="Times New Roman"/>
          <w:sz w:val="24"/>
          <w:szCs w:val="24"/>
        </w:rPr>
        <w:t>Sadaf Naz, School of Biological Sciences, University of the Punjab, Quaid-</w:t>
      </w:r>
      <w:r>
        <w:rPr>
          <w:rFonts w:ascii="Times New Roman" w:hAnsi="Times New Roman" w:cs="Times New Roman"/>
          <w:sz w:val="24"/>
          <w:szCs w:val="24"/>
        </w:rPr>
        <w:t>e</w:t>
      </w:r>
      <w:r w:rsidRPr="00E70463">
        <w:rPr>
          <w:rFonts w:ascii="Times New Roman" w:hAnsi="Times New Roman" w:cs="Times New Roman"/>
          <w:sz w:val="24"/>
          <w:szCs w:val="24"/>
        </w:rPr>
        <w:t xml:space="preserve">-Azam Campus, Lahore, 54590, Pakistan. Phone: 92 42 99231819, E-mail: </w:t>
      </w:r>
      <w:r w:rsidR="00F736E5" w:rsidRPr="009710A8">
        <w:rPr>
          <w:rFonts w:ascii="Times New Roman" w:hAnsi="Times New Roman" w:cs="Times New Roman"/>
          <w:sz w:val="24"/>
          <w:szCs w:val="24"/>
        </w:rPr>
        <w:t>naz.sbs@pu.edu.pk</w:t>
      </w:r>
      <w:r w:rsidRPr="00E70463">
        <w:rPr>
          <w:rFonts w:ascii="Times New Roman" w:hAnsi="Times New Roman" w:cs="Times New Roman"/>
          <w:sz w:val="24"/>
          <w:szCs w:val="24"/>
        </w:rPr>
        <w:t xml:space="preserve"> </w:t>
      </w:r>
    </w:p>
    <w:p w14:paraId="1F66310E" w14:textId="15FC3E2D" w:rsidR="00F736E5" w:rsidRDefault="00F736E5" w:rsidP="003A666E">
      <w:pPr>
        <w:spacing w:line="480" w:lineRule="auto"/>
        <w:rPr>
          <w:rFonts w:ascii="Times New Roman" w:hAnsi="Times New Roman" w:cs="Times New Roman"/>
          <w:sz w:val="24"/>
          <w:szCs w:val="24"/>
        </w:rPr>
      </w:pPr>
    </w:p>
    <w:p w14:paraId="08EA076A" w14:textId="189C83B7" w:rsidR="00F736E5" w:rsidRDefault="00F736E5" w:rsidP="003A666E">
      <w:pPr>
        <w:spacing w:line="480" w:lineRule="auto"/>
        <w:rPr>
          <w:rFonts w:ascii="Times New Roman" w:hAnsi="Times New Roman" w:cs="Times New Roman"/>
          <w:sz w:val="24"/>
          <w:szCs w:val="24"/>
        </w:rPr>
      </w:pPr>
    </w:p>
    <w:p w14:paraId="4775B3E2" w14:textId="731F5E12" w:rsidR="00F736E5" w:rsidRDefault="00F736E5" w:rsidP="003A666E">
      <w:pPr>
        <w:spacing w:line="480" w:lineRule="auto"/>
        <w:rPr>
          <w:rFonts w:ascii="Times New Roman" w:hAnsi="Times New Roman" w:cs="Times New Roman"/>
          <w:sz w:val="24"/>
          <w:szCs w:val="24"/>
        </w:rPr>
      </w:pPr>
    </w:p>
    <w:bookmarkEnd w:id="0"/>
    <w:bookmarkEnd w:id="1"/>
    <w:p w14:paraId="47469B67" w14:textId="0CDCA8CD" w:rsidR="00AB030C" w:rsidRDefault="00FB12FF" w:rsidP="00AB030C">
      <w:pPr>
        <w:spacing w:after="0" w:line="240" w:lineRule="auto"/>
        <w:ind w:left="720"/>
        <w:jc w:val="both"/>
        <w:rPr>
          <w:rFonts w:ascii="Times New Roman" w:hAnsi="Times New Roman" w:cs="Times New Roman"/>
          <w:b/>
          <w:bCs/>
          <w:sz w:val="24"/>
          <w:szCs w:val="24"/>
        </w:rPr>
      </w:pPr>
      <w:r>
        <w:rPr>
          <w:rFonts w:ascii="Arial" w:hAnsi="Arial" w:cs="Arial"/>
          <w:noProof/>
        </w:rPr>
        <w:lastRenderedPageBreak/>
        <w:drawing>
          <wp:inline distT="0" distB="0" distL="0" distR="0" wp14:anchorId="08447108" wp14:editId="44B0E7FE">
            <wp:extent cx="5645150" cy="8225790"/>
            <wp:effectExtent l="0" t="0" r="0" b="3810"/>
            <wp:docPr id="365308352"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
                    <pic:cNvPicPr>
                      <a:picLocks noChangeAspect="1" noChangeArrowheads="1"/>
                    </pic:cNvPicPr>
                  </pic:nvPicPr>
                  <pic:blipFill>
                    <a:blip r:embed="rId11">
                      <a:extLst>
                        <a:ext uri="{28A0092B-C50C-407E-A947-70E740481C1C}">
                          <a14:useLocalDpi xmlns:a14="http://schemas.microsoft.com/office/drawing/2010/main" val="0"/>
                        </a:ext>
                      </a:extLst>
                    </a:blip>
                    <a:srcRect/>
                    <a:stretch>
                      <a:fillRect/>
                    </a:stretch>
                  </pic:blipFill>
                  <pic:spPr bwMode="auto">
                    <a:xfrm>
                      <a:off x="0" y="0"/>
                      <a:ext cx="5645150" cy="8225790"/>
                    </a:xfrm>
                    <a:prstGeom prst="rect">
                      <a:avLst/>
                    </a:prstGeom>
                    <a:noFill/>
                    <a:ln>
                      <a:noFill/>
                    </a:ln>
                  </pic:spPr>
                </pic:pic>
              </a:graphicData>
            </a:graphic>
          </wp:inline>
        </w:drawing>
      </w:r>
    </w:p>
    <w:p w14:paraId="4580EDF8" w14:textId="77C2EAF2" w:rsidR="00AB030C" w:rsidRPr="00FB6E98" w:rsidRDefault="00AB030C" w:rsidP="0047785B">
      <w:pPr>
        <w:ind w:left="720"/>
        <w:jc w:val="both"/>
        <w:rPr>
          <w:rFonts w:ascii="Times New Roman" w:hAnsi="Times New Roman" w:cs="Times New Roman"/>
          <w:sz w:val="24"/>
          <w:szCs w:val="24"/>
        </w:rPr>
      </w:pPr>
      <w:bookmarkStart w:id="2" w:name="_Hlk202195227"/>
      <w:r w:rsidRPr="003C5B5B">
        <w:rPr>
          <w:rFonts w:ascii="Times New Roman" w:hAnsi="Times New Roman" w:cs="Times New Roman"/>
          <w:b/>
          <w:bCs/>
          <w:sz w:val="24"/>
          <w:szCs w:val="24"/>
        </w:rPr>
        <w:lastRenderedPageBreak/>
        <w:t>Supplementa</w:t>
      </w:r>
      <w:r>
        <w:rPr>
          <w:rFonts w:ascii="Times New Roman" w:hAnsi="Times New Roman" w:cs="Times New Roman"/>
          <w:b/>
          <w:bCs/>
          <w:sz w:val="24"/>
          <w:szCs w:val="24"/>
        </w:rPr>
        <w:t>ry F</w:t>
      </w:r>
      <w:r w:rsidRPr="003C5B5B">
        <w:rPr>
          <w:rFonts w:ascii="Times New Roman" w:hAnsi="Times New Roman" w:cs="Times New Roman"/>
          <w:b/>
          <w:bCs/>
          <w:sz w:val="24"/>
          <w:szCs w:val="24"/>
        </w:rPr>
        <w:t xml:space="preserve">igure </w:t>
      </w:r>
      <w:r>
        <w:rPr>
          <w:rFonts w:ascii="Times New Roman" w:hAnsi="Times New Roman" w:cs="Times New Roman"/>
          <w:b/>
          <w:bCs/>
          <w:sz w:val="24"/>
          <w:szCs w:val="24"/>
        </w:rPr>
        <w:t>S</w:t>
      </w:r>
      <w:r w:rsidR="008E6FBE">
        <w:rPr>
          <w:rFonts w:ascii="Times New Roman" w:hAnsi="Times New Roman" w:cs="Times New Roman"/>
          <w:b/>
          <w:bCs/>
          <w:sz w:val="24"/>
          <w:szCs w:val="24"/>
        </w:rPr>
        <w:t>1</w:t>
      </w:r>
      <w:r>
        <w:rPr>
          <w:rFonts w:ascii="Times New Roman" w:hAnsi="Times New Roman" w:cs="Times New Roman"/>
          <w:b/>
          <w:bCs/>
          <w:sz w:val="24"/>
          <w:szCs w:val="24"/>
        </w:rPr>
        <w:t xml:space="preserve"> Protein properties of </w:t>
      </w:r>
      <w:r w:rsidRPr="003C5B5B">
        <w:rPr>
          <w:rFonts w:ascii="Times New Roman" w:hAnsi="Times New Roman" w:cs="Times New Roman"/>
          <w:b/>
          <w:bCs/>
          <w:sz w:val="24"/>
          <w:szCs w:val="24"/>
        </w:rPr>
        <w:t xml:space="preserve">CDH23. </w:t>
      </w:r>
      <w:r>
        <w:rPr>
          <w:rFonts w:ascii="Times New Roman" w:hAnsi="Times New Roman" w:cs="Times New Roman"/>
          <w:b/>
          <w:bCs/>
          <w:sz w:val="24"/>
          <w:szCs w:val="24"/>
        </w:rPr>
        <w:t>(a)</w:t>
      </w:r>
      <w:r w:rsidRPr="003C5B5B">
        <w:rPr>
          <w:rFonts w:ascii="Times New Roman" w:hAnsi="Times New Roman" w:cs="Times New Roman"/>
          <w:sz w:val="24"/>
          <w:szCs w:val="24"/>
        </w:rPr>
        <w:t xml:space="preserve"> Protein structure of CDH23 isoform 1</w:t>
      </w:r>
      <w:r>
        <w:rPr>
          <w:rFonts w:ascii="Times New Roman" w:hAnsi="Times New Roman" w:cs="Times New Roman"/>
          <w:sz w:val="24"/>
          <w:szCs w:val="24"/>
        </w:rPr>
        <w:t xml:space="preserve"> (</w:t>
      </w:r>
      <w:r w:rsidRPr="002F5456">
        <w:rPr>
          <w:rFonts w:ascii="Times New Roman" w:hAnsi="Times New Roman" w:cs="Times New Roman"/>
          <w:sz w:val="24"/>
          <w:szCs w:val="24"/>
        </w:rPr>
        <w:t>NCBI RefSeq: NP_071407</w:t>
      </w:r>
      <w:r w:rsidRPr="002C6252">
        <w:rPr>
          <w:rFonts w:ascii="Times New Roman" w:hAnsi="Times New Roman" w:cs="Times New Roman"/>
          <w:sz w:val="24"/>
          <w:szCs w:val="24"/>
        </w:rPr>
        <w:t xml:space="preserve">). </w:t>
      </w:r>
      <w:r w:rsidRPr="00EE3914">
        <w:rPr>
          <w:rFonts w:ascii="Times New Roman" w:hAnsi="Times New Roman" w:cs="Times New Roman"/>
          <w:sz w:val="24"/>
          <w:szCs w:val="24"/>
        </w:rPr>
        <w:t>Sites of the detected variants are noted on the top of the illustration</w:t>
      </w:r>
      <w:r>
        <w:rPr>
          <w:rFonts w:ascii="Times New Roman" w:hAnsi="Times New Roman" w:cs="Times New Roman"/>
          <w:sz w:val="24"/>
          <w:szCs w:val="24"/>
        </w:rPr>
        <w:t>.</w:t>
      </w:r>
      <w:r w:rsidRPr="003C5B5B">
        <w:rPr>
          <w:rFonts w:ascii="Times New Roman" w:hAnsi="Times New Roman" w:cs="Times New Roman"/>
          <w:sz w:val="24"/>
          <w:szCs w:val="24"/>
        </w:rPr>
        <w:t xml:space="preserve"> </w:t>
      </w:r>
      <w:r>
        <w:rPr>
          <w:rFonts w:ascii="Times New Roman" w:hAnsi="Times New Roman" w:cs="Times New Roman"/>
          <w:sz w:val="24"/>
          <w:szCs w:val="24"/>
        </w:rPr>
        <w:t>(</w:t>
      </w:r>
      <w:r>
        <w:rPr>
          <w:rFonts w:ascii="Times New Roman" w:hAnsi="Times New Roman" w:cs="Times New Roman"/>
          <w:b/>
          <w:bCs/>
          <w:sz w:val="24"/>
          <w:szCs w:val="24"/>
        </w:rPr>
        <w:t xml:space="preserve">b) </w:t>
      </w:r>
      <w:r>
        <w:rPr>
          <w:rFonts w:ascii="Times New Roman" w:hAnsi="Times New Roman" w:cs="Times New Roman"/>
          <w:sz w:val="24"/>
          <w:szCs w:val="24"/>
        </w:rPr>
        <w:t>Amino acid sequence alignment of EC repeats of CDH23.  Alignment was performed using ClustalOmeg</w:t>
      </w:r>
      <w:r w:rsidR="00CF1B16">
        <w:rPr>
          <w:rFonts w:ascii="Times New Roman" w:hAnsi="Times New Roman" w:cs="Times New Roman"/>
          <w:sz w:val="24"/>
          <w:szCs w:val="24"/>
        </w:rPr>
        <w:t>a</w:t>
      </w:r>
      <w:r w:rsidR="00756129">
        <w:rPr>
          <w:rFonts w:ascii="Times New Roman" w:hAnsi="Times New Roman" w:cs="Times New Roman"/>
          <w:sz w:val="24"/>
          <w:szCs w:val="24"/>
        </w:rPr>
        <w:t xml:space="preserve"> </w:t>
      </w:r>
      <w:r w:rsidRPr="00FB6E98">
        <w:rPr>
          <w:rFonts w:ascii="Times New Roman" w:hAnsi="Times New Roman" w:cs="Times New Roman"/>
          <w:sz w:val="24"/>
          <w:szCs w:val="24"/>
        </w:rPr>
        <w:t>(</w:t>
      </w:r>
      <w:hyperlink r:id="rId12" w:history="1">
        <w:r w:rsidR="003070D3" w:rsidRPr="00FB6E98">
          <w:rPr>
            <w:rStyle w:val="Hyperlink"/>
            <w:rFonts w:ascii="Times New Roman" w:hAnsi="Times New Roman" w:cs="Times New Roman"/>
            <w:color w:val="auto"/>
            <w:sz w:val="24"/>
            <w:szCs w:val="24"/>
            <w:u w:val="none"/>
          </w:rPr>
          <w:t>https://www.ebi.ac.uk/jdispatcher/msa/clustalo</w:t>
        </w:r>
      </w:hyperlink>
      <w:r w:rsidRPr="00CF1B16">
        <w:rPr>
          <w:rFonts w:ascii="Times New Roman" w:hAnsi="Times New Roman" w:cs="Times New Roman"/>
          <w:sz w:val="24"/>
          <w:szCs w:val="24"/>
        </w:rPr>
        <w:t>)</w:t>
      </w:r>
      <w:sdt>
        <w:sdtPr>
          <w:rPr>
            <w:rFonts w:ascii="Times New Roman" w:hAnsi="Times New Roman" w:cs="Times New Roman"/>
            <w:color w:val="000000"/>
            <w:sz w:val="24"/>
            <w:szCs w:val="24"/>
            <w:vertAlign w:val="superscript"/>
          </w:rPr>
          <w:tag w:val="MENDELEY_CITATION_v3_eyJjaXRhdGlvbklEIjoiTUVOREVMRVlfQ0lUQVRJT05fNWIzZGQ1NjUtYzhlYi00M2ZlLWIxNGUtMjE5NWNiNmU4ODM3IiwicHJvcGVydGllcyI6eyJub3RlSW5kZXgiOjB9LCJpc0VkaXRlZCI6ZmFsc2UsIm1hbnVhbE92ZXJyaWRlIjp7ImlzTWFudWFsbHlPdmVycmlkZGVuIjpmYWxzZSwiY2l0ZXByb2NUZXh0IjoiPHN1cD4xPC9zdXA+IiwibWFudWFsT3ZlcnJpZGVUZXh0IjoiIn0sImNpdGF0aW9uSXRlbXMiOlt7ImlkIjoiNjE2OTk3NTItMDBjZS0zZTBmLWFkZGMtZTIzMGI0MTBkOTQxIiwiaXRlbURhdGEiOnsidHlwZSI6ImFydGljbGUtam91cm5hbCIsImlkIjoiNjE2OTk3NTItMDBjZS0zZTBmLWFkZGMtZTIzMGI0MTBkOTQxIiwidGl0bGUiOiJUaGUgRU1CTC1FQkkgSm9iIERpc3BhdGNoZXIgc2VxdWVuY2UgYW5hbHlzaXMgdG9vbHMgZnJhbWV3b3JrIGluIDIwMjQiLCJhdXRob3IiOlt7ImZhbWlseSI6Ik1hZGVpcmEiLCJnaXZlbiI6IkbDoWJpbyIsInBhcnNlLW5hbWVzIjpmYWxzZSwiZHJvcHBpbmctcGFydGljbGUiOiIiLCJub24tZHJvcHBpbmctcGFydGljbGUiOiIifSx7ImZhbWlseSI6Ik1hZGh1c29vZGFuYW4iLCJnaXZlbiI6Ik5hbmRhbmEiLCJwYXJzZS1uYW1lcyI6ZmFsc2UsImRyb3BwaW5nLXBhcnRpY2xlIjoiIiwibm9uLWRyb3BwaW5nLXBhcnRpY2xlIjoiIn0seyJmYW1pbHkiOiJMZWUiLCJnaXZlbiI6Ikpvb25oZXVuZyIsInBhcnNlLW5hbWVzIjpmYWxzZSwiZHJvcHBpbmctcGFydGljbGUiOiIiLCJub24tZHJvcHBpbmctcGFydGljbGUiOiIifSx7ImZhbWlseSI6IkV1c2ViaSIsImdpdmVuIjoiQWxiZXJ0byIsInBhcnNlLW5hbWVzIjpmYWxzZSwiZHJvcHBpbmctcGFydGljbGUiOiIiLCJub24tZHJvcHBpbmctcGFydGljbGUiOiIifSx7ImZhbWlseSI6Ik5pZXdpZWxza2EiLCJnaXZlbiI6IkFuaWEiLCJwYXJzZS1uYW1lcyI6ZmFsc2UsImRyb3BwaW5nLXBhcnRpY2xlIjoiIiwibm9uLWRyb3BwaW5nLXBhcnRpY2xlIjoiIn0seyJmYW1pbHkiOiJUaXZleSIsImdpdmVuIjoiQWRyaWFuIFIgTiIsInBhcnNlLW5hbWVzIjpmYWxzZSwiZHJvcHBpbmctcGFydGljbGUiOiIiLCJub24tZHJvcHBpbmctcGFydGljbGUiOiIifSx7ImZhbWlseSI6IkxvcGV6IiwiZ2l2ZW4iOiJSb2RyaWdvIiwicGFyc2UtbmFtZXMiOmZhbHNlLCJkcm9wcGluZy1wYXJ0aWNsZSI6IiIsIm5vbi1kcm9wcGluZy1wYXJ0aWNsZSI6IiJ9LHsiZmFtaWx5IjoiQnV0Y2hlciIsImdpdmVuIjoiU2FyYWgiLCJwYXJzZS1uYW1lcyI6ZmFsc2UsImRyb3BwaW5nLXBhcnRpY2xlIjoiIiwibm9uLWRyb3BwaW5nLXBhcnRpY2xlIjoiIn1dLCJjb250YWluZXItdGl0bGUiOiJOdWNsZWljIEFjaWRzIFJlc2VhcmNoIiwiY29udGFpbmVyLXRpdGxlLXNob3J0IjoiTnVjbGVpYyBBY2lkcyBSZXMiLCJET0kiOiIxMC4xMDkzL25hci9na2FlMjQxIiwiSVNTTiI6IjAzMDUtMTA0OCIsIlVSTCI6Imh0dHBzOi8vZG9pLm9yZy8xMC4xMDkzL25hci9na2FlMjQxIiwiaXNzdWVkIjp7ImRhdGUtcGFydHMiOltbMjAyNCw3LDVdXX0sInBhZ2UiOiJXNTIxLVc1MjUiLCJhYnN0cmFjdCI6IlRoZSBFTUJMLUVCSSBKb2IgRGlzcGF0Y2hlciBzZXF1ZW5jZSBhbmFseXNpcyB0b29scyBmcmFtZXdvcmsgKGh0dHBzOi8vd3d3LmViaS5hYy51ay9qZGlzcGF0Y2hlcikgZW5hYmxlcyB0aGUgc2NpZW50aWZpYyBjb21tdW5pdHkgdG8gcGVyZm9ybSBhIGRpdmVyc2UgcmFuZ2Ugb2Ygc2VxdWVuY2UgYW5hbHlzZXMgdXNpbmcgcG9wdWxhciBiaW9pbmZvcm1hdGljcyBhcHBsaWNhdGlvbnMuIEZyZWUgYWNjZXNzIHRvIHRoZSB0b29scyBhbmQgcmVxdWlyZWQgc2VxdWVuY2UgZGF0YXNldHMgaXMgcHJvdmlkZWQgdGhyb3VnaCB1c2VyLWZyaWVuZGx5IHdlYiBhcHBsaWNhdGlvbnMsIGFzIHdlbGwgYXMgdmlhIFJFU1RmdWwgYW5kIFNPQVAtYmFzZWQgQVBJcy4gVGhlc2UgYXJlIGludGVncmF0ZWQgaW50byBwb3B1bGFyIEVNQkwtRUJJIHJlc291cmNlcyBzdWNoIGFzIFVuaVByb3QsIEludGVyUHJvLCBFTkEgYW5kIEVuc2VtYmwgR2Vub21lcy4gVGhpcyBwYXBlciBvdmVydmlld3MgcmVjZW50IGltcHJvdmVtZW50cyB0byBKb2IgRGlzcGF0Y2hlciwgaW5jbHVkaW5nIGl0cyBicmFuZCBuZXcgd2Vic2l0ZSBhbmQgZG9jdW1lbnRhdGlvbiwgZW5oYW5jZWQgdmlzdWFsaXNhdGlvbnMsIGltcHJvdmVkIGpvYiBtYW5hZ2VtZW50LCBhbmQgYSByaXNpbmcgdHJlbmQgb2YgdXNlciByZWxpYW5jZSBvbiB0aGUgc2VydmljZSBmcm9tIGxvdy0gYW5kIG1pZGRsZS1pbmNvbWUgcmVnaW9ucy4iLCJpc3N1ZSI6IlcxIiwidm9sdW1lIjoiNTIifSwiaXNUZW1wb3JhcnkiOmZhbHNlfV19"/>
          <w:id w:val="-1082750811"/>
          <w:placeholder>
            <w:docPart w:val="DefaultPlaceholder_-1854013440"/>
          </w:placeholder>
        </w:sdtPr>
        <w:sdtEndPr/>
        <w:sdtContent>
          <w:r w:rsidR="00533F29" w:rsidRPr="00533F29">
            <w:rPr>
              <w:rFonts w:ascii="Times New Roman" w:hAnsi="Times New Roman" w:cs="Times New Roman"/>
              <w:color w:val="000000"/>
              <w:sz w:val="24"/>
              <w:szCs w:val="24"/>
              <w:vertAlign w:val="superscript"/>
            </w:rPr>
            <w:t>1</w:t>
          </w:r>
        </w:sdtContent>
      </w:sdt>
      <w:r w:rsidRPr="00CF1B16">
        <w:rPr>
          <w:rFonts w:ascii="Times New Roman" w:hAnsi="Times New Roman" w:cs="Times New Roman"/>
          <w:sz w:val="24"/>
          <w:szCs w:val="24"/>
        </w:rPr>
        <w:t>.</w:t>
      </w:r>
      <w:r w:rsidR="003070D3">
        <w:rPr>
          <w:rFonts w:ascii="Times New Roman" w:hAnsi="Times New Roman" w:cs="Times New Roman"/>
          <w:sz w:val="24"/>
          <w:szCs w:val="24"/>
        </w:rPr>
        <w:t xml:space="preserve"> The symbols</w:t>
      </w:r>
      <w:r w:rsidRPr="00CF1B16">
        <w:rPr>
          <w:rFonts w:ascii="Times New Roman" w:hAnsi="Times New Roman" w:cs="Times New Roman"/>
          <w:sz w:val="24"/>
          <w:szCs w:val="24"/>
        </w:rPr>
        <w:t xml:space="preserve"> “*” and “:” indicate identical and conservative substitution, respectively. Amino acids circled with red indicate novel variants </w:t>
      </w:r>
      <w:r w:rsidR="00C87F25">
        <w:rPr>
          <w:rFonts w:ascii="Times New Roman" w:hAnsi="Times New Roman" w:cs="Times New Roman"/>
          <w:sz w:val="24"/>
          <w:szCs w:val="24"/>
        </w:rPr>
        <w:t>identified</w:t>
      </w:r>
      <w:r w:rsidR="00C87F25" w:rsidRPr="00CF1B16">
        <w:rPr>
          <w:rFonts w:ascii="Times New Roman" w:hAnsi="Times New Roman" w:cs="Times New Roman"/>
          <w:sz w:val="24"/>
          <w:szCs w:val="24"/>
        </w:rPr>
        <w:t xml:space="preserve"> </w:t>
      </w:r>
      <w:r w:rsidRPr="00CF1B16">
        <w:rPr>
          <w:rFonts w:ascii="Times New Roman" w:hAnsi="Times New Roman" w:cs="Times New Roman"/>
          <w:sz w:val="24"/>
          <w:szCs w:val="24"/>
        </w:rPr>
        <w:t>in this study. Amino acid</w:t>
      </w:r>
      <w:r w:rsidR="003070D3">
        <w:rPr>
          <w:rFonts w:ascii="Times New Roman" w:hAnsi="Times New Roman" w:cs="Times New Roman"/>
          <w:sz w:val="24"/>
          <w:szCs w:val="24"/>
        </w:rPr>
        <w:t>s</w:t>
      </w:r>
      <w:r w:rsidRPr="00CF1B16">
        <w:rPr>
          <w:rFonts w:ascii="Times New Roman" w:hAnsi="Times New Roman" w:cs="Times New Roman"/>
          <w:sz w:val="24"/>
          <w:szCs w:val="24"/>
        </w:rPr>
        <w:t xml:space="preserve"> circled with blue </w:t>
      </w:r>
      <w:r w:rsidR="00756129">
        <w:rPr>
          <w:rFonts w:ascii="Times New Roman" w:hAnsi="Times New Roman" w:cs="Times New Roman"/>
          <w:sz w:val="24"/>
          <w:szCs w:val="24"/>
        </w:rPr>
        <w:t xml:space="preserve">refer to the </w:t>
      </w:r>
      <w:r w:rsidRPr="00CF1B16">
        <w:rPr>
          <w:rFonts w:ascii="Times New Roman" w:hAnsi="Times New Roman" w:cs="Times New Roman"/>
          <w:sz w:val="24"/>
          <w:szCs w:val="24"/>
        </w:rPr>
        <w:t xml:space="preserve">reported variants associated with hearing </w:t>
      </w:r>
      <w:r w:rsidR="00FD36ED">
        <w:rPr>
          <w:rFonts w:ascii="Times New Roman" w:hAnsi="Times New Roman" w:cs="Times New Roman"/>
          <w:sz w:val="24"/>
          <w:szCs w:val="24"/>
        </w:rPr>
        <w:t>loss</w:t>
      </w:r>
      <w:r w:rsidRPr="00CF1B16">
        <w:rPr>
          <w:rFonts w:ascii="Times New Roman" w:hAnsi="Times New Roman" w:cs="Times New Roman"/>
          <w:sz w:val="24"/>
          <w:szCs w:val="24"/>
        </w:rPr>
        <w:t xml:space="preserve">. Each variant and reference are shown in Supplementary Table S4. </w:t>
      </w:r>
      <w:r w:rsidRPr="00CF1B16">
        <w:rPr>
          <w:rFonts w:ascii="Times New Roman" w:hAnsi="Times New Roman" w:cs="Times New Roman"/>
          <w:b/>
          <w:bCs/>
          <w:sz w:val="24"/>
          <w:szCs w:val="24"/>
        </w:rPr>
        <w:t>(c)</w:t>
      </w:r>
      <w:r w:rsidRPr="00CF1B16">
        <w:rPr>
          <w:rFonts w:ascii="Times New Roman" w:hAnsi="Times New Roman" w:cs="Times New Roman"/>
          <w:sz w:val="24"/>
          <w:szCs w:val="24"/>
        </w:rPr>
        <w:t xml:space="preserve"> I-TASSER predicted structure of CDH23 linker-EC4-linker-EC5-linker </w:t>
      </w:r>
      <w:r w:rsidR="009B6218">
        <w:rPr>
          <w:rFonts w:ascii="Times New Roman" w:hAnsi="Times New Roman" w:cs="Times New Roman"/>
          <w:sz w:val="24"/>
          <w:szCs w:val="24"/>
        </w:rPr>
        <w:t>[</w:t>
      </w:r>
      <w:r w:rsidRPr="00CF1B16">
        <w:rPr>
          <w:rFonts w:ascii="Times New Roman" w:hAnsi="Times New Roman" w:cs="Times New Roman"/>
          <w:sz w:val="24"/>
          <w:szCs w:val="24"/>
        </w:rPr>
        <w:t>residues 378 to 565 for SLC26A4 p.(Pro458Leu) protein stability prediction</w:t>
      </w:r>
      <w:r w:rsidR="009B6218">
        <w:rPr>
          <w:rFonts w:ascii="Times New Roman" w:hAnsi="Times New Roman" w:cs="Times New Roman"/>
          <w:sz w:val="24"/>
          <w:szCs w:val="24"/>
        </w:rPr>
        <w:t>]</w:t>
      </w:r>
      <w:r w:rsidRPr="00CF1B16">
        <w:rPr>
          <w:rFonts w:ascii="Times New Roman" w:hAnsi="Times New Roman" w:cs="Times New Roman"/>
          <w:sz w:val="24"/>
          <w:szCs w:val="24"/>
        </w:rPr>
        <w:t xml:space="preserve"> with a confidence score = 0.45. </w:t>
      </w:r>
      <w:r w:rsidRPr="00CF1B16">
        <w:rPr>
          <w:rFonts w:ascii="Times New Roman" w:hAnsi="Times New Roman" w:cs="Times New Roman"/>
          <w:b/>
          <w:bCs/>
          <w:sz w:val="24"/>
          <w:szCs w:val="24"/>
        </w:rPr>
        <w:t>(d)</w:t>
      </w:r>
      <w:r w:rsidRPr="00CF1B16">
        <w:rPr>
          <w:rFonts w:ascii="Times New Roman" w:hAnsi="Times New Roman" w:cs="Times New Roman"/>
          <w:sz w:val="24"/>
          <w:szCs w:val="24"/>
        </w:rPr>
        <w:t xml:space="preserve"> I-TASSER predicted structure of CDH23 linker-EC14-linker-EC15-linker </w:t>
      </w:r>
      <w:r w:rsidR="009B6218">
        <w:rPr>
          <w:rFonts w:ascii="Times New Roman" w:hAnsi="Times New Roman" w:cs="Times New Roman"/>
          <w:sz w:val="24"/>
          <w:szCs w:val="24"/>
        </w:rPr>
        <w:t>[</w:t>
      </w:r>
      <w:r w:rsidRPr="00CF1B16">
        <w:rPr>
          <w:rFonts w:ascii="Times New Roman" w:hAnsi="Times New Roman" w:cs="Times New Roman"/>
          <w:sz w:val="24"/>
          <w:szCs w:val="24"/>
        </w:rPr>
        <w:t>residues 1415 to 1637 for SLC26A4 p.</w:t>
      </w:r>
      <w:r w:rsidR="00223DC6" w:rsidRPr="00CF1B16">
        <w:rPr>
          <w:rFonts w:ascii="Times New Roman" w:hAnsi="Times New Roman" w:cs="Times New Roman"/>
          <w:sz w:val="24"/>
          <w:szCs w:val="24"/>
        </w:rPr>
        <w:t>(</w:t>
      </w:r>
      <w:r w:rsidRPr="00CF1B16">
        <w:rPr>
          <w:rFonts w:ascii="Times New Roman" w:hAnsi="Times New Roman" w:cs="Times New Roman"/>
          <w:sz w:val="24"/>
          <w:szCs w:val="24"/>
        </w:rPr>
        <w:t>Asn1523Ile) and p.(Arg1557Pro) protein stability predictions</w:t>
      </w:r>
      <w:r w:rsidR="009B6218">
        <w:rPr>
          <w:rFonts w:ascii="Times New Roman" w:hAnsi="Times New Roman" w:cs="Times New Roman"/>
          <w:sz w:val="24"/>
          <w:szCs w:val="24"/>
        </w:rPr>
        <w:t xml:space="preserve">] </w:t>
      </w:r>
      <w:r w:rsidRPr="00CF1B16">
        <w:rPr>
          <w:rFonts w:ascii="Times New Roman" w:hAnsi="Times New Roman" w:cs="Times New Roman"/>
          <w:sz w:val="24"/>
          <w:szCs w:val="24"/>
        </w:rPr>
        <w:t xml:space="preserve">with a confidence score = 0.50. </w:t>
      </w:r>
      <w:r w:rsidRPr="00CF1B16">
        <w:rPr>
          <w:rFonts w:ascii="Times New Roman" w:hAnsi="Times New Roman" w:cs="Times New Roman"/>
          <w:b/>
          <w:bCs/>
          <w:sz w:val="24"/>
          <w:szCs w:val="24"/>
        </w:rPr>
        <w:t>(e)</w:t>
      </w:r>
      <w:r w:rsidRPr="00CF1B16">
        <w:rPr>
          <w:rFonts w:ascii="Times New Roman" w:hAnsi="Times New Roman" w:cs="Times New Roman"/>
          <w:sz w:val="24"/>
          <w:szCs w:val="24"/>
        </w:rPr>
        <w:t xml:space="preserve"> Focused view of the surrounding structures of CDH23 wild type (left) and p.(Arg1577Pro) (right) EC14-EC15 predicted by DUET. Arg1557 is located in β-sheet on EC15 in wild type. Arg1577Pro substitution is predicted to destroy the β-sheet structure. </w:t>
      </w:r>
    </w:p>
    <w:p w14:paraId="54A73CE8" w14:textId="6A1177A8" w:rsidR="003070D3" w:rsidRDefault="003070D3">
      <w:pPr>
        <w:rPr>
          <w:rFonts w:ascii="Times New Roman" w:hAnsi="Times New Roman" w:cs="Times New Roman"/>
          <w:b/>
          <w:bCs/>
          <w:sz w:val="24"/>
          <w:szCs w:val="24"/>
        </w:rPr>
      </w:pPr>
      <w:r>
        <w:rPr>
          <w:rFonts w:ascii="Times New Roman" w:hAnsi="Times New Roman" w:cs="Times New Roman"/>
          <w:b/>
          <w:bCs/>
          <w:sz w:val="24"/>
          <w:szCs w:val="24"/>
        </w:rPr>
        <w:br w:type="page"/>
      </w:r>
    </w:p>
    <w:p w14:paraId="3B28489D" w14:textId="77777777" w:rsidR="003070D3" w:rsidRPr="00FB6E98" w:rsidRDefault="003070D3" w:rsidP="00FB6E98">
      <w:pPr>
        <w:ind w:left="720"/>
        <w:jc w:val="both"/>
        <w:rPr>
          <w:rFonts w:ascii="Times New Roman" w:hAnsi="Times New Roman" w:cs="Times New Roman"/>
          <w:sz w:val="24"/>
          <w:szCs w:val="24"/>
        </w:rPr>
      </w:pPr>
    </w:p>
    <w:bookmarkEnd w:id="2"/>
    <w:p w14:paraId="3AEBD423" w14:textId="6CDD6DBF" w:rsidR="006C5DFB" w:rsidRDefault="00FF40FA" w:rsidP="007409A2">
      <w:pPr>
        <w:rPr>
          <w:rFonts w:ascii="Times New Roman" w:hAnsi="Times New Roman" w:cs="Times New Roman"/>
          <w:sz w:val="24"/>
          <w:szCs w:val="24"/>
        </w:rPr>
      </w:pPr>
      <w:r>
        <w:rPr>
          <w:rFonts w:ascii="Times New Roman" w:hAnsi="Times New Roman" w:cs="Times New Roman"/>
          <w:noProof/>
          <w:sz w:val="24"/>
          <w:szCs w:val="24"/>
        </w:rPr>
        <w:drawing>
          <wp:anchor distT="0" distB="0" distL="114300" distR="114300" simplePos="0" relativeHeight="251659264" behindDoc="1" locked="0" layoutInCell="1" allowOverlap="1" wp14:anchorId="64724AC9" wp14:editId="63B1901F">
            <wp:simplePos x="0" y="0"/>
            <wp:positionH relativeFrom="margin">
              <wp:posOffset>450385</wp:posOffset>
            </wp:positionH>
            <wp:positionV relativeFrom="paragraph">
              <wp:posOffset>5679</wp:posOffset>
            </wp:positionV>
            <wp:extent cx="4861560" cy="5219065"/>
            <wp:effectExtent l="0" t="0" r="0" b="635"/>
            <wp:wrapTight wrapText="bothSides">
              <wp:wrapPolygon edited="0">
                <wp:start x="0" y="0"/>
                <wp:lineTo x="0" y="21524"/>
                <wp:lineTo x="21498" y="21524"/>
                <wp:lineTo x="21498" y="0"/>
                <wp:lineTo x="0" y="0"/>
              </wp:wrapPolygon>
            </wp:wrapTight>
            <wp:docPr id="1295130208" name="Picture 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4"/>
                    <pic:cNvPicPr>
                      <a:picLocks noChangeAspect="1" noChangeArrowheads="1"/>
                    </pic:cNvPicPr>
                  </pic:nvPicPr>
                  <pic:blipFill>
                    <a:blip r:embed="rId13" cstate="print">
                      <a:extLst>
                        <a:ext uri="{28A0092B-C50C-407E-A947-70E740481C1C}">
                          <a14:useLocalDpi xmlns:a14="http://schemas.microsoft.com/office/drawing/2010/main" val="0"/>
                        </a:ext>
                      </a:extLst>
                    </a:blip>
                    <a:srcRect/>
                    <a:stretch>
                      <a:fillRect/>
                    </a:stretch>
                  </pic:blipFill>
                  <pic:spPr bwMode="auto">
                    <a:xfrm>
                      <a:off x="0" y="0"/>
                      <a:ext cx="4861560" cy="5219065"/>
                    </a:xfrm>
                    <a:prstGeom prst="rect">
                      <a:avLst/>
                    </a:prstGeom>
                    <a:noFill/>
                    <a:ln>
                      <a:noFill/>
                    </a:ln>
                  </pic:spPr>
                </pic:pic>
              </a:graphicData>
            </a:graphic>
            <wp14:sizeRelH relativeFrom="margin">
              <wp14:pctWidth>0</wp14:pctWidth>
            </wp14:sizeRelH>
            <wp14:sizeRelV relativeFrom="margin">
              <wp14:pctHeight>0</wp14:pctHeight>
            </wp14:sizeRelV>
          </wp:anchor>
        </w:drawing>
      </w:r>
    </w:p>
    <w:p w14:paraId="17B08850" w14:textId="71087780" w:rsidR="00B10B9E" w:rsidRDefault="00B10B9E" w:rsidP="0000455C">
      <w:pPr>
        <w:pStyle w:val="NoSpacing"/>
        <w:spacing w:line="480" w:lineRule="auto"/>
      </w:pPr>
    </w:p>
    <w:p w14:paraId="65C00A30" w14:textId="4E345D2A" w:rsidR="006B5536" w:rsidRDefault="00FF40FA" w:rsidP="00DB39F8">
      <w:pPr>
        <w:pStyle w:val="NoSpacing"/>
        <w:jc w:val="both"/>
        <w:rPr>
          <w:rFonts w:ascii="Times New Roman" w:hAnsi="Times New Roman" w:cs="Times New Roman"/>
          <w:sz w:val="24"/>
          <w:szCs w:val="24"/>
        </w:rPr>
      </w:pPr>
      <w:r w:rsidRPr="002C6252">
        <w:rPr>
          <w:rFonts w:ascii="Times New Roman" w:hAnsi="Times New Roman" w:cs="Times New Roman"/>
          <w:b/>
          <w:bCs/>
          <w:sz w:val="24"/>
          <w:szCs w:val="24"/>
        </w:rPr>
        <w:t>Supplementa</w:t>
      </w:r>
      <w:r>
        <w:rPr>
          <w:rFonts w:ascii="Times New Roman" w:hAnsi="Times New Roman" w:cs="Times New Roman"/>
          <w:b/>
          <w:bCs/>
          <w:sz w:val="24"/>
          <w:szCs w:val="24"/>
        </w:rPr>
        <w:t>ry</w:t>
      </w:r>
      <w:r w:rsidRPr="002C6252">
        <w:rPr>
          <w:rFonts w:ascii="Times New Roman" w:hAnsi="Times New Roman" w:cs="Times New Roman"/>
          <w:b/>
          <w:bCs/>
          <w:sz w:val="24"/>
          <w:szCs w:val="24"/>
        </w:rPr>
        <w:t xml:space="preserve"> Figure </w:t>
      </w:r>
      <w:r>
        <w:rPr>
          <w:rFonts w:ascii="Times New Roman" w:hAnsi="Times New Roman" w:cs="Times New Roman"/>
          <w:b/>
          <w:bCs/>
          <w:sz w:val="24"/>
          <w:szCs w:val="24"/>
        </w:rPr>
        <w:t>S</w:t>
      </w:r>
      <w:r w:rsidR="008E6FBE">
        <w:rPr>
          <w:rFonts w:ascii="Times New Roman" w:hAnsi="Times New Roman" w:cs="Times New Roman"/>
          <w:b/>
          <w:bCs/>
          <w:sz w:val="24"/>
          <w:szCs w:val="24"/>
        </w:rPr>
        <w:t>2</w:t>
      </w:r>
      <w:r w:rsidRPr="002C6252">
        <w:rPr>
          <w:rFonts w:ascii="Times New Roman" w:hAnsi="Times New Roman" w:cs="Times New Roman"/>
          <w:b/>
          <w:bCs/>
          <w:sz w:val="24"/>
          <w:szCs w:val="24"/>
        </w:rPr>
        <w:t xml:space="preserve"> Prediction of variant effect of SLC26A4. </w:t>
      </w:r>
      <w:r>
        <w:rPr>
          <w:rFonts w:ascii="Times New Roman" w:hAnsi="Times New Roman" w:cs="Times New Roman"/>
          <w:b/>
          <w:bCs/>
          <w:sz w:val="24"/>
          <w:szCs w:val="24"/>
        </w:rPr>
        <w:t>(a)</w:t>
      </w:r>
      <w:r w:rsidRPr="002C6252">
        <w:rPr>
          <w:rFonts w:ascii="Times New Roman" w:hAnsi="Times New Roman" w:cs="Times New Roman"/>
          <w:sz w:val="24"/>
          <w:szCs w:val="24"/>
        </w:rPr>
        <w:t xml:space="preserve"> Topology of expected human SLC26A4 apo-form (AlphaFold DB: AF-O43511-F1-v4). Figure is modified from Wang et al</w:t>
      </w:r>
      <w:sdt>
        <w:sdtPr>
          <w:rPr>
            <w:rFonts w:ascii="Times New Roman" w:hAnsi="Times New Roman" w:cs="Times New Roman"/>
            <w:color w:val="000000"/>
            <w:sz w:val="24"/>
            <w:szCs w:val="24"/>
            <w:vertAlign w:val="superscript"/>
          </w:rPr>
          <w:tag w:val="MENDELEY_CITATION_v3_eyJjaXRhdGlvbklEIjoiTUVOREVMRVlfQ0lUQVRJT05fMmVhOGE3OTEtMTU3Yy00MjRiLWI4MWItMTg1ODUxNmVkZGZiIiwicHJvcGVydGllcyI6eyJub3RlSW5kZXgiOjB9LCJpc0VkaXRlZCI6ZmFsc2UsIm1hbnVhbE92ZXJyaWRlIjp7ImlzTWFudWFsbHlPdmVycmlkZGVuIjpmYWxzZSwiY2l0ZXByb2NUZXh0IjoiPHN1cD4yPC9zdXA+IiwibWFudWFsT3ZlcnJpZGVUZXh0IjoiIn0sImNpdGF0aW9uSXRlbXMiOlt7ImlkIjoiN2E3NTkwNzQtNTQ3MC0zM2E3LWI2NDktNWFhNTY1MmZhZmUxIiwiaXRlbURhdGEiOnsidHlwZSI6ImFydGljbGUtam91cm5hbCIsImlkIjoiN2E3NTkwNzQtNTQ3MC0zM2E3LWI2NDktNWFhNTY1MmZhZmUxIiwidGl0bGUiOiJNZWNoYW5pc20gb2YgYW5pb24gZXhjaGFuZ2UgYW5kIHNtYWxsLW1vbGVjdWxlIGluaGliaXRpb24gb2YgcGVuZHJpbiIsImF1dGhvciI6W3siZmFtaWx5IjoiV2FuZyIsImdpdmVuIjoiTGllIiwicGFyc2UtbmFtZXMiOmZhbHNlLCJkcm9wcGluZy1wYXJ0aWNsZSI6IiIsIm5vbi1kcm9wcGluZy1wYXJ0aWNsZSI6IiJ9LHsiZmFtaWx5IjoiSG9hbmciLCJnaXZlbiI6IkFudGhvbnkiLCJwYXJzZS1uYW1lcyI6ZmFsc2UsImRyb3BwaW5nLXBhcnRpY2xlIjoiIiwibm9uLWRyb3BwaW5nLXBhcnRpY2xlIjoiIn0seyJmYW1pbHkiOiJHaWwtSXR1cmJlIiwiZ2l2ZW4iOiJFdmEiLCJwYXJzZS1uYW1lcyI6ZmFsc2UsImRyb3BwaW5nLXBhcnRpY2xlIjoiIiwibm9uLWRyb3BwaW5nLXBhcnRpY2xlIjoiIn0seyJmYW1pbHkiOiJMYWdhbm93c2t5IiwiZ2l2ZW4iOiJBcnRodXIiLCJwYXJzZS1uYW1lcyI6ZmFsc2UsImRyb3BwaW5nLXBhcnRpY2xlIjoiIiwibm9uLWRyb3BwaW5nLXBhcnRpY2xlIjoiIn0seyJmYW1pbHkiOiJRdWljayIsImdpdmVuIjoiTWF0dGhpYXMiLCJwYXJzZS1uYW1lcyI6ZmFsc2UsImRyb3BwaW5nLXBhcnRpY2xlIjoiIiwibm9uLWRyb3BwaW5nLXBhcnRpY2xlIjoiIn0seyJmYW1pbHkiOiJaaG91IiwiZ2l2ZW4iOiJNaW5nIiwicGFyc2UtbmFtZXMiOmZhbHNlLCJkcm9wcGluZy1wYXJ0aWNsZSI6IiIsIm5vbi1kcm9wcGluZy1wYXJ0aWNsZSI6IiJ9XSwiY29udGFpbmVyLXRpdGxlIjoiTmF0dXJlIENvbW11bmljYXRpb25zIiwiY29udGFpbmVyLXRpdGxlLXNob3J0IjoiTmF0IENvbW11biIsIkRPSSI6IjEwLjEwMzgvczQxNDY3LTAyMy00NDYxMi0xIiwiSVNTTiI6IjIwNDEtMTcyMyIsIlVSTCI6Imh0dHBzOi8vZG9pLm9yZy8xMC4xMDM4L3M0MTQ2Ny0wMjMtNDQ2MTItMSIsImlzc3VlZCI6eyJkYXRlLXBhcnRzIjpbWzIwMjRdXX0sInBhZ2UiOiIzNDYiLCJhYnN0cmFjdCI6IlBlbmRyaW4gKFNMQzI2QTQpIGlzIGFuIGFuaW9uIGV4Y2hhbmdlciB0aGF0IG1lZGlhdGVzIGJpY2FyYm9uYXRlIChIQ08z4oiSKSBleGNoYW5nZSBmb3IgY2hsb3JpZGUgKENs4oiSKSBhbmQgaXMgY3J1Y2lhbCBmb3IgbWFpbnRhaW5pbmcgcEggYW5kIHNhbHQgaG9tZW9zdGFzaXMgaW4gdGhlwqBraWRuZXksIGx1bmcsIGFuZCBjb2NobGVhLiBQZW5kcmluIGFsc28gZXhwb3J0cyBpb2RpZGUgKEniiJIpIGluIHRoZSB0aHlyb2lkIGdsYW5kLiBQZW5kcmluIG11dGF0aW9ucyBpbiBodW1hbnMgbGVhZCB0byBQZW5kcmVkIHN5bmRyb21lLCBjYXVzaW5nIGhlYXJpbmcgbG9zcyBhbmQgZ29pdGVyLiBJbmhpYml0aW9uIG9mIHBlbmRyaW4gaXMgYSB2YWxpZGF0ZWQgYXBwcm9hY2ggZm9yIGF0dGVudWF0aW5nIGFpcndheSBoeXBlcnJlc3BvbnNpdmVuZXNzIGluIGFzdGhtYSBhbmQgZm9yIHRyZWF0aW5nIGh5cGVydGVuc2lvbi4gSG93ZXZlciwgdGhlIG1lY2hhbmlzbSBvZiBhbmlvbiBleGNoYW5nZSBhbmQgaXRzIGluaGliaXRpb24gYnkgZHJ1Z3MgcmVtYWlucyBwb29ybHkgdW5kZXJzdG9vZC4gV2UgYXBwbGllZCBjcnlvLWVsZWN0cm9uIG1pY3Jvc2NvcHkgdG8gZGV0ZXJtaW5lIHN0cnVjdHVyZXMgb2YgcGVuZHJpbiBmcm9tIFN1cyBzY3JvZmEgaW4gdGhlIHByZXNlbmNlIG9mIGVpdGhlciBDbOKIkiwgSeKIkiwgSENPM+KIkiBvciBpbiB0aGUgYXBvLXN0YXRlLiBUaGUgc3RydWN0dXJlcyByZXZlYWwgdHdvIGFuaW9uLWJpbmRpbmcgc2l0ZXMgaW4gZWFjaCBwcm90b21lciwgYW5kIGZ1bmN0aW9uYWwgYW5hbHlzZXMgc2hvdyBib3RoIHNpdGVzIGFyZSBpbnZvbHZlZCBpbiBhbmlvbiBleGNoYW5nZS4gVGhlIHN0cnVjdHVyZXMgYWxzbyBzaG93IGludGVyYWN0aW9ucyBiZXR3ZWVuIHRoZSBTdWxmYXRlIFRyYW5zcG9ydGVyIGFuZCBBbnRpLVNpZ21hIGZhY3RvciBhbnRhZ29uaXN0IChTVEFTKSBhbmQgdHJhbnNtZW1icmFuZSBkb21haW5zLCBhbmQgbXV0YXRpb25hbCBzdHVkaWVzIHN1Z2dlc3QgYSByZWd1bGF0b3J5IHJvbGUuIFdlIGFsc28gZGV0ZXJtaW5lIHRoZSBzdHJ1Y3R1cmUgb2YgcGVuZHJpbiBpbiBhIGNvbXBsZXggd2l0aCBuaWZsdW1pYyBhY2lkIChORkEpLCB3aGljaCB1bmNvdmVycyBhIG1lY2hhbmlzbSBvZiBpbmhpYml0aW9uIGJ5IGNvbXBldGluZyB3aXRoIGFuaW9uIGJpbmRpbmcgYW5kIGltcGVkaW5nIHRoZSBzdHJ1Y3R1cmFsIGNoYW5nZXMgbmVjZXNzYXJ5IGZvciBhbmlvbiBleGNoYW5nZS4gVGhlc2UgcmVzdWx0cyByZXZlYWwgZGlyZWN0aW9ucyBmb3IgdW5kZXJzdGFuZGluZyB0aGUgbWVjaGFuaXNtcyBvZiBhbmlvbiBzZWxlY3Rpdml0eSBhbmQgZXhjaGFuZ2UgYW5kIHRoZWlyIHJlZ3VsYXRpb25zIGJ5IHRoZSBTVEFTIGRvbWFpbi4gVGhpcyB3b3JrIGFsc28gZXN0YWJsaXNoZXMgYSBmb3VuZGF0aW9uIGZvciBhbmFseXppbmcgdGhlIHBhdGhvcGh5c2lvbG9neSBvZiBtdXRhdGlvbnMgYXNzb2NpYXRlZCB3aXRoIFBlbmRyZWQgc3luZHJvbWUuIiwiaXNzdWUiOiIxIiwidm9sdW1lIjoiMTUifSwiaXNUZW1wb3JhcnkiOmZhbHNlfV19"/>
          <w:id w:val="1076090644"/>
          <w:placeholder>
            <w:docPart w:val="DefaultPlaceholder_-1854013440"/>
          </w:placeholder>
        </w:sdtPr>
        <w:sdtEndPr/>
        <w:sdtContent>
          <w:r w:rsidR="00533F29" w:rsidRPr="00533F29">
            <w:rPr>
              <w:rFonts w:ascii="Times New Roman" w:hAnsi="Times New Roman" w:cs="Times New Roman"/>
              <w:color w:val="000000"/>
              <w:sz w:val="24"/>
              <w:szCs w:val="24"/>
              <w:vertAlign w:val="superscript"/>
            </w:rPr>
            <w:t>2</w:t>
          </w:r>
        </w:sdtContent>
      </w:sdt>
      <w:r w:rsidRPr="00EE3914">
        <w:rPr>
          <w:rFonts w:ascii="Times New Roman" w:hAnsi="Times New Roman" w:cs="Times New Roman"/>
          <w:sz w:val="24"/>
          <w:szCs w:val="24"/>
        </w:rPr>
        <w:t>.</w:t>
      </w:r>
      <w:r w:rsidRPr="002C6252">
        <w:rPr>
          <w:rFonts w:ascii="Times New Roman" w:hAnsi="Times New Roman" w:cs="Times New Roman"/>
          <w:sz w:val="24"/>
          <w:szCs w:val="24"/>
        </w:rPr>
        <w:t xml:space="preserve"> Balls indicate expected anion binding sites based on reported wild boar SLC26A4 Cl</w:t>
      </w:r>
      <w:r w:rsidRPr="002C6252">
        <w:rPr>
          <w:rFonts w:ascii="Times New Roman" w:hAnsi="Times New Roman" w:cs="Times New Roman"/>
          <w:sz w:val="24"/>
          <w:szCs w:val="24"/>
          <w:vertAlign w:val="superscript"/>
        </w:rPr>
        <w:t>-</w:t>
      </w:r>
      <w:r>
        <w:rPr>
          <w:rFonts w:ascii="Times New Roman" w:hAnsi="Times New Roman" w:cs="Times New Roman"/>
          <w:sz w:val="24"/>
          <w:szCs w:val="24"/>
        </w:rPr>
        <w:t>-</w:t>
      </w:r>
      <w:r w:rsidRPr="002C6252">
        <w:rPr>
          <w:rFonts w:ascii="Times New Roman" w:hAnsi="Times New Roman" w:cs="Times New Roman"/>
          <w:sz w:val="24"/>
          <w:szCs w:val="24"/>
        </w:rPr>
        <w:t xml:space="preserve">bound form structure (PDB: 8SGW). Red stars indicate amino acid positions of novel variants reported in this study and black stars indicate key residues expected to bind the same anion with Gln101. </w:t>
      </w:r>
      <w:r>
        <w:rPr>
          <w:rFonts w:ascii="Times New Roman" w:hAnsi="Times New Roman" w:cs="Times New Roman"/>
          <w:sz w:val="24"/>
          <w:szCs w:val="24"/>
        </w:rPr>
        <w:t>(</w:t>
      </w:r>
      <w:r>
        <w:rPr>
          <w:rFonts w:ascii="Times New Roman" w:hAnsi="Times New Roman" w:cs="Times New Roman"/>
          <w:b/>
          <w:bCs/>
          <w:sz w:val="24"/>
          <w:szCs w:val="24"/>
        </w:rPr>
        <w:t>b)</w:t>
      </w:r>
      <w:r w:rsidRPr="002C6252">
        <w:rPr>
          <w:rFonts w:ascii="Times New Roman" w:hAnsi="Times New Roman" w:cs="Times New Roman"/>
          <w:sz w:val="24"/>
          <w:szCs w:val="24"/>
        </w:rPr>
        <w:t xml:space="preserve"> AlphaFold predicted protein structure of human SLC26A4 apo-form (AlphaFold DB: AF-O43511-F1-v4). Focused view in a red box is shown to indicate predicted anion binding sites. </w:t>
      </w:r>
      <w:r>
        <w:rPr>
          <w:rFonts w:ascii="Times New Roman" w:hAnsi="Times New Roman" w:cs="Times New Roman"/>
          <w:sz w:val="24"/>
          <w:szCs w:val="24"/>
        </w:rPr>
        <w:t>(</w:t>
      </w:r>
      <w:r>
        <w:rPr>
          <w:rFonts w:ascii="Times New Roman" w:hAnsi="Times New Roman" w:cs="Times New Roman"/>
          <w:b/>
          <w:bCs/>
          <w:sz w:val="24"/>
          <w:szCs w:val="24"/>
        </w:rPr>
        <w:t>c)</w:t>
      </w:r>
      <w:r w:rsidRPr="002C6252">
        <w:rPr>
          <w:rFonts w:ascii="Times New Roman" w:hAnsi="Times New Roman" w:cs="Times New Roman"/>
          <w:b/>
          <w:bCs/>
          <w:sz w:val="24"/>
          <w:szCs w:val="24"/>
        </w:rPr>
        <w:t xml:space="preserve"> </w:t>
      </w:r>
      <w:r w:rsidRPr="002C6252">
        <w:rPr>
          <w:rFonts w:ascii="Times New Roman" w:hAnsi="Times New Roman" w:cs="Times New Roman"/>
          <w:sz w:val="24"/>
          <w:szCs w:val="24"/>
        </w:rPr>
        <w:t xml:space="preserve">Focused views of human SLC26A4 apo-form wild type (left) and </w:t>
      </w:r>
      <w:r>
        <w:rPr>
          <w:rFonts w:ascii="Times New Roman" w:hAnsi="Times New Roman" w:cs="Times New Roman"/>
          <w:sz w:val="24"/>
          <w:szCs w:val="24"/>
        </w:rPr>
        <w:t>p.(</w:t>
      </w:r>
      <w:r w:rsidRPr="002C6252">
        <w:rPr>
          <w:rFonts w:ascii="Times New Roman" w:hAnsi="Times New Roman" w:cs="Times New Roman"/>
          <w:sz w:val="24"/>
          <w:szCs w:val="24"/>
        </w:rPr>
        <w:t>Ala98Asp</w:t>
      </w:r>
      <w:r>
        <w:rPr>
          <w:rFonts w:ascii="Times New Roman" w:hAnsi="Times New Roman" w:cs="Times New Roman"/>
          <w:sz w:val="24"/>
          <w:szCs w:val="24"/>
        </w:rPr>
        <w:t xml:space="preserve">) </w:t>
      </w:r>
      <w:r w:rsidRPr="002C6252">
        <w:rPr>
          <w:rFonts w:ascii="Times New Roman" w:hAnsi="Times New Roman" w:cs="Times New Roman"/>
          <w:sz w:val="24"/>
          <w:szCs w:val="24"/>
        </w:rPr>
        <w:t xml:space="preserve">(right) surrounding area. </w:t>
      </w:r>
      <w:r>
        <w:rPr>
          <w:rFonts w:ascii="Times New Roman" w:hAnsi="Times New Roman" w:cs="Times New Roman"/>
          <w:sz w:val="24"/>
          <w:szCs w:val="24"/>
        </w:rPr>
        <w:t>Su</w:t>
      </w:r>
      <w:r w:rsidR="001364A5">
        <w:rPr>
          <w:rFonts w:ascii="Times New Roman" w:hAnsi="Times New Roman" w:cs="Times New Roman"/>
          <w:sz w:val="24"/>
          <w:szCs w:val="24"/>
        </w:rPr>
        <w:t>b</w:t>
      </w:r>
      <w:r>
        <w:rPr>
          <w:rFonts w:ascii="Times New Roman" w:hAnsi="Times New Roman" w:cs="Times New Roman"/>
          <w:sz w:val="24"/>
          <w:szCs w:val="24"/>
        </w:rPr>
        <w:t>stitution p.(</w:t>
      </w:r>
      <w:r w:rsidRPr="002C6252">
        <w:rPr>
          <w:rFonts w:ascii="Times New Roman" w:hAnsi="Times New Roman" w:cs="Times New Roman"/>
          <w:sz w:val="24"/>
          <w:szCs w:val="24"/>
        </w:rPr>
        <w:t>Ala98Asp</w:t>
      </w:r>
      <w:r>
        <w:rPr>
          <w:rFonts w:ascii="Times New Roman" w:hAnsi="Times New Roman" w:cs="Times New Roman"/>
          <w:sz w:val="24"/>
          <w:szCs w:val="24"/>
        </w:rPr>
        <w:t>)</w:t>
      </w:r>
      <w:r w:rsidRPr="002C6252">
        <w:rPr>
          <w:rFonts w:ascii="Times New Roman" w:hAnsi="Times New Roman" w:cs="Times New Roman"/>
          <w:sz w:val="24"/>
          <w:szCs w:val="24"/>
        </w:rPr>
        <w:t xml:space="preserve"> makes a new hydrogen bond with Arg409 in TM10 (dashed line, 3.4 Å), which is not the case for Ala98. The structure of </w:t>
      </w:r>
      <w:r>
        <w:rPr>
          <w:rFonts w:ascii="Times New Roman" w:hAnsi="Times New Roman" w:cs="Times New Roman"/>
          <w:sz w:val="24"/>
          <w:szCs w:val="24"/>
        </w:rPr>
        <w:t>p.(</w:t>
      </w:r>
      <w:r w:rsidRPr="002C6252">
        <w:rPr>
          <w:rFonts w:ascii="Times New Roman" w:hAnsi="Times New Roman" w:cs="Times New Roman"/>
          <w:sz w:val="24"/>
          <w:szCs w:val="24"/>
        </w:rPr>
        <w:t>Ala98Asp</w:t>
      </w:r>
      <w:r>
        <w:rPr>
          <w:rFonts w:ascii="Times New Roman" w:hAnsi="Times New Roman" w:cs="Times New Roman"/>
          <w:sz w:val="24"/>
          <w:szCs w:val="24"/>
        </w:rPr>
        <w:t>)</w:t>
      </w:r>
      <w:r w:rsidRPr="002C6252">
        <w:rPr>
          <w:rFonts w:ascii="Times New Roman" w:hAnsi="Times New Roman" w:cs="Times New Roman"/>
          <w:sz w:val="24"/>
          <w:szCs w:val="24"/>
        </w:rPr>
        <w:t xml:space="preserve"> substitution was predicted by DUET using a human SLC26A4 apo-form (AlphaFold DB: AF-O43511-F1-v4) as a template. </w:t>
      </w:r>
      <w:r>
        <w:rPr>
          <w:rFonts w:ascii="Times New Roman" w:hAnsi="Times New Roman" w:cs="Times New Roman"/>
          <w:sz w:val="24"/>
          <w:szCs w:val="24"/>
        </w:rPr>
        <w:t>(</w:t>
      </w:r>
      <w:r>
        <w:rPr>
          <w:rFonts w:ascii="Times New Roman" w:hAnsi="Times New Roman" w:cs="Times New Roman"/>
          <w:b/>
          <w:bCs/>
          <w:sz w:val="24"/>
          <w:szCs w:val="24"/>
        </w:rPr>
        <w:t>d)</w:t>
      </w:r>
      <w:r w:rsidRPr="002C6252">
        <w:rPr>
          <w:rFonts w:ascii="Times New Roman" w:hAnsi="Times New Roman" w:cs="Times New Roman"/>
          <w:sz w:val="24"/>
          <w:szCs w:val="24"/>
        </w:rPr>
        <w:t xml:space="preserve"> Focused views of two Cl</w:t>
      </w:r>
      <w:r w:rsidRPr="002C6252">
        <w:rPr>
          <w:rFonts w:ascii="Times New Roman" w:hAnsi="Times New Roman" w:cs="Times New Roman"/>
          <w:sz w:val="24"/>
          <w:szCs w:val="24"/>
          <w:vertAlign w:val="superscript"/>
        </w:rPr>
        <w:t>-</w:t>
      </w:r>
      <w:r w:rsidRPr="002C6252">
        <w:rPr>
          <w:rFonts w:ascii="Times New Roman" w:hAnsi="Times New Roman" w:cs="Times New Roman"/>
          <w:sz w:val="24"/>
          <w:szCs w:val="24"/>
        </w:rPr>
        <w:t xml:space="preserve"> ion binding sites of the EM structures of wild boar SLC26A4 apo-form (left, PDB: 8UUK) and Cl</w:t>
      </w:r>
      <w:r w:rsidRPr="002C6252">
        <w:rPr>
          <w:rFonts w:ascii="Times New Roman" w:hAnsi="Times New Roman" w:cs="Times New Roman"/>
          <w:sz w:val="24"/>
          <w:szCs w:val="24"/>
          <w:vertAlign w:val="superscript"/>
        </w:rPr>
        <w:t>-</w:t>
      </w:r>
      <w:r w:rsidRPr="002C6252">
        <w:rPr>
          <w:rFonts w:ascii="Times New Roman" w:hAnsi="Times New Roman" w:cs="Times New Roman"/>
          <w:sz w:val="24"/>
          <w:szCs w:val="24"/>
        </w:rPr>
        <w:t xml:space="preserve">-bound form (right, PDB: 8SGW). The focused </w:t>
      </w:r>
      <w:r w:rsidRPr="002C6252">
        <w:rPr>
          <w:rFonts w:ascii="Times New Roman" w:hAnsi="Times New Roman" w:cs="Times New Roman"/>
          <w:sz w:val="24"/>
          <w:szCs w:val="24"/>
        </w:rPr>
        <w:lastRenderedPageBreak/>
        <w:t xml:space="preserve">areas correspond to </w:t>
      </w:r>
      <w:r>
        <w:rPr>
          <w:rFonts w:ascii="Times New Roman" w:hAnsi="Times New Roman" w:cs="Times New Roman"/>
          <w:sz w:val="24"/>
          <w:szCs w:val="24"/>
        </w:rPr>
        <w:t>(</w:t>
      </w:r>
      <w:r>
        <w:rPr>
          <w:rFonts w:ascii="Times New Roman" w:hAnsi="Times New Roman" w:cs="Times New Roman"/>
          <w:b/>
          <w:bCs/>
          <w:sz w:val="24"/>
          <w:szCs w:val="24"/>
        </w:rPr>
        <w:t>b)</w:t>
      </w:r>
      <w:r w:rsidRPr="002C6252">
        <w:rPr>
          <w:rFonts w:ascii="Times New Roman" w:hAnsi="Times New Roman" w:cs="Times New Roman"/>
          <w:sz w:val="24"/>
          <w:szCs w:val="24"/>
        </w:rPr>
        <w:t>. Two Cl</w:t>
      </w:r>
      <w:r w:rsidRPr="002C6252">
        <w:rPr>
          <w:rFonts w:ascii="Times New Roman" w:hAnsi="Times New Roman" w:cs="Times New Roman"/>
          <w:sz w:val="24"/>
          <w:szCs w:val="24"/>
          <w:vertAlign w:val="superscript"/>
        </w:rPr>
        <w:t>-</w:t>
      </w:r>
      <w:r w:rsidRPr="002C6252">
        <w:rPr>
          <w:rFonts w:ascii="Times New Roman" w:hAnsi="Times New Roman" w:cs="Times New Roman"/>
          <w:sz w:val="24"/>
          <w:szCs w:val="24"/>
        </w:rPr>
        <w:t xml:space="preserve"> ions are indicated with balls, and direct binding to a Cl</w:t>
      </w:r>
      <w:r w:rsidRPr="002C6252">
        <w:rPr>
          <w:rFonts w:ascii="Times New Roman" w:hAnsi="Times New Roman" w:cs="Times New Roman"/>
          <w:sz w:val="24"/>
          <w:szCs w:val="24"/>
          <w:vertAlign w:val="superscript"/>
        </w:rPr>
        <w:t>-</w:t>
      </w:r>
      <w:r w:rsidRPr="002C6252">
        <w:rPr>
          <w:rFonts w:ascii="Times New Roman" w:hAnsi="Times New Roman" w:cs="Times New Roman"/>
          <w:sz w:val="24"/>
          <w:szCs w:val="24"/>
        </w:rPr>
        <w:t xml:space="preserve"> ion with Gln101, Tyr105 and Asn457 are presented by </w:t>
      </w:r>
      <w:r w:rsidR="00B22247" w:rsidRPr="002C6252">
        <w:rPr>
          <w:rFonts w:ascii="Times New Roman" w:hAnsi="Times New Roman" w:cs="Times New Roman"/>
          <w:sz w:val="24"/>
          <w:szCs w:val="24"/>
        </w:rPr>
        <w:t>dashed lin</w:t>
      </w:r>
      <w:r w:rsidR="00B22247" w:rsidRPr="00EE3914">
        <w:rPr>
          <w:rFonts w:ascii="Times New Roman" w:hAnsi="Times New Roman" w:cs="Times New Roman"/>
          <w:sz w:val="24"/>
          <w:szCs w:val="24"/>
        </w:rPr>
        <w:t>es</w:t>
      </w:r>
      <w:sdt>
        <w:sdtPr>
          <w:rPr>
            <w:rFonts w:ascii="Times New Roman" w:hAnsi="Times New Roman" w:cs="Times New Roman"/>
            <w:color w:val="000000"/>
            <w:sz w:val="24"/>
            <w:szCs w:val="24"/>
            <w:vertAlign w:val="superscript"/>
          </w:rPr>
          <w:tag w:val="MENDELEY_CITATION_v3_eyJjaXRhdGlvbklEIjoiTUVOREVMRVlfQ0lUQVRJT05fOTA5Yjk1Y2YtNDk2ZS00YzA3LTllMzEtZTExNzM4NWUwNTNmIiwicHJvcGVydGllcyI6eyJub3RlSW5kZXgiOjB9LCJpc0VkaXRlZCI6ZmFsc2UsIm1hbnVhbE92ZXJyaWRlIjp7ImlzTWFudWFsbHlPdmVycmlkZGVuIjpmYWxzZSwiY2l0ZXByb2NUZXh0IjoiPHN1cD4yPC9zdXA+IiwibWFudWFsT3ZlcnJpZGVUZXh0IjoiIn0sImNpdGF0aW9uSXRlbXMiOlt7ImlkIjoiN2E3NTkwNzQtNTQ3MC0zM2E3LWI2NDktNWFhNTY1MmZhZmUxIiwiaXRlbURhdGEiOnsidHlwZSI6ImFydGljbGUtam91cm5hbCIsImlkIjoiN2E3NTkwNzQtNTQ3MC0zM2E3LWI2NDktNWFhNTY1MmZhZmUxIiwidGl0bGUiOiJNZWNoYW5pc20gb2YgYW5pb24gZXhjaGFuZ2UgYW5kIHNtYWxsLW1vbGVjdWxlIGluaGliaXRpb24gb2YgcGVuZHJpbiIsImF1dGhvciI6W3siZmFtaWx5IjoiV2FuZyIsImdpdmVuIjoiTGllIiwicGFyc2UtbmFtZXMiOmZhbHNlLCJkcm9wcGluZy1wYXJ0aWNsZSI6IiIsIm5vbi1kcm9wcGluZy1wYXJ0aWNsZSI6IiJ9LHsiZmFtaWx5IjoiSG9hbmciLCJnaXZlbiI6IkFudGhvbnkiLCJwYXJzZS1uYW1lcyI6ZmFsc2UsImRyb3BwaW5nLXBhcnRpY2xlIjoiIiwibm9uLWRyb3BwaW5nLXBhcnRpY2xlIjoiIn0seyJmYW1pbHkiOiJHaWwtSXR1cmJlIiwiZ2l2ZW4iOiJFdmEiLCJwYXJzZS1uYW1lcyI6ZmFsc2UsImRyb3BwaW5nLXBhcnRpY2xlIjoiIiwibm9uLWRyb3BwaW5nLXBhcnRpY2xlIjoiIn0seyJmYW1pbHkiOiJMYWdhbm93c2t5IiwiZ2l2ZW4iOiJBcnRodXIiLCJwYXJzZS1uYW1lcyI6ZmFsc2UsImRyb3BwaW5nLXBhcnRpY2xlIjoiIiwibm9uLWRyb3BwaW5nLXBhcnRpY2xlIjoiIn0seyJmYW1pbHkiOiJRdWljayIsImdpdmVuIjoiTWF0dGhpYXMiLCJwYXJzZS1uYW1lcyI6ZmFsc2UsImRyb3BwaW5nLXBhcnRpY2xlIjoiIiwibm9uLWRyb3BwaW5nLXBhcnRpY2xlIjoiIn0seyJmYW1pbHkiOiJaaG91IiwiZ2l2ZW4iOiJNaW5nIiwicGFyc2UtbmFtZXMiOmZhbHNlLCJkcm9wcGluZy1wYXJ0aWNsZSI6IiIsIm5vbi1kcm9wcGluZy1wYXJ0aWNsZSI6IiJ9XSwiY29udGFpbmVyLXRpdGxlIjoiTmF0dXJlIENvbW11bmljYXRpb25zIiwiY29udGFpbmVyLXRpdGxlLXNob3J0IjoiTmF0IENvbW11biIsIkRPSSI6IjEwLjEwMzgvczQxNDY3LTAyMy00NDYxMi0xIiwiSVNTTiI6IjIwNDEtMTcyMyIsIlVSTCI6Imh0dHBzOi8vZG9pLm9yZy8xMC4xMDM4L3M0MTQ2Ny0wMjMtNDQ2MTItMSIsImlzc3VlZCI6eyJkYXRlLXBhcnRzIjpbWzIwMjRdXX0sInBhZ2UiOiIzNDYiLCJhYnN0cmFjdCI6IlBlbmRyaW4gKFNMQzI2QTQpIGlzIGFuIGFuaW9uIGV4Y2hhbmdlciB0aGF0IG1lZGlhdGVzIGJpY2FyYm9uYXRlIChIQ08z4oiSKSBleGNoYW5nZSBmb3IgY2hsb3JpZGUgKENs4oiSKSBhbmQgaXMgY3J1Y2lhbCBmb3IgbWFpbnRhaW5pbmcgcEggYW5kIHNhbHQgaG9tZW9zdGFzaXMgaW4gdGhlwqBraWRuZXksIGx1bmcsIGFuZCBjb2NobGVhLiBQZW5kcmluIGFsc28gZXhwb3J0cyBpb2RpZGUgKEniiJIpIGluIHRoZSB0aHlyb2lkIGdsYW5kLiBQZW5kcmluIG11dGF0aW9ucyBpbiBodW1hbnMgbGVhZCB0byBQZW5kcmVkIHN5bmRyb21lLCBjYXVzaW5nIGhlYXJpbmcgbG9zcyBhbmQgZ29pdGVyLiBJbmhpYml0aW9uIG9mIHBlbmRyaW4gaXMgYSB2YWxpZGF0ZWQgYXBwcm9hY2ggZm9yIGF0dGVudWF0aW5nIGFpcndheSBoeXBlcnJlc3BvbnNpdmVuZXNzIGluIGFzdGhtYSBhbmQgZm9yIHRyZWF0aW5nIGh5cGVydGVuc2lvbi4gSG93ZXZlciwgdGhlIG1lY2hhbmlzbSBvZiBhbmlvbiBleGNoYW5nZSBhbmQgaXRzIGluaGliaXRpb24gYnkgZHJ1Z3MgcmVtYWlucyBwb29ybHkgdW5kZXJzdG9vZC4gV2UgYXBwbGllZCBjcnlvLWVsZWN0cm9uIG1pY3Jvc2NvcHkgdG8gZGV0ZXJtaW5lIHN0cnVjdHVyZXMgb2YgcGVuZHJpbiBmcm9tIFN1cyBzY3JvZmEgaW4gdGhlIHByZXNlbmNlIG9mIGVpdGhlciBDbOKIkiwgSeKIkiwgSENPM+KIkiBvciBpbiB0aGUgYXBvLXN0YXRlLiBUaGUgc3RydWN0dXJlcyByZXZlYWwgdHdvIGFuaW9uLWJpbmRpbmcgc2l0ZXMgaW4gZWFjaCBwcm90b21lciwgYW5kIGZ1bmN0aW9uYWwgYW5hbHlzZXMgc2hvdyBib3RoIHNpdGVzIGFyZSBpbnZvbHZlZCBpbiBhbmlvbiBleGNoYW5nZS4gVGhlIHN0cnVjdHVyZXMgYWxzbyBzaG93IGludGVyYWN0aW9ucyBiZXR3ZWVuIHRoZSBTdWxmYXRlIFRyYW5zcG9ydGVyIGFuZCBBbnRpLVNpZ21hIGZhY3RvciBhbnRhZ29uaXN0IChTVEFTKSBhbmQgdHJhbnNtZW1icmFuZSBkb21haW5zLCBhbmQgbXV0YXRpb25hbCBzdHVkaWVzIHN1Z2dlc3QgYSByZWd1bGF0b3J5IHJvbGUuIFdlIGFsc28gZGV0ZXJtaW5lIHRoZSBzdHJ1Y3R1cmUgb2YgcGVuZHJpbiBpbiBhIGNvbXBsZXggd2l0aCBuaWZsdW1pYyBhY2lkIChORkEpLCB3aGljaCB1bmNvdmVycyBhIG1lY2hhbmlzbSBvZiBpbmhpYml0aW9uIGJ5IGNvbXBldGluZyB3aXRoIGFuaW9uIGJpbmRpbmcgYW5kIGltcGVkaW5nIHRoZSBzdHJ1Y3R1cmFsIGNoYW5nZXMgbmVjZXNzYXJ5IGZvciBhbmlvbiBleGNoYW5nZS4gVGhlc2UgcmVzdWx0cyByZXZlYWwgZGlyZWN0aW9ucyBmb3IgdW5kZXJzdGFuZGluZyB0aGUgbWVjaGFuaXNtcyBvZiBhbmlvbiBzZWxlY3Rpdml0eSBhbmQgZXhjaGFuZ2UgYW5kIHRoZWlyIHJlZ3VsYXRpb25zIGJ5IHRoZSBTVEFTIGRvbWFpbi4gVGhpcyB3b3JrIGFsc28gZXN0YWJsaXNoZXMgYSBmb3VuZGF0aW9uIGZvciBhbmFseXppbmcgdGhlIHBhdGhvcGh5c2lvbG9neSBvZiBtdXRhdGlvbnMgYXNzb2NpYXRlZCB3aXRoIFBlbmRyZWQgc3luZHJvbWUuIiwiaXNzdWUiOiIxIiwidm9sdW1lIjoiMTUifSwiaXNUZW1wb3JhcnkiOmZhbHNlfV19"/>
          <w:id w:val="678245427"/>
          <w:placeholder>
            <w:docPart w:val="DefaultPlaceholder_-1854013440"/>
          </w:placeholder>
        </w:sdtPr>
        <w:sdtEndPr/>
        <w:sdtContent>
          <w:r w:rsidR="00533F29" w:rsidRPr="00533F29">
            <w:rPr>
              <w:rFonts w:ascii="Times New Roman" w:hAnsi="Times New Roman" w:cs="Times New Roman"/>
              <w:color w:val="000000"/>
              <w:sz w:val="24"/>
              <w:szCs w:val="24"/>
              <w:vertAlign w:val="superscript"/>
            </w:rPr>
            <w:t>2</w:t>
          </w:r>
        </w:sdtContent>
      </w:sdt>
      <w:r w:rsidR="006B5536" w:rsidRPr="002C6252">
        <w:rPr>
          <w:rFonts w:ascii="Times New Roman" w:hAnsi="Times New Roman" w:cs="Times New Roman"/>
          <w:sz w:val="24"/>
          <w:szCs w:val="24"/>
        </w:rPr>
        <w:t>.</w:t>
      </w:r>
    </w:p>
    <w:p w14:paraId="0C61EC03" w14:textId="77777777" w:rsidR="006B5536" w:rsidRDefault="006B5536" w:rsidP="00B22247">
      <w:pPr>
        <w:pStyle w:val="NoSpacing"/>
        <w:spacing w:line="480" w:lineRule="auto"/>
        <w:rPr>
          <w:rFonts w:ascii="Times New Roman" w:hAnsi="Times New Roman" w:cs="Times New Roman"/>
          <w:sz w:val="24"/>
          <w:szCs w:val="24"/>
        </w:rPr>
      </w:pPr>
    </w:p>
    <w:p w14:paraId="12A896C8" w14:textId="09D659BA" w:rsidR="009B2F97" w:rsidRPr="00253E01" w:rsidRDefault="009B2F97" w:rsidP="00B22247">
      <w:pPr>
        <w:pStyle w:val="NoSpacing"/>
        <w:spacing w:line="480" w:lineRule="auto"/>
        <w:rPr>
          <w:rFonts w:ascii="Times New Roman" w:hAnsi="Times New Roman" w:cs="Times New Roman"/>
          <w:b/>
          <w:bCs/>
          <w:sz w:val="24"/>
          <w:szCs w:val="24"/>
        </w:rPr>
      </w:pPr>
      <w:r w:rsidRPr="00253E01">
        <w:rPr>
          <w:rFonts w:ascii="Times New Roman" w:hAnsi="Times New Roman" w:cs="Times New Roman"/>
          <w:b/>
          <w:bCs/>
          <w:sz w:val="24"/>
          <w:szCs w:val="24"/>
        </w:rPr>
        <w:t>Reference</w:t>
      </w:r>
    </w:p>
    <w:sdt>
      <w:sdtPr>
        <w:rPr>
          <w:rFonts w:ascii="Times New Roman" w:hAnsi="Times New Roman" w:cs="Times New Roman"/>
          <w:color w:val="000000"/>
          <w:sz w:val="24"/>
          <w:szCs w:val="24"/>
        </w:rPr>
        <w:tag w:val="MENDELEY_BIBLIOGRAPHY"/>
        <w:id w:val="1877502117"/>
        <w:placeholder>
          <w:docPart w:val="DefaultPlaceholder_-1854013440"/>
        </w:placeholder>
      </w:sdtPr>
      <w:sdtEndPr/>
      <w:sdtContent>
        <w:p w14:paraId="6F1D6A86" w14:textId="7F9D96B2" w:rsidR="00533F29" w:rsidRPr="003735B1" w:rsidRDefault="00533F29">
          <w:pPr>
            <w:autoSpaceDE w:val="0"/>
            <w:autoSpaceDN w:val="0"/>
            <w:ind w:hanging="640"/>
            <w:divId w:val="2051412149"/>
            <w:rPr>
              <w:rFonts w:ascii="Times New Roman" w:eastAsia="Times New Roman" w:hAnsi="Times New Roman" w:cs="Times New Roman"/>
              <w:sz w:val="24"/>
              <w:szCs w:val="24"/>
            </w:rPr>
          </w:pPr>
          <w:r w:rsidRPr="003735B1">
            <w:rPr>
              <w:rFonts w:ascii="Times New Roman" w:eastAsia="Times New Roman" w:hAnsi="Times New Roman" w:cs="Times New Roman"/>
              <w:sz w:val="24"/>
              <w:szCs w:val="24"/>
            </w:rPr>
            <w:t>1.</w:t>
          </w:r>
          <w:r w:rsidRPr="003735B1">
            <w:rPr>
              <w:rFonts w:ascii="Times New Roman" w:eastAsia="Times New Roman" w:hAnsi="Times New Roman" w:cs="Times New Roman"/>
              <w:sz w:val="24"/>
              <w:szCs w:val="24"/>
            </w:rPr>
            <w:tab/>
            <w:t xml:space="preserve">Madeira, F. </w:t>
          </w:r>
          <w:r w:rsidRPr="0029449F">
            <w:rPr>
              <w:rFonts w:ascii="Times New Roman" w:eastAsia="Times New Roman" w:hAnsi="Times New Roman" w:cs="Times New Roman"/>
              <w:sz w:val="24"/>
              <w:szCs w:val="24"/>
            </w:rPr>
            <w:t xml:space="preserve">et al. </w:t>
          </w:r>
          <w:r w:rsidRPr="003735B1">
            <w:rPr>
              <w:rFonts w:ascii="Times New Roman" w:eastAsia="Times New Roman" w:hAnsi="Times New Roman" w:cs="Times New Roman"/>
              <w:sz w:val="24"/>
              <w:szCs w:val="24"/>
            </w:rPr>
            <w:t xml:space="preserve">The EMBL-EBI Job Dispatcher sequence analysis tools framework in 2024. </w:t>
          </w:r>
          <w:r w:rsidRPr="003735B1">
            <w:rPr>
              <w:rFonts w:ascii="Times New Roman" w:eastAsia="Times New Roman" w:hAnsi="Times New Roman" w:cs="Times New Roman"/>
              <w:i/>
              <w:iCs/>
              <w:sz w:val="24"/>
              <w:szCs w:val="24"/>
            </w:rPr>
            <w:t>Nucleic Acids Res</w:t>
          </w:r>
          <w:r w:rsidR="00D13C6A">
            <w:rPr>
              <w:rFonts w:ascii="Times New Roman" w:eastAsia="Times New Roman" w:hAnsi="Times New Roman" w:cs="Times New Roman"/>
              <w:i/>
              <w:iCs/>
              <w:sz w:val="24"/>
              <w:szCs w:val="24"/>
            </w:rPr>
            <w:t>.</w:t>
          </w:r>
          <w:r w:rsidRPr="003735B1">
            <w:rPr>
              <w:rFonts w:ascii="Times New Roman" w:eastAsia="Times New Roman" w:hAnsi="Times New Roman" w:cs="Times New Roman"/>
              <w:sz w:val="24"/>
              <w:szCs w:val="24"/>
            </w:rPr>
            <w:t xml:space="preserve"> </w:t>
          </w:r>
          <w:r w:rsidRPr="003735B1">
            <w:rPr>
              <w:rFonts w:ascii="Times New Roman" w:eastAsia="Times New Roman" w:hAnsi="Times New Roman" w:cs="Times New Roman"/>
              <w:b/>
              <w:bCs/>
              <w:sz w:val="24"/>
              <w:szCs w:val="24"/>
            </w:rPr>
            <w:t>52</w:t>
          </w:r>
          <w:r w:rsidRPr="003735B1">
            <w:rPr>
              <w:rFonts w:ascii="Times New Roman" w:eastAsia="Times New Roman" w:hAnsi="Times New Roman" w:cs="Times New Roman"/>
              <w:sz w:val="24"/>
              <w:szCs w:val="24"/>
            </w:rPr>
            <w:t>, W521–W525</w:t>
          </w:r>
          <w:r w:rsidR="001F431D">
            <w:rPr>
              <w:rFonts w:ascii="Times New Roman" w:eastAsia="Times New Roman" w:hAnsi="Times New Roman" w:cs="Times New Roman"/>
              <w:sz w:val="24"/>
              <w:szCs w:val="24"/>
            </w:rPr>
            <w:t>;</w:t>
          </w:r>
          <w:r w:rsidR="003735B1" w:rsidRPr="003735B1">
            <w:rPr>
              <w:rFonts w:ascii="Times New Roman" w:eastAsia="Times New Roman" w:hAnsi="Times New Roman" w:cs="Times New Roman"/>
              <w:sz w:val="24"/>
              <w:szCs w:val="24"/>
            </w:rPr>
            <w:t xml:space="preserve"> </w:t>
          </w:r>
          <w:r w:rsidR="003735B1" w:rsidRPr="00A834EC">
            <w:rPr>
              <w:rFonts w:ascii="Times New Roman" w:hAnsi="Times New Roman" w:cs="Times New Roman"/>
              <w:sz w:val="24"/>
              <w:szCs w:val="24"/>
              <w:bdr w:val="none" w:sz="0" w:space="0" w:color="auto" w:frame="1"/>
              <w:shd w:val="clear" w:color="auto" w:fill="FFFFFF"/>
            </w:rPr>
            <w:t>10.1093/nar/gkae241</w:t>
          </w:r>
          <w:r w:rsidRPr="003735B1">
            <w:rPr>
              <w:rFonts w:ascii="Times New Roman" w:eastAsia="Times New Roman" w:hAnsi="Times New Roman" w:cs="Times New Roman"/>
              <w:sz w:val="24"/>
              <w:szCs w:val="24"/>
            </w:rPr>
            <w:t xml:space="preserve"> (2024).</w:t>
          </w:r>
        </w:p>
        <w:p w14:paraId="568C94C8" w14:textId="5BAB1F2D" w:rsidR="00533F29" w:rsidRPr="003735B1" w:rsidRDefault="00533F29">
          <w:pPr>
            <w:autoSpaceDE w:val="0"/>
            <w:autoSpaceDN w:val="0"/>
            <w:ind w:hanging="640"/>
            <w:divId w:val="172692492"/>
            <w:rPr>
              <w:rFonts w:ascii="Times New Roman" w:eastAsia="Times New Roman" w:hAnsi="Times New Roman" w:cs="Times New Roman"/>
              <w:sz w:val="24"/>
              <w:szCs w:val="24"/>
            </w:rPr>
          </w:pPr>
          <w:r w:rsidRPr="003735B1">
            <w:rPr>
              <w:rFonts w:ascii="Times New Roman" w:eastAsia="Times New Roman" w:hAnsi="Times New Roman" w:cs="Times New Roman"/>
              <w:sz w:val="24"/>
              <w:szCs w:val="24"/>
            </w:rPr>
            <w:t>2.</w:t>
          </w:r>
          <w:r w:rsidRPr="003735B1">
            <w:rPr>
              <w:rFonts w:ascii="Times New Roman" w:eastAsia="Times New Roman" w:hAnsi="Times New Roman" w:cs="Times New Roman"/>
              <w:sz w:val="24"/>
              <w:szCs w:val="24"/>
            </w:rPr>
            <w:tab/>
            <w:t xml:space="preserve">Wang, L. </w:t>
          </w:r>
          <w:r w:rsidRPr="0029449F">
            <w:rPr>
              <w:rFonts w:ascii="Times New Roman" w:eastAsia="Times New Roman" w:hAnsi="Times New Roman" w:cs="Times New Roman"/>
              <w:sz w:val="24"/>
              <w:szCs w:val="24"/>
            </w:rPr>
            <w:t>et al.</w:t>
          </w:r>
          <w:r w:rsidRPr="003735B1">
            <w:rPr>
              <w:rFonts w:ascii="Times New Roman" w:eastAsia="Times New Roman" w:hAnsi="Times New Roman" w:cs="Times New Roman"/>
              <w:sz w:val="24"/>
              <w:szCs w:val="24"/>
            </w:rPr>
            <w:t xml:space="preserve"> Mechanism of anion exchange and small-molecule inhibition of pendrin. </w:t>
          </w:r>
          <w:r w:rsidRPr="003735B1">
            <w:rPr>
              <w:rFonts w:ascii="Times New Roman" w:eastAsia="Times New Roman" w:hAnsi="Times New Roman" w:cs="Times New Roman"/>
              <w:i/>
              <w:iCs/>
              <w:sz w:val="24"/>
              <w:szCs w:val="24"/>
            </w:rPr>
            <w:t>Nat</w:t>
          </w:r>
          <w:r w:rsidR="003735B1" w:rsidRPr="003735B1">
            <w:rPr>
              <w:rFonts w:ascii="Times New Roman" w:eastAsia="Times New Roman" w:hAnsi="Times New Roman" w:cs="Times New Roman"/>
              <w:i/>
              <w:iCs/>
              <w:sz w:val="24"/>
              <w:szCs w:val="24"/>
            </w:rPr>
            <w:t>.</w:t>
          </w:r>
          <w:r w:rsidRPr="003735B1">
            <w:rPr>
              <w:rFonts w:ascii="Times New Roman" w:eastAsia="Times New Roman" w:hAnsi="Times New Roman" w:cs="Times New Roman"/>
              <w:i/>
              <w:iCs/>
              <w:sz w:val="24"/>
              <w:szCs w:val="24"/>
            </w:rPr>
            <w:t xml:space="preserve"> Commun</w:t>
          </w:r>
          <w:r w:rsidR="003735B1" w:rsidRPr="003735B1">
            <w:rPr>
              <w:rFonts w:ascii="Times New Roman" w:eastAsia="Times New Roman" w:hAnsi="Times New Roman" w:cs="Times New Roman"/>
              <w:i/>
              <w:iCs/>
              <w:sz w:val="24"/>
              <w:szCs w:val="24"/>
            </w:rPr>
            <w:t>.</w:t>
          </w:r>
          <w:r w:rsidRPr="003735B1">
            <w:rPr>
              <w:rFonts w:ascii="Times New Roman" w:eastAsia="Times New Roman" w:hAnsi="Times New Roman" w:cs="Times New Roman"/>
              <w:sz w:val="24"/>
              <w:szCs w:val="24"/>
            </w:rPr>
            <w:t xml:space="preserve"> </w:t>
          </w:r>
          <w:r w:rsidRPr="003735B1">
            <w:rPr>
              <w:rFonts w:ascii="Times New Roman" w:eastAsia="Times New Roman" w:hAnsi="Times New Roman" w:cs="Times New Roman"/>
              <w:b/>
              <w:bCs/>
              <w:sz w:val="24"/>
              <w:szCs w:val="24"/>
            </w:rPr>
            <w:t>15</w:t>
          </w:r>
          <w:r w:rsidRPr="003735B1">
            <w:rPr>
              <w:rFonts w:ascii="Times New Roman" w:eastAsia="Times New Roman" w:hAnsi="Times New Roman" w:cs="Times New Roman"/>
              <w:sz w:val="24"/>
              <w:szCs w:val="24"/>
            </w:rPr>
            <w:t>, 346</w:t>
          </w:r>
          <w:r w:rsidR="001F431D">
            <w:rPr>
              <w:rFonts w:ascii="Times New Roman" w:eastAsia="Times New Roman" w:hAnsi="Times New Roman" w:cs="Times New Roman"/>
              <w:sz w:val="24"/>
              <w:szCs w:val="24"/>
            </w:rPr>
            <w:t>;</w:t>
          </w:r>
          <w:r w:rsidRPr="003735B1">
            <w:rPr>
              <w:rFonts w:ascii="Times New Roman" w:eastAsia="Times New Roman" w:hAnsi="Times New Roman" w:cs="Times New Roman"/>
              <w:sz w:val="24"/>
              <w:szCs w:val="24"/>
            </w:rPr>
            <w:t xml:space="preserve"> </w:t>
          </w:r>
          <w:r w:rsidR="003735B1" w:rsidRPr="00A834EC">
            <w:rPr>
              <w:rFonts w:ascii="Times New Roman" w:hAnsi="Times New Roman" w:cs="Times New Roman"/>
              <w:sz w:val="24"/>
              <w:szCs w:val="24"/>
              <w:shd w:val="clear" w:color="auto" w:fill="FFFFFF"/>
            </w:rPr>
            <w:t>10.1038/s41467-023-44612-1</w:t>
          </w:r>
          <w:r w:rsidR="003735B1" w:rsidRPr="003735B1">
            <w:rPr>
              <w:rFonts w:ascii="Times New Roman" w:eastAsia="Times New Roman" w:hAnsi="Times New Roman" w:cs="Times New Roman"/>
              <w:sz w:val="24"/>
              <w:szCs w:val="24"/>
            </w:rPr>
            <w:t xml:space="preserve"> </w:t>
          </w:r>
          <w:r w:rsidRPr="003735B1">
            <w:rPr>
              <w:rFonts w:ascii="Times New Roman" w:eastAsia="Times New Roman" w:hAnsi="Times New Roman" w:cs="Times New Roman"/>
              <w:sz w:val="24"/>
              <w:szCs w:val="24"/>
            </w:rPr>
            <w:t>(2024).</w:t>
          </w:r>
        </w:p>
        <w:p w14:paraId="3A3957CD" w14:textId="6A34B178" w:rsidR="00B22247" w:rsidRDefault="00533F29" w:rsidP="00B22247">
          <w:pPr>
            <w:pStyle w:val="NoSpacing"/>
            <w:spacing w:line="480" w:lineRule="auto"/>
            <w:rPr>
              <w:rFonts w:ascii="Times New Roman" w:hAnsi="Times New Roman" w:cs="Times New Roman"/>
              <w:sz w:val="24"/>
              <w:szCs w:val="24"/>
            </w:rPr>
          </w:pPr>
          <w:r>
            <w:rPr>
              <w:rFonts w:eastAsia="Times New Roman"/>
            </w:rPr>
            <w:t> </w:t>
          </w:r>
        </w:p>
      </w:sdtContent>
    </w:sdt>
    <w:p w14:paraId="5E0290D1" w14:textId="77777777" w:rsidR="00DD6A68" w:rsidRDefault="00DD6A68" w:rsidP="00B22247">
      <w:pPr>
        <w:pStyle w:val="NoSpacing"/>
        <w:spacing w:line="480" w:lineRule="auto"/>
        <w:rPr>
          <w:rFonts w:ascii="Times New Roman" w:hAnsi="Times New Roman" w:cs="Times New Roman"/>
          <w:sz w:val="24"/>
          <w:szCs w:val="24"/>
        </w:rPr>
      </w:pPr>
    </w:p>
    <w:p w14:paraId="2E1012AF" w14:textId="77777777" w:rsidR="00DD6A68" w:rsidRDefault="00DD6A68" w:rsidP="00B22247">
      <w:pPr>
        <w:pStyle w:val="NoSpacing"/>
        <w:spacing w:line="480" w:lineRule="auto"/>
        <w:rPr>
          <w:rFonts w:ascii="Times New Roman" w:hAnsi="Times New Roman" w:cs="Times New Roman"/>
          <w:sz w:val="24"/>
          <w:szCs w:val="24"/>
        </w:rPr>
      </w:pPr>
    </w:p>
    <w:p w14:paraId="3B36BB1C" w14:textId="77777777" w:rsidR="00DD6A68" w:rsidRDefault="00DD6A68" w:rsidP="00B22247">
      <w:pPr>
        <w:pStyle w:val="NoSpacing"/>
        <w:spacing w:line="480" w:lineRule="auto"/>
        <w:rPr>
          <w:rFonts w:ascii="Times New Roman" w:hAnsi="Times New Roman" w:cs="Times New Roman"/>
          <w:sz w:val="24"/>
          <w:szCs w:val="24"/>
        </w:rPr>
      </w:pPr>
    </w:p>
    <w:p w14:paraId="649B21EA" w14:textId="77777777" w:rsidR="00DD6A68" w:rsidRDefault="00DD6A68" w:rsidP="00B22247">
      <w:pPr>
        <w:pStyle w:val="NoSpacing"/>
        <w:spacing w:line="480" w:lineRule="auto"/>
        <w:rPr>
          <w:rFonts w:ascii="Times New Roman" w:hAnsi="Times New Roman" w:cs="Times New Roman"/>
          <w:sz w:val="24"/>
          <w:szCs w:val="24"/>
        </w:rPr>
      </w:pPr>
    </w:p>
    <w:p w14:paraId="3D6CB6A4" w14:textId="77777777" w:rsidR="00DD6A68" w:rsidRDefault="00DD6A68" w:rsidP="00B22247">
      <w:pPr>
        <w:pStyle w:val="NoSpacing"/>
        <w:spacing w:line="480" w:lineRule="auto"/>
        <w:rPr>
          <w:rFonts w:ascii="Times New Roman" w:hAnsi="Times New Roman" w:cs="Times New Roman"/>
          <w:sz w:val="24"/>
          <w:szCs w:val="24"/>
        </w:rPr>
      </w:pPr>
    </w:p>
    <w:p w14:paraId="4C689BDF" w14:textId="77777777" w:rsidR="00DD6A68" w:rsidRDefault="00DD6A68" w:rsidP="00B22247">
      <w:pPr>
        <w:pStyle w:val="NoSpacing"/>
        <w:spacing w:line="480" w:lineRule="auto"/>
        <w:rPr>
          <w:rFonts w:ascii="Times New Roman" w:hAnsi="Times New Roman" w:cs="Times New Roman"/>
          <w:sz w:val="24"/>
          <w:szCs w:val="24"/>
        </w:rPr>
      </w:pPr>
    </w:p>
    <w:p w14:paraId="3631E90B" w14:textId="77777777" w:rsidR="00DD6A68" w:rsidRDefault="00DD6A68" w:rsidP="00B22247">
      <w:pPr>
        <w:pStyle w:val="NoSpacing"/>
        <w:spacing w:line="480" w:lineRule="auto"/>
        <w:rPr>
          <w:rFonts w:ascii="Times New Roman" w:hAnsi="Times New Roman" w:cs="Times New Roman"/>
          <w:sz w:val="24"/>
          <w:szCs w:val="24"/>
        </w:rPr>
      </w:pPr>
    </w:p>
    <w:p w14:paraId="4F63E6BF" w14:textId="77777777" w:rsidR="00DD6A68" w:rsidRDefault="00DD6A68" w:rsidP="00B22247">
      <w:pPr>
        <w:pStyle w:val="NoSpacing"/>
        <w:spacing w:line="480" w:lineRule="auto"/>
        <w:rPr>
          <w:rFonts w:ascii="Times New Roman" w:hAnsi="Times New Roman" w:cs="Times New Roman"/>
          <w:sz w:val="24"/>
          <w:szCs w:val="24"/>
        </w:rPr>
      </w:pPr>
    </w:p>
    <w:sectPr w:rsidR="00DD6A68">
      <w:pgSz w:w="12240" w:h="15840"/>
      <w:pgMar w:top="1440" w:right="1440" w:bottom="1440" w:left="1440" w:header="720" w:footer="720" w:gutter="0"/>
      <w:cols w:space="720"/>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542EF0FD" w14:textId="77777777" w:rsidR="00812775" w:rsidRDefault="00812775" w:rsidP="00B22247">
      <w:pPr>
        <w:spacing w:after="0" w:line="240" w:lineRule="auto"/>
      </w:pPr>
      <w:r>
        <w:separator/>
      </w:r>
    </w:p>
  </w:endnote>
  <w:endnote w:type="continuationSeparator" w:id="0">
    <w:p w14:paraId="547D2B18" w14:textId="77777777" w:rsidR="00812775" w:rsidRDefault="00812775" w:rsidP="00B22247">
      <w:pPr>
        <w:spacing w:after="0" w:line="240" w:lineRule="auto"/>
      </w:pPr>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Yu Mincho">
    <w:charset w:val="80"/>
    <w:family w:val="roman"/>
    <w:pitch w:val="variable"/>
    <w:sig w:usb0="800002E7" w:usb1="2AC7FCFF" w:usb2="00000012" w:usb3="00000000" w:csb0="0002009F" w:csb1="00000000"/>
  </w:font>
  <w:font w:name="Arial">
    <w:panose1 w:val="020B0604020202020204"/>
    <w:charset w:val="00"/>
    <w:family w:val="swiss"/>
    <w:pitch w:val="variable"/>
    <w:sig w:usb0="E0002EFF" w:usb1="C000785B" w:usb2="00000009" w:usb3="00000000" w:csb0="000001FF" w:csb1="00000000"/>
  </w:font>
  <w:font w:name="Yu Gothic Light">
    <w:panose1 w:val="020B0300000000000000"/>
    <w:charset w:val="80"/>
    <w:family w:val="swiss"/>
    <w:pitch w:val="variable"/>
    <w:sig w:usb0="E00002FF" w:usb1="2AC7FDFF" w:usb2="00000016" w:usb3="00000000" w:csb0="0002009F" w:csb1="00000000"/>
  </w:font>
  <w:font w:name="Calibri Light">
    <w:panose1 w:val="020F0302020204030204"/>
    <w:charset w:val="00"/>
    <w:family w:val="swiss"/>
    <w:pitch w:val="variable"/>
    <w:sig w:usb0="E4002EFF" w:usb1="C200247B" w:usb2="00000009" w:usb3="00000000" w:csb0="000001FF" w:csb1="00000000"/>
  </w:font>
</w:fonts>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6F2F0C10" w14:textId="77777777" w:rsidR="00812775" w:rsidRDefault="00812775" w:rsidP="00B22247">
      <w:pPr>
        <w:spacing w:after="0" w:line="240" w:lineRule="auto"/>
      </w:pPr>
      <w:r>
        <w:separator/>
      </w:r>
    </w:p>
  </w:footnote>
  <w:footnote w:type="continuationSeparator" w:id="0">
    <w:p w14:paraId="31208D09" w14:textId="77777777" w:rsidR="00812775" w:rsidRDefault="00812775" w:rsidP="00B22247">
      <w:pPr>
        <w:spacing w:after="0" w:line="240" w:lineRule="auto"/>
      </w:pPr>
      <w:r>
        <w:continuationSeparator/>
      </w:r>
    </w:p>
  </w:footnote>
</w:footnotes>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01BB065C"/>
    <w:multiLevelType w:val="multilevel"/>
    <w:tmpl w:val="2FE48D72"/>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1" w15:restartNumberingAfterBreak="0">
    <w:nsid w:val="3AC55A36"/>
    <w:multiLevelType w:val="multilevel"/>
    <w:tmpl w:val="14B0FECC"/>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2" w15:restartNumberingAfterBreak="0">
    <w:nsid w:val="55C707F2"/>
    <w:multiLevelType w:val="multilevel"/>
    <w:tmpl w:val="F05E07F6"/>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num w:numId="1">
    <w:abstractNumId w:val="2"/>
  </w:num>
  <w:num w:numId="2">
    <w:abstractNumId w:val="0"/>
  </w:num>
  <w:num w:numId="3">
    <w:abstractNumId w:val="1"/>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10"/>
  <w:defaultTabStop w:val="720"/>
  <w:characterSpacingControl w:val="doNotCompress"/>
  <w:hdrShapeDefaults>
    <o:shapedefaults v:ext="edit" spidmax="2049"/>
  </w:hdrShapeDefaults>
  <w:footnotePr>
    <w:footnote w:id="-1"/>
    <w:footnote w:id="0"/>
  </w:footnotePr>
  <w:endnotePr>
    <w:endnote w:id="-1"/>
    <w:endnote w:id="0"/>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docVars>
    <w:docVar w:name="EN.InstantFormat" w:val="&lt;ENInstantFormat&gt;&lt;Enabled&gt;1&lt;/Enabled&gt;&lt;ScanUnformatted&gt;1&lt;/ScanUnformatted&gt;&lt;ScanChanges&gt;1&lt;/ScanChanges&gt;&lt;Suspended&gt;1&lt;/Suspended&gt;&lt;/ENInstantFormat&gt;"/>
    <w:docVar w:name="EN.Layout" w:val="&lt;ENLayout&gt;&lt;Style&gt;Nature Genetics Copy&lt;/Style&gt;&lt;LeftDelim&gt;{&lt;/LeftDelim&gt;&lt;RightDelim&gt;}&lt;/RightDelim&gt;&lt;FontName&gt;Calibri&lt;/FontName&gt;&lt;FontSize&gt;11&lt;/FontSize&gt;&lt;ReflistTitle&gt;&lt;/ReflistTitle&gt;&lt;StartingRefnum&gt;1&lt;/StartingRefnum&gt;&lt;FirstLineIndent&gt;0&lt;/FirstLineIndent&gt;&lt;HangingIndent&gt;720&lt;/HangingIndent&gt;&lt;LineSpacing&gt;0&lt;/LineSpacing&gt;&lt;SpaceAfter&gt;0&lt;/SpaceAfter&gt;&lt;HyperlinksEnabled&gt;0&lt;/HyperlinksEnabled&gt;&lt;HyperlinksVisible&gt;0&lt;/HyperlinksVisible&gt;&lt;EnableBibliographyCategories&gt;0&lt;/EnableBibliographyCategories&gt;&lt;/ENLayout&gt;"/>
    <w:docVar w:name="EN.Libraries" w:val="&lt;Libraries&gt;&lt;item db-id=&quot;99azz2r5q2savpepzvovwvsl09wz5s0a5wzp&quot;&gt;synopsis 2-Converted&lt;record-ids&gt;&lt;item&gt;148&lt;/item&gt;&lt;/record-ids&gt;&lt;/item&gt;&lt;/Libraries&gt;"/>
  </w:docVars>
  <w:rsids>
    <w:rsidRoot w:val="00057E5B"/>
    <w:rsid w:val="0000455C"/>
    <w:rsid w:val="00007F95"/>
    <w:rsid w:val="00016ED4"/>
    <w:rsid w:val="00017121"/>
    <w:rsid w:val="0002394B"/>
    <w:rsid w:val="0003174E"/>
    <w:rsid w:val="000320E8"/>
    <w:rsid w:val="00033054"/>
    <w:rsid w:val="00040BAA"/>
    <w:rsid w:val="0005216E"/>
    <w:rsid w:val="00057E5B"/>
    <w:rsid w:val="000606E9"/>
    <w:rsid w:val="00063994"/>
    <w:rsid w:val="000660A2"/>
    <w:rsid w:val="00073268"/>
    <w:rsid w:val="0008523E"/>
    <w:rsid w:val="00091286"/>
    <w:rsid w:val="00091582"/>
    <w:rsid w:val="00092C5E"/>
    <w:rsid w:val="00095073"/>
    <w:rsid w:val="000A19ED"/>
    <w:rsid w:val="000A22B7"/>
    <w:rsid w:val="000A357F"/>
    <w:rsid w:val="000C34D4"/>
    <w:rsid w:val="000C439D"/>
    <w:rsid w:val="000C69B3"/>
    <w:rsid w:val="000C7B71"/>
    <w:rsid w:val="000E5156"/>
    <w:rsid w:val="000E519D"/>
    <w:rsid w:val="000E674A"/>
    <w:rsid w:val="000E6C36"/>
    <w:rsid w:val="000F2369"/>
    <w:rsid w:val="00103ADD"/>
    <w:rsid w:val="001041C9"/>
    <w:rsid w:val="0012281F"/>
    <w:rsid w:val="001233AF"/>
    <w:rsid w:val="001364A5"/>
    <w:rsid w:val="00136772"/>
    <w:rsid w:val="00137FF8"/>
    <w:rsid w:val="00142EAA"/>
    <w:rsid w:val="00152F41"/>
    <w:rsid w:val="001616B8"/>
    <w:rsid w:val="00165371"/>
    <w:rsid w:val="00166531"/>
    <w:rsid w:val="0017159D"/>
    <w:rsid w:val="00172BDA"/>
    <w:rsid w:val="00180CCA"/>
    <w:rsid w:val="00186B04"/>
    <w:rsid w:val="001A44F5"/>
    <w:rsid w:val="001A546E"/>
    <w:rsid w:val="001B0E67"/>
    <w:rsid w:val="001C3842"/>
    <w:rsid w:val="001E6B74"/>
    <w:rsid w:val="001F431D"/>
    <w:rsid w:val="001F6655"/>
    <w:rsid w:val="00205626"/>
    <w:rsid w:val="0022125C"/>
    <w:rsid w:val="00223DC6"/>
    <w:rsid w:val="00226300"/>
    <w:rsid w:val="00240B65"/>
    <w:rsid w:val="00240C97"/>
    <w:rsid w:val="002416B8"/>
    <w:rsid w:val="00247EDD"/>
    <w:rsid w:val="00253E01"/>
    <w:rsid w:val="00265618"/>
    <w:rsid w:val="0027041E"/>
    <w:rsid w:val="002776B8"/>
    <w:rsid w:val="00277C26"/>
    <w:rsid w:val="00290A4E"/>
    <w:rsid w:val="00290C91"/>
    <w:rsid w:val="00291534"/>
    <w:rsid w:val="00293971"/>
    <w:rsid w:val="0029449F"/>
    <w:rsid w:val="002A0730"/>
    <w:rsid w:val="002C089A"/>
    <w:rsid w:val="002C6252"/>
    <w:rsid w:val="002E62A0"/>
    <w:rsid w:val="002F08AA"/>
    <w:rsid w:val="002F417A"/>
    <w:rsid w:val="002F7437"/>
    <w:rsid w:val="003010E3"/>
    <w:rsid w:val="00305259"/>
    <w:rsid w:val="00306977"/>
    <w:rsid w:val="003070D3"/>
    <w:rsid w:val="003073E8"/>
    <w:rsid w:val="00310C37"/>
    <w:rsid w:val="003173AD"/>
    <w:rsid w:val="00317D32"/>
    <w:rsid w:val="00350E93"/>
    <w:rsid w:val="00356017"/>
    <w:rsid w:val="00360698"/>
    <w:rsid w:val="0037269E"/>
    <w:rsid w:val="003735B1"/>
    <w:rsid w:val="00373875"/>
    <w:rsid w:val="00377CE1"/>
    <w:rsid w:val="003826D6"/>
    <w:rsid w:val="00383D18"/>
    <w:rsid w:val="003856D5"/>
    <w:rsid w:val="003940D9"/>
    <w:rsid w:val="00394F5B"/>
    <w:rsid w:val="00395980"/>
    <w:rsid w:val="003A666E"/>
    <w:rsid w:val="003A74C2"/>
    <w:rsid w:val="003B68C2"/>
    <w:rsid w:val="003C50E2"/>
    <w:rsid w:val="003D6AFB"/>
    <w:rsid w:val="003E102A"/>
    <w:rsid w:val="003E2A8F"/>
    <w:rsid w:val="003E5ECC"/>
    <w:rsid w:val="003E65F8"/>
    <w:rsid w:val="003F0615"/>
    <w:rsid w:val="003F44E8"/>
    <w:rsid w:val="003F46B3"/>
    <w:rsid w:val="003F5855"/>
    <w:rsid w:val="003F7382"/>
    <w:rsid w:val="0040385F"/>
    <w:rsid w:val="00403F85"/>
    <w:rsid w:val="00415DEF"/>
    <w:rsid w:val="004168D3"/>
    <w:rsid w:val="004175CA"/>
    <w:rsid w:val="004219BC"/>
    <w:rsid w:val="00426228"/>
    <w:rsid w:val="00436837"/>
    <w:rsid w:val="004370F1"/>
    <w:rsid w:val="0044582C"/>
    <w:rsid w:val="00453425"/>
    <w:rsid w:val="00460309"/>
    <w:rsid w:val="0047485B"/>
    <w:rsid w:val="0047785B"/>
    <w:rsid w:val="004962DA"/>
    <w:rsid w:val="00497191"/>
    <w:rsid w:val="004A655E"/>
    <w:rsid w:val="004B6117"/>
    <w:rsid w:val="004B6DB0"/>
    <w:rsid w:val="004E089E"/>
    <w:rsid w:val="004E293C"/>
    <w:rsid w:val="004E5065"/>
    <w:rsid w:val="004F3D2B"/>
    <w:rsid w:val="004F544B"/>
    <w:rsid w:val="00502AF1"/>
    <w:rsid w:val="00510592"/>
    <w:rsid w:val="0051173F"/>
    <w:rsid w:val="00520BD7"/>
    <w:rsid w:val="00533F29"/>
    <w:rsid w:val="00537726"/>
    <w:rsid w:val="00547297"/>
    <w:rsid w:val="005665E8"/>
    <w:rsid w:val="00572A64"/>
    <w:rsid w:val="00577053"/>
    <w:rsid w:val="005814B4"/>
    <w:rsid w:val="00582A4D"/>
    <w:rsid w:val="00586D03"/>
    <w:rsid w:val="005B130A"/>
    <w:rsid w:val="005B4DBB"/>
    <w:rsid w:val="005C0AD7"/>
    <w:rsid w:val="005C1AB1"/>
    <w:rsid w:val="005C3A63"/>
    <w:rsid w:val="005D13AB"/>
    <w:rsid w:val="005D6D36"/>
    <w:rsid w:val="005E205A"/>
    <w:rsid w:val="006126EC"/>
    <w:rsid w:val="00615512"/>
    <w:rsid w:val="00624197"/>
    <w:rsid w:val="00625CA2"/>
    <w:rsid w:val="00633532"/>
    <w:rsid w:val="0064388F"/>
    <w:rsid w:val="00655F07"/>
    <w:rsid w:val="00657A50"/>
    <w:rsid w:val="00663D35"/>
    <w:rsid w:val="006641FF"/>
    <w:rsid w:val="00666F0F"/>
    <w:rsid w:val="00667475"/>
    <w:rsid w:val="006875AA"/>
    <w:rsid w:val="006906C5"/>
    <w:rsid w:val="00695C73"/>
    <w:rsid w:val="00695E88"/>
    <w:rsid w:val="00697EA9"/>
    <w:rsid w:val="006B5536"/>
    <w:rsid w:val="006C2FE3"/>
    <w:rsid w:val="006C5DFB"/>
    <w:rsid w:val="006E116E"/>
    <w:rsid w:val="006F2E8D"/>
    <w:rsid w:val="006F613B"/>
    <w:rsid w:val="006F7178"/>
    <w:rsid w:val="006F7804"/>
    <w:rsid w:val="00702EAB"/>
    <w:rsid w:val="00703D70"/>
    <w:rsid w:val="007120C3"/>
    <w:rsid w:val="00720B03"/>
    <w:rsid w:val="00725A41"/>
    <w:rsid w:val="007409A2"/>
    <w:rsid w:val="007412E9"/>
    <w:rsid w:val="00751ACB"/>
    <w:rsid w:val="00756129"/>
    <w:rsid w:val="00762823"/>
    <w:rsid w:val="00763576"/>
    <w:rsid w:val="00763FD2"/>
    <w:rsid w:val="00772D6F"/>
    <w:rsid w:val="007762B8"/>
    <w:rsid w:val="00777E75"/>
    <w:rsid w:val="00782119"/>
    <w:rsid w:val="007905F1"/>
    <w:rsid w:val="00791C70"/>
    <w:rsid w:val="00795BEA"/>
    <w:rsid w:val="007D2C4B"/>
    <w:rsid w:val="007D395E"/>
    <w:rsid w:val="007D50C9"/>
    <w:rsid w:val="007D56CE"/>
    <w:rsid w:val="007E268F"/>
    <w:rsid w:val="007E2F8A"/>
    <w:rsid w:val="007F50A7"/>
    <w:rsid w:val="008056F8"/>
    <w:rsid w:val="00810FE6"/>
    <w:rsid w:val="00811E6B"/>
    <w:rsid w:val="00812775"/>
    <w:rsid w:val="0081404B"/>
    <w:rsid w:val="00817678"/>
    <w:rsid w:val="00817F28"/>
    <w:rsid w:val="008235EE"/>
    <w:rsid w:val="00823FB1"/>
    <w:rsid w:val="00827972"/>
    <w:rsid w:val="008319BD"/>
    <w:rsid w:val="008447B7"/>
    <w:rsid w:val="00844F78"/>
    <w:rsid w:val="00860310"/>
    <w:rsid w:val="00866988"/>
    <w:rsid w:val="00884066"/>
    <w:rsid w:val="00886D6B"/>
    <w:rsid w:val="008A395E"/>
    <w:rsid w:val="008A63A1"/>
    <w:rsid w:val="008B6646"/>
    <w:rsid w:val="008B7FE4"/>
    <w:rsid w:val="008C40C8"/>
    <w:rsid w:val="008E6FBE"/>
    <w:rsid w:val="008F1046"/>
    <w:rsid w:val="008F198E"/>
    <w:rsid w:val="008F5C51"/>
    <w:rsid w:val="00900C98"/>
    <w:rsid w:val="00906C49"/>
    <w:rsid w:val="00911ED1"/>
    <w:rsid w:val="00913CC1"/>
    <w:rsid w:val="00914B9C"/>
    <w:rsid w:val="00925B51"/>
    <w:rsid w:val="00927593"/>
    <w:rsid w:val="009277E4"/>
    <w:rsid w:val="009320F5"/>
    <w:rsid w:val="00944B23"/>
    <w:rsid w:val="00944C8A"/>
    <w:rsid w:val="00947919"/>
    <w:rsid w:val="009520B3"/>
    <w:rsid w:val="009624BA"/>
    <w:rsid w:val="00964CAC"/>
    <w:rsid w:val="009710A8"/>
    <w:rsid w:val="00973AA4"/>
    <w:rsid w:val="00984DCB"/>
    <w:rsid w:val="009950BF"/>
    <w:rsid w:val="009A3320"/>
    <w:rsid w:val="009B2F97"/>
    <w:rsid w:val="009B6218"/>
    <w:rsid w:val="009E3B93"/>
    <w:rsid w:val="009E79B2"/>
    <w:rsid w:val="00A04AA9"/>
    <w:rsid w:val="00A125FA"/>
    <w:rsid w:val="00A1320B"/>
    <w:rsid w:val="00A14777"/>
    <w:rsid w:val="00A40790"/>
    <w:rsid w:val="00A4256A"/>
    <w:rsid w:val="00A4416E"/>
    <w:rsid w:val="00A47645"/>
    <w:rsid w:val="00A47981"/>
    <w:rsid w:val="00A47E7B"/>
    <w:rsid w:val="00A645FF"/>
    <w:rsid w:val="00A65B30"/>
    <w:rsid w:val="00A73232"/>
    <w:rsid w:val="00A737FD"/>
    <w:rsid w:val="00A75DF2"/>
    <w:rsid w:val="00A77DAE"/>
    <w:rsid w:val="00A834EC"/>
    <w:rsid w:val="00A859EF"/>
    <w:rsid w:val="00AA229C"/>
    <w:rsid w:val="00AA6BC2"/>
    <w:rsid w:val="00AB030C"/>
    <w:rsid w:val="00AC4435"/>
    <w:rsid w:val="00AC77F8"/>
    <w:rsid w:val="00AC79F3"/>
    <w:rsid w:val="00AD443C"/>
    <w:rsid w:val="00AD67F6"/>
    <w:rsid w:val="00AD7A38"/>
    <w:rsid w:val="00AE6E2D"/>
    <w:rsid w:val="00AE6FD1"/>
    <w:rsid w:val="00AF1C25"/>
    <w:rsid w:val="00AF215A"/>
    <w:rsid w:val="00AF25E3"/>
    <w:rsid w:val="00AF35E7"/>
    <w:rsid w:val="00B03A84"/>
    <w:rsid w:val="00B10AC6"/>
    <w:rsid w:val="00B10B9E"/>
    <w:rsid w:val="00B10C76"/>
    <w:rsid w:val="00B14DB2"/>
    <w:rsid w:val="00B17D30"/>
    <w:rsid w:val="00B206BB"/>
    <w:rsid w:val="00B22247"/>
    <w:rsid w:val="00B22866"/>
    <w:rsid w:val="00B24490"/>
    <w:rsid w:val="00B3012E"/>
    <w:rsid w:val="00B3031B"/>
    <w:rsid w:val="00B3112A"/>
    <w:rsid w:val="00B364B5"/>
    <w:rsid w:val="00B4200B"/>
    <w:rsid w:val="00B458A7"/>
    <w:rsid w:val="00B53FD9"/>
    <w:rsid w:val="00B54951"/>
    <w:rsid w:val="00B601A9"/>
    <w:rsid w:val="00B6033B"/>
    <w:rsid w:val="00B606F4"/>
    <w:rsid w:val="00B65EFB"/>
    <w:rsid w:val="00B86B3C"/>
    <w:rsid w:val="00B903AA"/>
    <w:rsid w:val="00B94B73"/>
    <w:rsid w:val="00BC33C8"/>
    <w:rsid w:val="00BC75B0"/>
    <w:rsid w:val="00BD6A9E"/>
    <w:rsid w:val="00BE0BFF"/>
    <w:rsid w:val="00BF3383"/>
    <w:rsid w:val="00C16FC4"/>
    <w:rsid w:val="00C2340C"/>
    <w:rsid w:val="00C267BB"/>
    <w:rsid w:val="00C27523"/>
    <w:rsid w:val="00C32C75"/>
    <w:rsid w:val="00C42363"/>
    <w:rsid w:val="00C443FA"/>
    <w:rsid w:val="00C65D14"/>
    <w:rsid w:val="00C70A35"/>
    <w:rsid w:val="00C726EB"/>
    <w:rsid w:val="00C72849"/>
    <w:rsid w:val="00C81923"/>
    <w:rsid w:val="00C83264"/>
    <w:rsid w:val="00C87F25"/>
    <w:rsid w:val="00C90ED7"/>
    <w:rsid w:val="00CC0BD3"/>
    <w:rsid w:val="00CC54E9"/>
    <w:rsid w:val="00CF0DB7"/>
    <w:rsid w:val="00CF0E6F"/>
    <w:rsid w:val="00CF1B16"/>
    <w:rsid w:val="00D0440F"/>
    <w:rsid w:val="00D13C6A"/>
    <w:rsid w:val="00D209D7"/>
    <w:rsid w:val="00D27B30"/>
    <w:rsid w:val="00D361D3"/>
    <w:rsid w:val="00D503AF"/>
    <w:rsid w:val="00D63F62"/>
    <w:rsid w:val="00D817E9"/>
    <w:rsid w:val="00D90C23"/>
    <w:rsid w:val="00DA2004"/>
    <w:rsid w:val="00DA6762"/>
    <w:rsid w:val="00DB1A57"/>
    <w:rsid w:val="00DB39F8"/>
    <w:rsid w:val="00DB6064"/>
    <w:rsid w:val="00DB6394"/>
    <w:rsid w:val="00DC6DAB"/>
    <w:rsid w:val="00DD6A68"/>
    <w:rsid w:val="00DE522D"/>
    <w:rsid w:val="00DE791F"/>
    <w:rsid w:val="00DF4548"/>
    <w:rsid w:val="00DF4F7A"/>
    <w:rsid w:val="00DF507F"/>
    <w:rsid w:val="00DF7C29"/>
    <w:rsid w:val="00E013EB"/>
    <w:rsid w:val="00E16D69"/>
    <w:rsid w:val="00E304BE"/>
    <w:rsid w:val="00E3410D"/>
    <w:rsid w:val="00E34257"/>
    <w:rsid w:val="00E45B0A"/>
    <w:rsid w:val="00E55EFC"/>
    <w:rsid w:val="00E61252"/>
    <w:rsid w:val="00E64CD1"/>
    <w:rsid w:val="00E6708B"/>
    <w:rsid w:val="00E74A4C"/>
    <w:rsid w:val="00E8444F"/>
    <w:rsid w:val="00E84AF0"/>
    <w:rsid w:val="00E95990"/>
    <w:rsid w:val="00EA41C6"/>
    <w:rsid w:val="00EB1A45"/>
    <w:rsid w:val="00EB39DA"/>
    <w:rsid w:val="00EB5FB4"/>
    <w:rsid w:val="00EC7C25"/>
    <w:rsid w:val="00EE2604"/>
    <w:rsid w:val="00EE3914"/>
    <w:rsid w:val="00EE3948"/>
    <w:rsid w:val="00EF1B90"/>
    <w:rsid w:val="00EF53B3"/>
    <w:rsid w:val="00F01CA3"/>
    <w:rsid w:val="00F06901"/>
    <w:rsid w:val="00F06ED3"/>
    <w:rsid w:val="00F1398C"/>
    <w:rsid w:val="00F1734F"/>
    <w:rsid w:val="00F227E7"/>
    <w:rsid w:val="00F247E4"/>
    <w:rsid w:val="00F310DA"/>
    <w:rsid w:val="00F37878"/>
    <w:rsid w:val="00F46C1C"/>
    <w:rsid w:val="00F514EE"/>
    <w:rsid w:val="00F531E7"/>
    <w:rsid w:val="00F57FC9"/>
    <w:rsid w:val="00F61ADE"/>
    <w:rsid w:val="00F620D6"/>
    <w:rsid w:val="00F669C7"/>
    <w:rsid w:val="00F736E5"/>
    <w:rsid w:val="00F8094C"/>
    <w:rsid w:val="00F95B0F"/>
    <w:rsid w:val="00FB12FF"/>
    <w:rsid w:val="00FB46DD"/>
    <w:rsid w:val="00FB6E98"/>
    <w:rsid w:val="00FD12E3"/>
    <w:rsid w:val="00FD36ED"/>
    <w:rsid w:val="00FD3F25"/>
    <w:rsid w:val="00FD41E5"/>
    <w:rsid w:val="00FE3927"/>
    <w:rsid w:val="00FE70C6"/>
    <w:rsid w:val="00FF2D01"/>
    <w:rsid w:val="00FF40FA"/>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doNotIncludeSubdocsInStats/>
  <w:doNotAutoCompressPictures/>
  <w:shapeDefaults>
    <o:shapedefaults v:ext="edit" spidmax="2049"/>
    <o:shapelayout v:ext="edit">
      <o:idmap v:ext="edit" data="1"/>
    </o:shapelayout>
  </w:shapeDefaults>
  <w:decimalSymbol w:val="."/>
  <w:listSeparator w:val=","/>
  <w14:docId w14:val="290D83EE"/>
  <w15:chartTrackingRefBased/>
  <w15:docId w15:val="{41BF0DE3-2AF3-4A36-8267-D1E7E4BAAB5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heme="minorHAnsi" w:eastAsiaTheme="minorEastAsia" w:hAnsiTheme="minorHAnsi" w:cstheme="minorBidi"/>
        <w:kern w:val="2"/>
        <w:sz w:val="22"/>
        <w:szCs w:val="22"/>
        <w:lang w:val="en-US" w:eastAsia="ja-JP" w:bidi="ar-SA"/>
        <w14:ligatures w14:val="standardContextual"/>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NoSpacing">
    <w:name w:val="No Spacing"/>
    <w:link w:val="NoSpacingChar"/>
    <w:uiPriority w:val="1"/>
    <w:qFormat/>
    <w:rsid w:val="00057E5B"/>
    <w:pPr>
      <w:spacing w:after="0" w:line="240" w:lineRule="auto"/>
    </w:pPr>
  </w:style>
  <w:style w:type="paragraph" w:styleId="FootnoteText">
    <w:name w:val="footnote text"/>
    <w:basedOn w:val="Normal"/>
    <w:link w:val="FootnoteTextChar"/>
    <w:uiPriority w:val="99"/>
    <w:semiHidden/>
    <w:unhideWhenUsed/>
    <w:rsid w:val="00B22247"/>
    <w:pPr>
      <w:spacing w:after="0" w:line="240" w:lineRule="auto"/>
    </w:pPr>
    <w:rPr>
      <w:sz w:val="20"/>
      <w:szCs w:val="20"/>
    </w:rPr>
  </w:style>
  <w:style w:type="character" w:customStyle="1" w:styleId="FootnoteTextChar">
    <w:name w:val="Footnote Text Char"/>
    <w:basedOn w:val="DefaultParagraphFont"/>
    <w:link w:val="FootnoteText"/>
    <w:uiPriority w:val="99"/>
    <w:semiHidden/>
    <w:rsid w:val="00B22247"/>
    <w:rPr>
      <w:sz w:val="20"/>
      <w:szCs w:val="20"/>
    </w:rPr>
  </w:style>
  <w:style w:type="character" w:styleId="FootnoteReference">
    <w:name w:val="footnote reference"/>
    <w:basedOn w:val="DefaultParagraphFont"/>
    <w:uiPriority w:val="99"/>
    <w:semiHidden/>
    <w:unhideWhenUsed/>
    <w:rsid w:val="00B22247"/>
    <w:rPr>
      <w:vertAlign w:val="superscript"/>
    </w:rPr>
  </w:style>
  <w:style w:type="character" w:styleId="CommentReference">
    <w:name w:val="annotation reference"/>
    <w:basedOn w:val="DefaultParagraphFont"/>
    <w:uiPriority w:val="99"/>
    <w:semiHidden/>
    <w:unhideWhenUsed/>
    <w:rsid w:val="00624197"/>
    <w:rPr>
      <w:sz w:val="16"/>
      <w:szCs w:val="16"/>
    </w:rPr>
  </w:style>
  <w:style w:type="paragraph" w:styleId="CommentText">
    <w:name w:val="annotation text"/>
    <w:basedOn w:val="Normal"/>
    <w:link w:val="CommentTextChar"/>
    <w:uiPriority w:val="99"/>
    <w:unhideWhenUsed/>
    <w:rsid w:val="00624197"/>
    <w:pPr>
      <w:spacing w:line="240" w:lineRule="auto"/>
    </w:pPr>
    <w:rPr>
      <w:sz w:val="20"/>
      <w:szCs w:val="20"/>
    </w:rPr>
  </w:style>
  <w:style w:type="character" w:customStyle="1" w:styleId="CommentTextChar">
    <w:name w:val="Comment Text Char"/>
    <w:basedOn w:val="DefaultParagraphFont"/>
    <w:link w:val="CommentText"/>
    <w:uiPriority w:val="99"/>
    <w:rsid w:val="00624197"/>
    <w:rPr>
      <w:sz w:val="20"/>
      <w:szCs w:val="20"/>
    </w:rPr>
  </w:style>
  <w:style w:type="paragraph" w:styleId="CommentSubject">
    <w:name w:val="annotation subject"/>
    <w:basedOn w:val="CommentText"/>
    <w:next w:val="CommentText"/>
    <w:link w:val="CommentSubjectChar"/>
    <w:uiPriority w:val="99"/>
    <w:semiHidden/>
    <w:unhideWhenUsed/>
    <w:rsid w:val="00624197"/>
    <w:rPr>
      <w:b/>
      <w:bCs/>
    </w:rPr>
  </w:style>
  <w:style w:type="character" w:customStyle="1" w:styleId="CommentSubjectChar">
    <w:name w:val="Comment Subject Char"/>
    <w:basedOn w:val="CommentTextChar"/>
    <w:link w:val="CommentSubject"/>
    <w:uiPriority w:val="99"/>
    <w:semiHidden/>
    <w:rsid w:val="00624197"/>
    <w:rPr>
      <w:b/>
      <w:bCs/>
      <w:sz w:val="20"/>
      <w:szCs w:val="20"/>
    </w:rPr>
  </w:style>
  <w:style w:type="character" w:styleId="Hyperlink">
    <w:name w:val="Hyperlink"/>
    <w:basedOn w:val="DefaultParagraphFont"/>
    <w:uiPriority w:val="99"/>
    <w:unhideWhenUsed/>
    <w:rsid w:val="000320E8"/>
    <w:rPr>
      <w:color w:val="0563C1" w:themeColor="hyperlink"/>
      <w:u w:val="single"/>
    </w:rPr>
  </w:style>
  <w:style w:type="character" w:customStyle="1" w:styleId="UnresolvedMention1">
    <w:name w:val="Unresolved Mention1"/>
    <w:basedOn w:val="DefaultParagraphFont"/>
    <w:uiPriority w:val="99"/>
    <w:semiHidden/>
    <w:unhideWhenUsed/>
    <w:rsid w:val="000320E8"/>
    <w:rPr>
      <w:color w:val="605E5C"/>
      <w:shd w:val="clear" w:color="auto" w:fill="E1DFDD"/>
    </w:rPr>
  </w:style>
  <w:style w:type="paragraph" w:customStyle="1" w:styleId="EndNoteBibliographyTitle">
    <w:name w:val="EndNote Bibliography Title"/>
    <w:basedOn w:val="Normal"/>
    <w:link w:val="EndNoteBibliographyTitleChar"/>
    <w:rsid w:val="006B5536"/>
    <w:pPr>
      <w:spacing w:after="0"/>
      <w:jc w:val="center"/>
    </w:pPr>
    <w:rPr>
      <w:rFonts w:ascii="Calibri" w:hAnsi="Calibri" w:cs="Calibri"/>
      <w:noProof/>
    </w:rPr>
  </w:style>
  <w:style w:type="character" w:customStyle="1" w:styleId="NoSpacingChar">
    <w:name w:val="No Spacing Char"/>
    <w:basedOn w:val="DefaultParagraphFont"/>
    <w:link w:val="NoSpacing"/>
    <w:uiPriority w:val="1"/>
    <w:rsid w:val="006B5536"/>
  </w:style>
  <w:style w:type="character" w:customStyle="1" w:styleId="EndNoteBibliographyTitleChar">
    <w:name w:val="EndNote Bibliography Title Char"/>
    <w:basedOn w:val="NoSpacingChar"/>
    <w:link w:val="EndNoteBibliographyTitle"/>
    <w:rsid w:val="006B5536"/>
    <w:rPr>
      <w:rFonts w:ascii="Calibri" w:hAnsi="Calibri" w:cs="Calibri"/>
      <w:noProof/>
    </w:rPr>
  </w:style>
  <w:style w:type="paragraph" w:customStyle="1" w:styleId="EndNoteBibliography">
    <w:name w:val="EndNote Bibliography"/>
    <w:basedOn w:val="Normal"/>
    <w:link w:val="EndNoteBibliographyChar"/>
    <w:rsid w:val="006B5536"/>
    <w:pPr>
      <w:spacing w:line="240" w:lineRule="auto"/>
    </w:pPr>
    <w:rPr>
      <w:rFonts w:ascii="Calibri" w:hAnsi="Calibri" w:cs="Calibri"/>
      <w:noProof/>
    </w:rPr>
  </w:style>
  <w:style w:type="character" w:customStyle="1" w:styleId="EndNoteBibliographyChar">
    <w:name w:val="EndNote Bibliography Char"/>
    <w:basedOn w:val="NoSpacingChar"/>
    <w:link w:val="EndNoteBibliography"/>
    <w:rsid w:val="006B5536"/>
    <w:rPr>
      <w:rFonts w:ascii="Calibri" w:hAnsi="Calibri" w:cs="Calibri"/>
      <w:noProof/>
    </w:rPr>
  </w:style>
  <w:style w:type="paragraph" w:styleId="Revision">
    <w:name w:val="Revision"/>
    <w:hidden/>
    <w:uiPriority w:val="99"/>
    <w:semiHidden/>
    <w:rsid w:val="00795BEA"/>
    <w:pPr>
      <w:spacing w:after="0" w:line="240" w:lineRule="auto"/>
    </w:pPr>
  </w:style>
  <w:style w:type="character" w:styleId="UnresolvedMention">
    <w:name w:val="Unresolved Mention"/>
    <w:basedOn w:val="DefaultParagraphFont"/>
    <w:uiPriority w:val="99"/>
    <w:semiHidden/>
    <w:unhideWhenUsed/>
    <w:rsid w:val="00CF1B16"/>
    <w:rPr>
      <w:color w:val="605E5C"/>
      <w:shd w:val="clear" w:color="auto" w:fill="E1DFDD"/>
    </w:rPr>
  </w:style>
  <w:style w:type="character" w:styleId="PlaceholderText">
    <w:name w:val="Placeholder Text"/>
    <w:basedOn w:val="DefaultParagraphFont"/>
    <w:uiPriority w:val="99"/>
    <w:semiHidden/>
    <w:rsid w:val="001A546E"/>
    <w:rPr>
      <w:color w:val="808080"/>
    </w:rPr>
  </w:style>
  <w:style w:type="paragraph" w:customStyle="1" w:styleId="msonormal0">
    <w:name w:val="msonormal"/>
    <w:basedOn w:val="Normal"/>
    <w:rsid w:val="001A546E"/>
    <w:pPr>
      <w:spacing w:before="100" w:beforeAutospacing="1" w:after="100" w:afterAutospacing="1" w:line="240" w:lineRule="auto"/>
    </w:pPr>
    <w:rPr>
      <w:rFonts w:ascii="Times New Roman" w:hAnsi="Times New Roman" w:cs="Times New Roman"/>
      <w:kern w:val="0"/>
      <w:sz w:val="24"/>
      <w:szCs w:val="24"/>
      <w14:ligatures w14:val="none"/>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ivs>
    <w:div w:id="377126877">
      <w:bodyDiv w:val="1"/>
      <w:marLeft w:val="0"/>
      <w:marRight w:val="0"/>
      <w:marTop w:val="0"/>
      <w:marBottom w:val="0"/>
      <w:divBdr>
        <w:top w:val="none" w:sz="0" w:space="0" w:color="auto"/>
        <w:left w:val="none" w:sz="0" w:space="0" w:color="auto"/>
        <w:bottom w:val="none" w:sz="0" w:space="0" w:color="auto"/>
        <w:right w:val="none" w:sz="0" w:space="0" w:color="auto"/>
      </w:divBdr>
      <w:divsChild>
        <w:div w:id="1452629604">
          <w:marLeft w:val="640"/>
          <w:marRight w:val="0"/>
          <w:marTop w:val="0"/>
          <w:marBottom w:val="0"/>
          <w:divBdr>
            <w:top w:val="none" w:sz="0" w:space="0" w:color="auto"/>
            <w:left w:val="none" w:sz="0" w:space="0" w:color="auto"/>
            <w:bottom w:val="none" w:sz="0" w:space="0" w:color="auto"/>
            <w:right w:val="none" w:sz="0" w:space="0" w:color="auto"/>
          </w:divBdr>
        </w:div>
        <w:div w:id="1219320742">
          <w:marLeft w:val="640"/>
          <w:marRight w:val="0"/>
          <w:marTop w:val="0"/>
          <w:marBottom w:val="0"/>
          <w:divBdr>
            <w:top w:val="none" w:sz="0" w:space="0" w:color="auto"/>
            <w:left w:val="none" w:sz="0" w:space="0" w:color="auto"/>
            <w:bottom w:val="none" w:sz="0" w:space="0" w:color="auto"/>
            <w:right w:val="none" w:sz="0" w:space="0" w:color="auto"/>
          </w:divBdr>
        </w:div>
      </w:divsChild>
    </w:div>
    <w:div w:id="419371790">
      <w:bodyDiv w:val="1"/>
      <w:marLeft w:val="0"/>
      <w:marRight w:val="0"/>
      <w:marTop w:val="0"/>
      <w:marBottom w:val="0"/>
      <w:divBdr>
        <w:top w:val="none" w:sz="0" w:space="0" w:color="auto"/>
        <w:left w:val="none" w:sz="0" w:space="0" w:color="auto"/>
        <w:bottom w:val="none" w:sz="0" w:space="0" w:color="auto"/>
        <w:right w:val="none" w:sz="0" w:space="0" w:color="auto"/>
      </w:divBdr>
      <w:divsChild>
        <w:div w:id="1202012482">
          <w:marLeft w:val="640"/>
          <w:marRight w:val="0"/>
          <w:marTop w:val="0"/>
          <w:marBottom w:val="0"/>
          <w:divBdr>
            <w:top w:val="none" w:sz="0" w:space="0" w:color="auto"/>
            <w:left w:val="none" w:sz="0" w:space="0" w:color="auto"/>
            <w:bottom w:val="none" w:sz="0" w:space="0" w:color="auto"/>
            <w:right w:val="none" w:sz="0" w:space="0" w:color="auto"/>
          </w:divBdr>
        </w:div>
        <w:div w:id="361517539">
          <w:marLeft w:val="640"/>
          <w:marRight w:val="0"/>
          <w:marTop w:val="0"/>
          <w:marBottom w:val="0"/>
          <w:divBdr>
            <w:top w:val="none" w:sz="0" w:space="0" w:color="auto"/>
            <w:left w:val="none" w:sz="0" w:space="0" w:color="auto"/>
            <w:bottom w:val="none" w:sz="0" w:space="0" w:color="auto"/>
            <w:right w:val="none" w:sz="0" w:space="0" w:color="auto"/>
          </w:divBdr>
        </w:div>
      </w:divsChild>
    </w:div>
    <w:div w:id="465318168">
      <w:bodyDiv w:val="1"/>
      <w:marLeft w:val="0"/>
      <w:marRight w:val="0"/>
      <w:marTop w:val="0"/>
      <w:marBottom w:val="0"/>
      <w:divBdr>
        <w:top w:val="none" w:sz="0" w:space="0" w:color="auto"/>
        <w:left w:val="none" w:sz="0" w:space="0" w:color="auto"/>
        <w:bottom w:val="none" w:sz="0" w:space="0" w:color="auto"/>
        <w:right w:val="none" w:sz="0" w:space="0" w:color="auto"/>
      </w:divBdr>
      <w:divsChild>
        <w:div w:id="1116605053">
          <w:marLeft w:val="640"/>
          <w:marRight w:val="0"/>
          <w:marTop w:val="0"/>
          <w:marBottom w:val="0"/>
          <w:divBdr>
            <w:top w:val="none" w:sz="0" w:space="0" w:color="auto"/>
            <w:left w:val="none" w:sz="0" w:space="0" w:color="auto"/>
            <w:bottom w:val="none" w:sz="0" w:space="0" w:color="auto"/>
            <w:right w:val="none" w:sz="0" w:space="0" w:color="auto"/>
          </w:divBdr>
        </w:div>
        <w:div w:id="1912033063">
          <w:marLeft w:val="640"/>
          <w:marRight w:val="0"/>
          <w:marTop w:val="0"/>
          <w:marBottom w:val="0"/>
          <w:divBdr>
            <w:top w:val="none" w:sz="0" w:space="0" w:color="auto"/>
            <w:left w:val="none" w:sz="0" w:space="0" w:color="auto"/>
            <w:bottom w:val="none" w:sz="0" w:space="0" w:color="auto"/>
            <w:right w:val="none" w:sz="0" w:space="0" w:color="auto"/>
          </w:divBdr>
        </w:div>
      </w:divsChild>
    </w:div>
    <w:div w:id="528492524">
      <w:bodyDiv w:val="1"/>
      <w:marLeft w:val="0"/>
      <w:marRight w:val="0"/>
      <w:marTop w:val="0"/>
      <w:marBottom w:val="0"/>
      <w:divBdr>
        <w:top w:val="none" w:sz="0" w:space="0" w:color="auto"/>
        <w:left w:val="none" w:sz="0" w:space="0" w:color="auto"/>
        <w:bottom w:val="none" w:sz="0" w:space="0" w:color="auto"/>
        <w:right w:val="none" w:sz="0" w:space="0" w:color="auto"/>
      </w:divBdr>
    </w:div>
    <w:div w:id="766732440">
      <w:bodyDiv w:val="1"/>
      <w:marLeft w:val="0"/>
      <w:marRight w:val="0"/>
      <w:marTop w:val="0"/>
      <w:marBottom w:val="0"/>
      <w:divBdr>
        <w:top w:val="none" w:sz="0" w:space="0" w:color="auto"/>
        <w:left w:val="none" w:sz="0" w:space="0" w:color="auto"/>
        <w:bottom w:val="none" w:sz="0" w:space="0" w:color="auto"/>
        <w:right w:val="none" w:sz="0" w:space="0" w:color="auto"/>
      </w:divBdr>
      <w:divsChild>
        <w:div w:id="2051412149">
          <w:marLeft w:val="640"/>
          <w:marRight w:val="0"/>
          <w:marTop w:val="0"/>
          <w:marBottom w:val="0"/>
          <w:divBdr>
            <w:top w:val="none" w:sz="0" w:space="0" w:color="auto"/>
            <w:left w:val="none" w:sz="0" w:space="0" w:color="auto"/>
            <w:bottom w:val="none" w:sz="0" w:space="0" w:color="auto"/>
            <w:right w:val="none" w:sz="0" w:space="0" w:color="auto"/>
          </w:divBdr>
        </w:div>
        <w:div w:id="172692492">
          <w:marLeft w:val="640"/>
          <w:marRight w:val="0"/>
          <w:marTop w:val="0"/>
          <w:marBottom w:val="0"/>
          <w:divBdr>
            <w:top w:val="none" w:sz="0" w:space="0" w:color="auto"/>
            <w:left w:val="none" w:sz="0" w:space="0" w:color="auto"/>
            <w:bottom w:val="none" w:sz="0" w:space="0" w:color="auto"/>
            <w:right w:val="none" w:sz="0" w:space="0" w:color="auto"/>
          </w:divBdr>
        </w:div>
      </w:divsChild>
    </w:div>
    <w:div w:id="851337927">
      <w:bodyDiv w:val="1"/>
      <w:marLeft w:val="0"/>
      <w:marRight w:val="0"/>
      <w:marTop w:val="0"/>
      <w:marBottom w:val="0"/>
      <w:divBdr>
        <w:top w:val="none" w:sz="0" w:space="0" w:color="auto"/>
        <w:left w:val="none" w:sz="0" w:space="0" w:color="auto"/>
        <w:bottom w:val="none" w:sz="0" w:space="0" w:color="auto"/>
        <w:right w:val="none" w:sz="0" w:space="0" w:color="auto"/>
      </w:divBdr>
    </w:div>
    <w:div w:id="1244099521">
      <w:bodyDiv w:val="1"/>
      <w:marLeft w:val="0"/>
      <w:marRight w:val="0"/>
      <w:marTop w:val="0"/>
      <w:marBottom w:val="0"/>
      <w:divBdr>
        <w:top w:val="none" w:sz="0" w:space="0" w:color="auto"/>
        <w:left w:val="none" w:sz="0" w:space="0" w:color="auto"/>
        <w:bottom w:val="none" w:sz="0" w:space="0" w:color="auto"/>
        <w:right w:val="none" w:sz="0" w:space="0" w:color="auto"/>
      </w:divBdr>
    </w:div>
    <w:div w:id="1475172759">
      <w:bodyDiv w:val="1"/>
      <w:marLeft w:val="0"/>
      <w:marRight w:val="0"/>
      <w:marTop w:val="0"/>
      <w:marBottom w:val="0"/>
      <w:divBdr>
        <w:top w:val="none" w:sz="0" w:space="0" w:color="auto"/>
        <w:left w:val="none" w:sz="0" w:space="0" w:color="auto"/>
        <w:bottom w:val="none" w:sz="0" w:space="0" w:color="auto"/>
        <w:right w:val="none" w:sz="0" w:space="0" w:color="auto"/>
      </w:divBdr>
    </w:div>
    <w:div w:id="1668022693">
      <w:bodyDiv w:val="1"/>
      <w:marLeft w:val="0"/>
      <w:marRight w:val="0"/>
      <w:marTop w:val="0"/>
      <w:marBottom w:val="0"/>
      <w:divBdr>
        <w:top w:val="none" w:sz="0" w:space="0" w:color="auto"/>
        <w:left w:val="none" w:sz="0" w:space="0" w:color="auto"/>
        <w:bottom w:val="none" w:sz="0" w:space="0" w:color="auto"/>
        <w:right w:val="none" w:sz="0" w:space="0" w:color="auto"/>
      </w:divBdr>
      <w:divsChild>
        <w:div w:id="601643212">
          <w:marLeft w:val="640"/>
          <w:marRight w:val="0"/>
          <w:marTop w:val="0"/>
          <w:marBottom w:val="0"/>
          <w:divBdr>
            <w:top w:val="none" w:sz="0" w:space="0" w:color="auto"/>
            <w:left w:val="none" w:sz="0" w:space="0" w:color="auto"/>
            <w:bottom w:val="none" w:sz="0" w:space="0" w:color="auto"/>
            <w:right w:val="none" w:sz="0" w:space="0" w:color="auto"/>
          </w:divBdr>
        </w:div>
        <w:div w:id="805851147">
          <w:marLeft w:val="640"/>
          <w:marRight w:val="0"/>
          <w:marTop w:val="0"/>
          <w:marBottom w:val="0"/>
          <w:divBdr>
            <w:top w:val="none" w:sz="0" w:space="0" w:color="auto"/>
            <w:left w:val="none" w:sz="0" w:space="0" w:color="auto"/>
            <w:bottom w:val="none" w:sz="0" w:space="0" w:color="auto"/>
            <w:right w:val="none" w:sz="0" w:space="0" w:color="auto"/>
          </w:divBdr>
        </w:div>
      </w:divsChild>
    </w:div>
    <w:div w:id="1767535051">
      <w:bodyDiv w:val="1"/>
      <w:marLeft w:val="0"/>
      <w:marRight w:val="0"/>
      <w:marTop w:val="0"/>
      <w:marBottom w:val="0"/>
      <w:divBdr>
        <w:top w:val="none" w:sz="0" w:space="0" w:color="auto"/>
        <w:left w:val="none" w:sz="0" w:space="0" w:color="auto"/>
        <w:bottom w:val="none" w:sz="0" w:space="0" w:color="auto"/>
        <w:right w:val="none" w:sz="0" w:space="0" w:color="auto"/>
      </w:divBdr>
    </w:div>
    <w:div w:id="1814759480">
      <w:bodyDiv w:val="1"/>
      <w:marLeft w:val="0"/>
      <w:marRight w:val="0"/>
      <w:marTop w:val="0"/>
      <w:marBottom w:val="0"/>
      <w:divBdr>
        <w:top w:val="none" w:sz="0" w:space="0" w:color="auto"/>
        <w:left w:val="none" w:sz="0" w:space="0" w:color="auto"/>
        <w:bottom w:val="none" w:sz="0" w:space="0" w:color="auto"/>
        <w:right w:val="none" w:sz="0" w:space="0" w:color="auto"/>
      </w:divBdr>
    </w:div>
    <w:div w:id="1821264761">
      <w:bodyDiv w:val="1"/>
      <w:marLeft w:val="0"/>
      <w:marRight w:val="0"/>
      <w:marTop w:val="0"/>
      <w:marBottom w:val="0"/>
      <w:divBdr>
        <w:top w:val="none" w:sz="0" w:space="0" w:color="auto"/>
        <w:left w:val="none" w:sz="0" w:space="0" w:color="auto"/>
        <w:bottom w:val="none" w:sz="0" w:space="0" w:color="auto"/>
        <w:right w:val="none" w:sz="0" w:space="0" w:color="auto"/>
      </w:divBdr>
      <w:divsChild>
        <w:div w:id="504512175">
          <w:marLeft w:val="640"/>
          <w:marRight w:val="0"/>
          <w:marTop w:val="0"/>
          <w:marBottom w:val="0"/>
          <w:divBdr>
            <w:top w:val="none" w:sz="0" w:space="0" w:color="auto"/>
            <w:left w:val="none" w:sz="0" w:space="0" w:color="auto"/>
            <w:bottom w:val="none" w:sz="0" w:space="0" w:color="auto"/>
            <w:right w:val="none" w:sz="0" w:space="0" w:color="auto"/>
          </w:divBdr>
        </w:div>
        <w:div w:id="1564213324">
          <w:marLeft w:val="640"/>
          <w:marRight w:val="0"/>
          <w:marTop w:val="0"/>
          <w:marBottom w:val="0"/>
          <w:divBdr>
            <w:top w:val="none" w:sz="0" w:space="0" w:color="auto"/>
            <w:left w:val="none" w:sz="0" w:space="0" w:color="auto"/>
            <w:bottom w:val="none" w:sz="0" w:space="0" w:color="auto"/>
            <w:right w:val="none" w:sz="0" w:space="0" w:color="auto"/>
          </w:divBdr>
        </w:div>
      </w:divsChild>
    </w:div>
    <w:div w:id="1985349685">
      <w:bodyDiv w:val="1"/>
      <w:marLeft w:val="0"/>
      <w:marRight w:val="0"/>
      <w:marTop w:val="0"/>
      <w:marBottom w:val="0"/>
      <w:divBdr>
        <w:top w:val="none" w:sz="0" w:space="0" w:color="auto"/>
        <w:left w:val="none" w:sz="0" w:space="0" w:color="auto"/>
        <w:bottom w:val="none" w:sz="0" w:space="0" w:color="auto"/>
        <w:right w:val="none" w:sz="0" w:space="0" w:color="auto"/>
      </w:divBdr>
      <w:divsChild>
        <w:div w:id="1420710675">
          <w:marLeft w:val="640"/>
          <w:marRight w:val="0"/>
          <w:marTop w:val="0"/>
          <w:marBottom w:val="0"/>
          <w:divBdr>
            <w:top w:val="none" w:sz="0" w:space="0" w:color="auto"/>
            <w:left w:val="none" w:sz="0" w:space="0" w:color="auto"/>
            <w:bottom w:val="none" w:sz="0" w:space="0" w:color="auto"/>
            <w:right w:val="none" w:sz="0" w:space="0" w:color="auto"/>
          </w:divBdr>
        </w:div>
        <w:div w:id="680400480">
          <w:marLeft w:val="640"/>
          <w:marRight w:val="0"/>
          <w:marTop w:val="0"/>
          <w:marBottom w:val="0"/>
          <w:divBdr>
            <w:top w:val="none" w:sz="0" w:space="0" w:color="auto"/>
            <w:left w:val="none" w:sz="0" w:space="0" w:color="auto"/>
            <w:bottom w:val="none" w:sz="0" w:space="0" w:color="auto"/>
            <w:right w:val="none" w:sz="0" w:space="0" w:color="auto"/>
          </w:divBdr>
        </w:div>
      </w:divsChild>
    </w:div>
  </w:divs>
  <w:optimizeForBrowser/>
  <w:relyOnVML/>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image" Target="media/image2.tiff"/><Relationship Id="rId3" Type="http://schemas.openxmlformats.org/officeDocument/2006/relationships/customXml" Target="../customXml/item3.xml"/><Relationship Id="rId7" Type="http://schemas.openxmlformats.org/officeDocument/2006/relationships/settings" Target="settings.xml"/><Relationship Id="rId12" Type="http://schemas.openxmlformats.org/officeDocument/2006/relationships/hyperlink" Target="https://www.ebi.ac.uk/jdispatcher/msa/clustalo" TargetMode="Externa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tiff"/><Relationship Id="rId5" Type="http://schemas.openxmlformats.org/officeDocument/2006/relationships/numbering" Target="numbering.xml"/><Relationship Id="rId15" Type="http://schemas.openxmlformats.org/officeDocument/2006/relationships/glossaryDocument" Target="glossary/document.xml"/><Relationship Id="rId10" Type="http://schemas.openxmlformats.org/officeDocument/2006/relationships/endnotes" Target="endnotes.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fontTable" Target="fontTable.xml"/></Relationships>
</file>

<file path=word/glossary/_rels/document.xml.rels><?xml version="1.0" encoding="UTF-8" standalone="yes"?>
<Relationships xmlns="http://schemas.openxmlformats.org/package/2006/relationships"><Relationship Id="rId3" Type="http://schemas.openxmlformats.org/officeDocument/2006/relationships/webSettings" Target="webSettings.xml"/><Relationship Id="rId2" Type="http://schemas.openxmlformats.org/officeDocument/2006/relationships/settings" Target="settings.xml"/><Relationship Id="rId1" Type="http://schemas.openxmlformats.org/officeDocument/2006/relationships/styles" Target="styles.xml"/><Relationship Id="rId4" Type="http://schemas.openxmlformats.org/officeDocument/2006/relationships/fontTable" Target="fontTable.xml"/></Relationships>
</file>

<file path=word/glossary/document.xml><?xml version="1.0" encoding="utf-8"?>
<w:glossary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docParts>
    <w:docPart>
      <w:docPartPr>
        <w:name w:val="DefaultPlaceholder_-1854013440"/>
        <w:category>
          <w:name w:val="General"/>
          <w:gallery w:val="placeholder"/>
        </w:category>
        <w:types>
          <w:type w:val="bbPlcHdr"/>
        </w:types>
        <w:behaviors>
          <w:behavior w:val="content"/>
        </w:behaviors>
        <w:guid w:val="{7BB99622-92D7-4D5B-8AE8-AD3B3D24085E}"/>
      </w:docPartPr>
      <w:docPartBody>
        <w:p w:rsidR="00B73534" w:rsidRDefault="00FB4BB4">
          <w:r w:rsidRPr="003B4214">
            <w:rPr>
              <w:rStyle w:val="PlaceholderText"/>
            </w:rPr>
            <w:t>Click or tap here to enter text.</w:t>
          </w:r>
        </w:p>
      </w:docPartBody>
    </w:docPart>
  </w:docParts>
</w:glossaryDocument>
</file>

<file path=word/glossary/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Yu Mincho">
    <w:charset w:val="80"/>
    <w:family w:val="roman"/>
    <w:pitch w:val="variable"/>
    <w:sig w:usb0="800002E7" w:usb1="2AC7FCFF" w:usb2="00000012" w:usb3="00000000" w:csb0="0002009F" w:csb1="00000000"/>
  </w:font>
  <w:font w:name="Arial">
    <w:panose1 w:val="020B0604020202020204"/>
    <w:charset w:val="00"/>
    <w:family w:val="swiss"/>
    <w:pitch w:val="variable"/>
    <w:sig w:usb0="E0002EFF" w:usb1="C000785B" w:usb2="00000009" w:usb3="00000000" w:csb0="000001FF" w:csb1="00000000"/>
  </w:font>
  <w:font w:name="Yu Gothic Light">
    <w:panose1 w:val="020B0300000000000000"/>
    <w:charset w:val="80"/>
    <w:family w:val="swiss"/>
    <w:pitch w:val="variable"/>
    <w:sig w:usb0="E00002FF" w:usb1="2AC7FDFF" w:usb2="00000016" w:usb3="00000000" w:csb0="0002009F" w:csb1="00000000"/>
  </w:font>
  <w:font w:name="Calibri Light">
    <w:panose1 w:val="020F0302020204030204"/>
    <w:charset w:val="00"/>
    <w:family w:val="swiss"/>
    <w:pitch w:val="variable"/>
    <w:sig w:usb0="E4002EFF" w:usb1="C200247B" w:usb2="00000009" w:usb3="00000000" w:csb0="000001FF" w:csb1="00000000"/>
  </w:font>
</w:fonts>
</file>

<file path=word/glossary/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view w:val="normal"/>
  <w:revisionView w:inkAnnotations="0"/>
  <w:defaultTabStop w:val="720"/>
  <w:characterSpacingControl w:val="doNotCompress"/>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FB4BB4"/>
    <w:rsid w:val="00022D15"/>
    <w:rsid w:val="000A69A3"/>
    <w:rsid w:val="000E674A"/>
    <w:rsid w:val="0012281F"/>
    <w:rsid w:val="00175DEB"/>
    <w:rsid w:val="00265618"/>
    <w:rsid w:val="002B6840"/>
    <w:rsid w:val="002C6B38"/>
    <w:rsid w:val="002F417A"/>
    <w:rsid w:val="00574832"/>
    <w:rsid w:val="005A06D0"/>
    <w:rsid w:val="00817678"/>
    <w:rsid w:val="00824DA3"/>
    <w:rsid w:val="00841065"/>
    <w:rsid w:val="00A17FF1"/>
    <w:rsid w:val="00B303B1"/>
    <w:rsid w:val="00B73534"/>
    <w:rsid w:val="00C4771F"/>
    <w:rsid w:val="00D23147"/>
    <w:rsid w:val="00DC0027"/>
    <w:rsid w:val="00E42B43"/>
    <w:rsid w:val="00E5098E"/>
    <w:rsid w:val="00EA3803"/>
    <w:rsid w:val="00FB4BB4"/>
  </w:rsids>
  <m:mathPr>
    <m:mathFont m:val="Cambria Math"/>
    <m:brkBin m:val="before"/>
    <m:brkBinSub m:val="--"/>
    <m:smallFrac m:val="0"/>
    <m:dispDef/>
    <m:lMargin m:val="0"/>
    <m:rMargin m:val="0"/>
    <m:defJc m:val="centerGroup"/>
    <m:wrapIndent m:val="1440"/>
    <m:intLim m:val="subSup"/>
    <m:naryLim m:val="undOvr"/>
  </m:mathPr>
  <w:themeFontLang w:val="en-US"/>
  <w:clrSchemeMapping w:bg1="light1" w:t1="dark1" w:bg2="light2" w:t2="dark2" w:accent1="accent1" w:accent2="accent2" w:accent3="accent3" w:accent4="accent4" w:accent5="accent5" w:accent6="accent6" w:hyperlink="hyperlink" w:followedHyperlink="followedHyperlink"/>
  <w:decimalSymbol w:val="."/>
  <w:listSeparator w:val=","/>
  <w15:chartTrackingRefBased/>
</w:settings>
</file>

<file path=word/glossary/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heme="minorHAnsi" w:eastAsiaTheme="minorEastAsia"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styleId="PlaceholderText">
    <w:name w:val="Placeholder Text"/>
    <w:basedOn w:val="DefaultParagraphFont"/>
    <w:uiPriority w:val="99"/>
    <w:semiHidden/>
    <w:rsid w:val="00FB4BB4"/>
    <w:rPr>
      <w:color w:val="808080"/>
    </w:rPr>
  </w:style>
</w:styles>
</file>

<file path=word/glossary/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optimizeForBrowser/>
  <w:allowPNG/>
</w:webSetting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word/webextensions/_rels/taskpanes.xml.rels><?xml version="1.0" encoding="UTF-8" standalone="yes"?>
<Relationships xmlns="http://schemas.openxmlformats.org/package/2006/relationships"><Relationship Id="rId1" Type="http://schemas.microsoft.com/office/2011/relationships/webextension" Target="webextension1.xml"/></Relationships>
</file>

<file path=word/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word/webextensions/webextension1.xml><?xml version="1.0" encoding="utf-8"?>
<we:webextension xmlns:we="http://schemas.microsoft.com/office/webextensions/webextension/2010/11" id="{0B40FCF5-B804-484F-B4A7-AE4F249BB9D4}">
  <we:reference id="wa104382081" version="1.55.1.0" store="en-US" storeType="OMEX"/>
  <we:alternateReferences>
    <we:reference id="wa104382081" version="1.55.1.0" store="WA104382081" storeType="OMEX"/>
  </we:alternateReferences>
  <we:properties>
    <we:property name="MENDELEY_CITATIONS" value="[{&quot;citationID&quot;:&quot;MENDELEY_CITATION_5b3dd565-c8eb-43fe-b14e-2195cb6e8837&quot;,&quot;properties&quot;:{&quot;noteIndex&quot;:0},&quot;isEdited&quot;:false,&quot;manualOverride&quot;:{&quot;isManuallyOverridden&quot;:false,&quot;citeprocText&quot;:&quot;&lt;sup&gt;1&lt;/sup&gt;&quot;,&quot;manualOverrideText&quot;:&quot;&quot;},&quot;citationTag&quot;:&quot;MENDELEY_CITATION_v3_eyJjaXRhdGlvbklEIjoiTUVOREVMRVlfQ0lUQVRJT05fNWIzZGQ1NjUtYzhlYi00M2ZlLWIxNGUtMjE5NWNiNmU4ODM3IiwicHJvcGVydGllcyI6eyJub3RlSW5kZXgiOjB9LCJpc0VkaXRlZCI6ZmFsc2UsIm1hbnVhbE92ZXJyaWRlIjp7ImlzTWFudWFsbHlPdmVycmlkZGVuIjpmYWxzZSwiY2l0ZXByb2NUZXh0IjoiPHN1cD4xPC9zdXA+IiwibWFudWFsT3ZlcnJpZGVUZXh0IjoiIn0sImNpdGF0aW9uSXRlbXMiOlt7ImlkIjoiNjE2OTk3NTItMDBjZS0zZTBmLWFkZGMtZTIzMGI0MTBkOTQxIiwiaXRlbURhdGEiOnsidHlwZSI6ImFydGljbGUtam91cm5hbCIsImlkIjoiNjE2OTk3NTItMDBjZS0zZTBmLWFkZGMtZTIzMGI0MTBkOTQxIiwidGl0bGUiOiJUaGUgRU1CTC1FQkkgSm9iIERpc3BhdGNoZXIgc2VxdWVuY2UgYW5hbHlzaXMgdG9vbHMgZnJhbWV3b3JrIGluIDIwMjQiLCJhdXRob3IiOlt7ImZhbWlseSI6Ik1hZGVpcmEiLCJnaXZlbiI6IkbDoWJpbyIsInBhcnNlLW5hbWVzIjpmYWxzZSwiZHJvcHBpbmctcGFydGljbGUiOiIiLCJub24tZHJvcHBpbmctcGFydGljbGUiOiIifSx7ImZhbWlseSI6Ik1hZGh1c29vZGFuYW4iLCJnaXZlbiI6Ik5hbmRhbmEiLCJwYXJzZS1uYW1lcyI6ZmFsc2UsImRyb3BwaW5nLXBhcnRpY2xlIjoiIiwibm9uLWRyb3BwaW5nLXBhcnRpY2xlIjoiIn0seyJmYW1pbHkiOiJMZWUiLCJnaXZlbiI6Ikpvb25oZXVuZyIsInBhcnNlLW5hbWVzIjpmYWxzZSwiZHJvcHBpbmctcGFydGljbGUiOiIiLCJub24tZHJvcHBpbmctcGFydGljbGUiOiIifSx7ImZhbWlseSI6IkV1c2ViaSIsImdpdmVuIjoiQWxiZXJ0byIsInBhcnNlLW5hbWVzIjpmYWxzZSwiZHJvcHBpbmctcGFydGljbGUiOiIiLCJub24tZHJvcHBpbmctcGFydGljbGUiOiIifSx7ImZhbWlseSI6Ik5pZXdpZWxza2EiLCJnaXZlbiI6IkFuaWEiLCJwYXJzZS1uYW1lcyI6ZmFsc2UsImRyb3BwaW5nLXBhcnRpY2xlIjoiIiwibm9uLWRyb3BwaW5nLXBhcnRpY2xlIjoiIn0seyJmYW1pbHkiOiJUaXZleSIsImdpdmVuIjoiQWRyaWFuIFIgTiIsInBhcnNlLW5hbWVzIjpmYWxzZSwiZHJvcHBpbmctcGFydGljbGUiOiIiLCJub24tZHJvcHBpbmctcGFydGljbGUiOiIifSx7ImZhbWlseSI6IkxvcGV6IiwiZ2l2ZW4iOiJSb2RyaWdvIiwicGFyc2UtbmFtZXMiOmZhbHNlLCJkcm9wcGluZy1wYXJ0aWNsZSI6IiIsIm5vbi1kcm9wcGluZy1wYXJ0aWNsZSI6IiJ9LHsiZmFtaWx5IjoiQnV0Y2hlciIsImdpdmVuIjoiU2FyYWgiLCJwYXJzZS1uYW1lcyI6ZmFsc2UsImRyb3BwaW5nLXBhcnRpY2xlIjoiIiwibm9uLWRyb3BwaW5nLXBhcnRpY2xlIjoiIn1dLCJjb250YWluZXItdGl0bGUiOiJOdWNsZWljIEFjaWRzIFJlc2VhcmNoIiwiY29udGFpbmVyLXRpdGxlLXNob3J0IjoiTnVjbGVpYyBBY2lkcyBSZXMiLCJET0kiOiIxMC4xMDkzL25hci9na2FlMjQxIiwiSVNTTiI6IjAzMDUtMTA0OCIsIlVSTCI6Imh0dHBzOi8vZG9pLm9yZy8xMC4xMDkzL25hci9na2FlMjQxIiwiaXNzdWVkIjp7ImRhdGUtcGFydHMiOltbMjAyNCw3LDVdXX0sInBhZ2UiOiJXNTIxLVc1MjUiLCJhYnN0cmFjdCI6IlRoZSBFTUJMLUVCSSBKb2IgRGlzcGF0Y2hlciBzZXF1ZW5jZSBhbmFseXNpcyB0b29scyBmcmFtZXdvcmsgKGh0dHBzOi8vd3d3LmViaS5hYy51ay9qZGlzcGF0Y2hlcikgZW5hYmxlcyB0aGUgc2NpZW50aWZpYyBjb21tdW5pdHkgdG8gcGVyZm9ybSBhIGRpdmVyc2UgcmFuZ2Ugb2Ygc2VxdWVuY2UgYW5hbHlzZXMgdXNpbmcgcG9wdWxhciBiaW9pbmZvcm1hdGljcyBhcHBsaWNhdGlvbnMuIEZyZWUgYWNjZXNzIHRvIHRoZSB0b29scyBhbmQgcmVxdWlyZWQgc2VxdWVuY2UgZGF0YXNldHMgaXMgcHJvdmlkZWQgdGhyb3VnaCB1c2VyLWZyaWVuZGx5IHdlYiBhcHBsaWNhdGlvbnMsIGFzIHdlbGwgYXMgdmlhIFJFU1RmdWwgYW5kIFNPQVAtYmFzZWQgQVBJcy4gVGhlc2UgYXJlIGludGVncmF0ZWQgaW50byBwb3B1bGFyIEVNQkwtRUJJIHJlc291cmNlcyBzdWNoIGFzIFVuaVByb3QsIEludGVyUHJvLCBFTkEgYW5kIEVuc2VtYmwgR2Vub21lcy4gVGhpcyBwYXBlciBvdmVydmlld3MgcmVjZW50IGltcHJvdmVtZW50cyB0byBKb2IgRGlzcGF0Y2hlciwgaW5jbHVkaW5nIGl0cyBicmFuZCBuZXcgd2Vic2l0ZSBhbmQgZG9jdW1lbnRhdGlvbiwgZW5oYW5jZWQgdmlzdWFsaXNhdGlvbnMsIGltcHJvdmVkIGpvYiBtYW5hZ2VtZW50LCBhbmQgYSByaXNpbmcgdHJlbmQgb2YgdXNlciByZWxpYW5jZSBvbiB0aGUgc2VydmljZSBmcm9tIGxvdy0gYW5kIG1pZGRsZS1pbmNvbWUgcmVnaW9ucy4iLCJpc3N1ZSI6IlcxIiwidm9sdW1lIjoiNTIifSwiaXNUZW1wb3JhcnkiOmZhbHNlfV19&quot;,&quot;citationItems&quot;:[{&quot;id&quot;:&quot;61699752-00ce-3e0f-addc-e230b410d941&quot;,&quot;itemData&quot;:{&quot;type&quot;:&quot;article-journal&quot;,&quot;id&quot;:&quot;61699752-00ce-3e0f-addc-e230b410d941&quot;,&quot;title&quot;:&quot;The EMBL-EBI Job Dispatcher sequence analysis tools framework in 2024&quot;,&quot;author&quot;:[{&quot;family&quot;:&quot;Madeira&quot;,&quot;given&quot;:&quot;Fábio&quot;,&quot;parse-names&quot;:false,&quot;dropping-particle&quot;:&quot;&quot;,&quot;non-dropping-particle&quot;:&quot;&quot;},{&quot;family&quot;:&quot;Madhusoodanan&quot;,&quot;given&quot;:&quot;Nandana&quot;,&quot;parse-names&quot;:false,&quot;dropping-particle&quot;:&quot;&quot;,&quot;non-dropping-particle&quot;:&quot;&quot;},{&quot;family&quot;:&quot;Lee&quot;,&quot;given&quot;:&quot;Joonheung&quot;,&quot;parse-names&quot;:false,&quot;dropping-particle&quot;:&quot;&quot;,&quot;non-dropping-particle&quot;:&quot;&quot;},{&quot;family&quot;:&quot;Eusebi&quot;,&quot;given&quot;:&quot;Alberto&quot;,&quot;parse-names&quot;:false,&quot;dropping-particle&quot;:&quot;&quot;,&quot;non-dropping-particle&quot;:&quot;&quot;},{&quot;family&quot;:&quot;Niewielska&quot;,&quot;given&quot;:&quot;Ania&quot;,&quot;parse-names&quot;:false,&quot;dropping-particle&quot;:&quot;&quot;,&quot;non-dropping-particle&quot;:&quot;&quot;},{&quot;family&quot;:&quot;Tivey&quot;,&quot;given&quot;:&quot;Adrian R N&quot;,&quot;parse-names&quot;:false,&quot;dropping-particle&quot;:&quot;&quot;,&quot;non-dropping-particle&quot;:&quot;&quot;},{&quot;family&quot;:&quot;Lopez&quot;,&quot;given&quot;:&quot;Rodrigo&quot;,&quot;parse-names&quot;:false,&quot;dropping-particle&quot;:&quot;&quot;,&quot;non-dropping-particle&quot;:&quot;&quot;},{&quot;family&quot;:&quot;Butcher&quot;,&quot;given&quot;:&quot;Sarah&quot;,&quot;parse-names&quot;:false,&quot;dropping-particle&quot;:&quot;&quot;,&quot;non-dropping-particle&quot;:&quot;&quot;}],&quot;container-title&quot;:&quot;Nucleic Acids Research&quot;,&quot;container-title-short&quot;:&quot;Nucleic Acids Res&quot;,&quot;DOI&quot;:&quot;10.1093/nar/gkae241&quot;,&quot;ISSN&quot;:&quot;0305-1048&quot;,&quot;URL&quot;:&quot;https://doi.org/10.1093/nar/gkae241&quot;,&quot;issued&quot;:{&quot;date-parts&quot;:[[2024,7,5]]},&quot;page&quot;:&quot;W521-W525&quot;,&quot;abstract&quot;:&quot;The EMBL-EBI Job Dispatcher sequence analysis tools framework (https://www.ebi.ac.uk/jdispatcher) enables the scientific community to perform a diverse range of sequence analyses using popular bioinformatics applications. Free access to the tools and required sequence datasets is provided through user-friendly web applications, as well as via RESTful and SOAP-based APIs. These are integrated into popular EMBL-EBI resources such as UniProt, InterPro, ENA and Ensembl Genomes. This paper overviews recent improvements to Job Dispatcher, including its brand new website and documentation, enhanced visualisations, improved job management, and a rising trend of user reliance on the service from low- and middle-income regions.&quot;,&quot;issue&quot;:&quot;W1&quot;,&quot;volume&quot;:&quot;52&quot;},&quot;isTemporary&quot;:false}]},{&quot;citationID&quot;:&quot;MENDELEY_CITATION_2ea8a791-157c-424b-b81b-1858516eddfb&quot;,&quot;properties&quot;:{&quot;noteIndex&quot;:0},&quot;isEdited&quot;:false,&quot;manualOverride&quot;:{&quot;isManuallyOverridden&quot;:false,&quot;citeprocText&quot;:&quot;&lt;sup&gt;2&lt;/sup&gt;&quot;,&quot;manualOverrideText&quot;:&quot;&quot;},&quot;citationTag&quot;:&quot;MENDELEY_CITATION_v3_eyJjaXRhdGlvbklEIjoiTUVOREVMRVlfQ0lUQVRJT05fMmVhOGE3OTEtMTU3Yy00MjRiLWI4MWItMTg1ODUxNmVkZGZiIiwicHJvcGVydGllcyI6eyJub3RlSW5kZXgiOjB9LCJpc0VkaXRlZCI6ZmFsc2UsIm1hbnVhbE92ZXJyaWRlIjp7ImlzTWFudWFsbHlPdmVycmlkZGVuIjpmYWxzZSwiY2l0ZXByb2NUZXh0IjoiPHN1cD4yPC9zdXA+IiwibWFudWFsT3ZlcnJpZGVUZXh0IjoiIn0sImNpdGF0aW9uSXRlbXMiOlt7ImlkIjoiN2E3NTkwNzQtNTQ3MC0zM2E3LWI2NDktNWFhNTY1MmZhZmUxIiwiaXRlbURhdGEiOnsidHlwZSI6ImFydGljbGUtam91cm5hbCIsImlkIjoiN2E3NTkwNzQtNTQ3MC0zM2E3LWI2NDktNWFhNTY1MmZhZmUxIiwidGl0bGUiOiJNZWNoYW5pc20gb2YgYW5pb24gZXhjaGFuZ2UgYW5kIHNtYWxsLW1vbGVjdWxlIGluaGliaXRpb24gb2YgcGVuZHJpbiIsImF1dGhvciI6W3siZmFtaWx5IjoiV2FuZyIsImdpdmVuIjoiTGllIiwicGFyc2UtbmFtZXMiOmZhbHNlLCJkcm9wcGluZy1wYXJ0aWNsZSI6IiIsIm5vbi1kcm9wcGluZy1wYXJ0aWNsZSI6IiJ9LHsiZmFtaWx5IjoiSG9hbmciLCJnaXZlbiI6IkFudGhvbnkiLCJwYXJzZS1uYW1lcyI6ZmFsc2UsImRyb3BwaW5nLXBhcnRpY2xlIjoiIiwibm9uLWRyb3BwaW5nLXBhcnRpY2xlIjoiIn0seyJmYW1pbHkiOiJHaWwtSXR1cmJlIiwiZ2l2ZW4iOiJFdmEiLCJwYXJzZS1uYW1lcyI6ZmFsc2UsImRyb3BwaW5nLXBhcnRpY2xlIjoiIiwibm9uLWRyb3BwaW5nLXBhcnRpY2xlIjoiIn0seyJmYW1pbHkiOiJMYWdhbm93c2t5IiwiZ2l2ZW4iOiJBcnRodXIiLCJwYXJzZS1uYW1lcyI6ZmFsc2UsImRyb3BwaW5nLXBhcnRpY2xlIjoiIiwibm9uLWRyb3BwaW5nLXBhcnRpY2xlIjoiIn0seyJmYW1pbHkiOiJRdWljayIsImdpdmVuIjoiTWF0dGhpYXMiLCJwYXJzZS1uYW1lcyI6ZmFsc2UsImRyb3BwaW5nLXBhcnRpY2xlIjoiIiwibm9uLWRyb3BwaW5nLXBhcnRpY2xlIjoiIn0seyJmYW1pbHkiOiJaaG91IiwiZ2l2ZW4iOiJNaW5nIiwicGFyc2UtbmFtZXMiOmZhbHNlLCJkcm9wcGluZy1wYXJ0aWNsZSI6IiIsIm5vbi1kcm9wcGluZy1wYXJ0aWNsZSI6IiJ9XSwiY29udGFpbmVyLXRpdGxlIjoiTmF0dXJlIENvbW11bmljYXRpb25zIiwiY29udGFpbmVyLXRpdGxlLXNob3J0IjoiTmF0IENvbW11biIsIkRPSSI6IjEwLjEwMzgvczQxNDY3LTAyMy00NDYxMi0xIiwiSVNTTiI6IjIwNDEtMTcyMyIsIlVSTCI6Imh0dHBzOi8vZG9pLm9yZy8xMC4xMDM4L3M0MTQ2Ny0wMjMtNDQ2MTItMSIsImlzc3VlZCI6eyJkYXRlLXBhcnRzIjpbWzIwMjRdXX0sInBhZ2UiOiIzNDYiLCJhYnN0cmFjdCI6IlBlbmRyaW4gKFNMQzI2QTQpIGlzIGFuIGFuaW9uIGV4Y2hhbmdlciB0aGF0IG1lZGlhdGVzIGJpY2FyYm9uYXRlIChIQ08z4oiSKSBleGNoYW5nZSBmb3IgY2hsb3JpZGUgKENs4oiSKSBhbmQgaXMgY3J1Y2lhbCBmb3IgbWFpbnRhaW5pbmcgcEggYW5kIHNhbHQgaG9tZW9zdGFzaXMgaW4gdGhlwqBraWRuZXksIGx1bmcsIGFuZCBjb2NobGVhLiBQZW5kcmluIGFsc28gZXhwb3J0cyBpb2RpZGUgKEniiJIpIGluIHRoZSB0aHlyb2lkIGdsYW5kLiBQZW5kcmluIG11dGF0aW9ucyBpbiBodW1hbnMgbGVhZCB0byBQZW5kcmVkIHN5bmRyb21lLCBjYXVzaW5nIGhlYXJpbmcgbG9zcyBhbmQgZ29pdGVyLiBJbmhpYml0aW9uIG9mIHBlbmRyaW4gaXMgYSB2YWxpZGF0ZWQgYXBwcm9hY2ggZm9yIGF0dGVudWF0aW5nIGFpcndheSBoeXBlcnJlc3BvbnNpdmVuZXNzIGluIGFzdGhtYSBhbmQgZm9yIHRyZWF0aW5nIGh5cGVydGVuc2lvbi4gSG93ZXZlciwgdGhlIG1lY2hhbmlzbSBvZiBhbmlvbiBleGNoYW5nZSBhbmQgaXRzIGluaGliaXRpb24gYnkgZHJ1Z3MgcmVtYWlucyBwb29ybHkgdW5kZXJzdG9vZC4gV2UgYXBwbGllZCBjcnlvLWVsZWN0cm9uIG1pY3Jvc2NvcHkgdG8gZGV0ZXJtaW5lIHN0cnVjdHVyZXMgb2YgcGVuZHJpbiBmcm9tIFN1cyBzY3JvZmEgaW4gdGhlIHByZXNlbmNlIG9mIGVpdGhlciBDbOKIkiwgSeKIkiwgSENPM+KIkiBvciBpbiB0aGUgYXBvLXN0YXRlLiBUaGUgc3RydWN0dXJlcyByZXZlYWwgdHdvIGFuaW9uLWJpbmRpbmcgc2l0ZXMgaW4gZWFjaCBwcm90b21lciwgYW5kIGZ1bmN0aW9uYWwgYW5hbHlzZXMgc2hvdyBib3RoIHNpdGVzIGFyZSBpbnZvbHZlZCBpbiBhbmlvbiBleGNoYW5nZS4gVGhlIHN0cnVjdHVyZXMgYWxzbyBzaG93IGludGVyYWN0aW9ucyBiZXR3ZWVuIHRoZSBTdWxmYXRlIFRyYW5zcG9ydGVyIGFuZCBBbnRpLVNpZ21hIGZhY3RvciBhbnRhZ29uaXN0IChTVEFTKSBhbmQgdHJhbnNtZW1icmFuZSBkb21haW5zLCBhbmQgbXV0YXRpb25hbCBzdHVkaWVzIHN1Z2dlc3QgYSByZWd1bGF0b3J5IHJvbGUuIFdlIGFsc28gZGV0ZXJtaW5lIHRoZSBzdHJ1Y3R1cmUgb2YgcGVuZHJpbiBpbiBhIGNvbXBsZXggd2l0aCBuaWZsdW1pYyBhY2lkIChORkEpLCB3aGljaCB1bmNvdmVycyBhIG1lY2hhbmlzbSBvZiBpbmhpYml0aW9uIGJ5IGNvbXBldGluZyB3aXRoIGFuaW9uIGJpbmRpbmcgYW5kIGltcGVkaW5nIHRoZSBzdHJ1Y3R1cmFsIGNoYW5nZXMgbmVjZXNzYXJ5IGZvciBhbmlvbiBleGNoYW5nZS4gVGhlc2UgcmVzdWx0cyByZXZlYWwgZGlyZWN0aW9ucyBmb3IgdW5kZXJzdGFuZGluZyB0aGUgbWVjaGFuaXNtcyBvZiBhbmlvbiBzZWxlY3Rpdml0eSBhbmQgZXhjaGFuZ2UgYW5kIHRoZWlyIHJlZ3VsYXRpb25zIGJ5IHRoZSBTVEFTIGRvbWFpbi4gVGhpcyB3b3JrIGFsc28gZXN0YWJsaXNoZXMgYSBmb3VuZGF0aW9uIGZvciBhbmFseXppbmcgdGhlIHBhdGhvcGh5c2lvbG9neSBvZiBtdXRhdGlvbnMgYXNzb2NpYXRlZCB3aXRoIFBlbmRyZWQgc3luZHJvbWUuIiwiaXNzdWUiOiIxIiwidm9sdW1lIjoiMTUifSwiaXNUZW1wb3JhcnkiOmZhbHNlfV19&quot;,&quot;citationItems&quot;:[{&quot;id&quot;:&quot;7a759074-5470-33a7-b649-5aa5652fafe1&quot;,&quot;itemData&quot;:{&quot;type&quot;:&quot;article-journal&quot;,&quot;id&quot;:&quot;7a759074-5470-33a7-b649-5aa5652fafe1&quot;,&quot;title&quot;:&quot;Mechanism of anion exchange and small-molecule inhibition of pendrin&quot;,&quot;author&quot;:[{&quot;family&quot;:&quot;Wang&quot;,&quot;given&quot;:&quot;Lie&quot;,&quot;parse-names&quot;:false,&quot;dropping-particle&quot;:&quot;&quot;,&quot;non-dropping-particle&quot;:&quot;&quot;},{&quot;family&quot;:&quot;Hoang&quot;,&quot;given&quot;:&quot;Anthony&quot;,&quot;parse-names&quot;:false,&quot;dropping-particle&quot;:&quot;&quot;,&quot;non-dropping-particle&quot;:&quot;&quot;},{&quot;family&quot;:&quot;Gil-Iturbe&quot;,&quot;given&quot;:&quot;Eva&quot;,&quot;parse-names&quot;:false,&quot;dropping-particle&quot;:&quot;&quot;,&quot;non-dropping-particle&quot;:&quot;&quot;},{&quot;family&quot;:&quot;Laganowsky&quot;,&quot;given&quot;:&quot;Arthur&quot;,&quot;parse-names&quot;:false,&quot;dropping-particle&quot;:&quot;&quot;,&quot;non-dropping-particle&quot;:&quot;&quot;},{&quot;family&quot;:&quot;Quick&quot;,&quot;given&quot;:&quot;Matthias&quot;,&quot;parse-names&quot;:false,&quot;dropping-particle&quot;:&quot;&quot;,&quot;non-dropping-particle&quot;:&quot;&quot;},{&quot;family&quot;:&quot;Zhou&quot;,&quot;given&quot;:&quot;Ming&quot;,&quot;parse-names&quot;:false,&quot;dropping-particle&quot;:&quot;&quot;,&quot;non-dropping-particle&quot;:&quot;&quot;}],&quot;container-title&quot;:&quot;Nature Communications&quot;,&quot;container-title-short&quot;:&quot;Nat Commun&quot;,&quot;DOI&quot;:&quot;10.1038/s41467-023-44612-1&quot;,&quot;ISSN&quot;:&quot;2041-1723&quot;,&quot;URL&quot;:&quot;https://doi.org/10.1038/s41467-023-44612-1&quot;,&quot;issued&quot;:{&quot;date-parts&quot;:[[2024]]},&quot;page&quot;:&quot;346&quot;,&quot;abstract&quot;:&quot;Pendrin (SLC26A4) is an anion exchanger that mediates bicarbonate (HCO3−) exchange for chloride (Cl−) and is crucial for maintaining pH and salt homeostasis in the kidney, lung, and cochlea. Pendrin also exports iodide (I−) in the thyroid gland. Pendrin mutations in humans lead to Pendred syndrome, causing hearing loss and goiter. Inhibition of pendrin is a validated approach for attenuating airway hyperresponsiveness in asthma and for treating hypertension. However, the mechanism of anion exchange and its inhibition by drugs remains poorly understood. We applied cryo-electron microscopy to determine structures of pendrin from Sus scrofa in the presence of either Cl−, I−, HCO3− or in the apo-state. The structures reveal two anion-binding sites in each protomer, and functional analyses show both sites are involved in anion exchange. The structures also show interactions between the Sulfate Transporter and Anti-Sigma factor antagonist (STAS) and transmembrane domains, and mutational studies suggest a regulatory role. We also determine the structure of pendrin in a complex with niflumic acid (NFA), which uncovers a mechanism of inhibition by competing with anion binding and impeding the structural changes necessary for anion exchange. These results reveal directions for understanding the mechanisms of anion selectivity and exchange and their regulations by the STAS domain. This work also establishes a foundation for analyzing the pathophysiology of mutations associated with Pendred syndrome.&quot;,&quot;issue&quot;:&quot;1&quot;,&quot;volume&quot;:&quot;15&quot;},&quot;isTemporary&quot;:false}]},{&quot;citationID&quot;:&quot;MENDELEY_CITATION_909b95cf-496e-4c07-9e31-e117385e053f&quot;,&quot;properties&quot;:{&quot;noteIndex&quot;:0},&quot;isEdited&quot;:false,&quot;manualOverride&quot;:{&quot;isManuallyOverridden&quot;:false,&quot;citeprocText&quot;:&quot;&lt;sup&gt;2&lt;/sup&gt;&quot;,&quot;manualOverrideText&quot;:&quot;&quot;},&quot;citationTag&quot;:&quot;MENDELEY_CITATION_v3_eyJjaXRhdGlvbklEIjoiTUVOREVMRVlfQ0lUQVRJT05fOTA5Yjk1Y2YtNDk2ZS00YzA3LTllMzEtZTExNzM4NWUwNTNmIiwicHJvcGVydGllcyI6eyJub3RlSW5kZXgiOjB9LCJpc0VkaXRlZCI6ZmFsc2UsIm1hbnVhbE92ZXJyaWRlIjp7ImlzTWFudWFsbHlPdmVycmlkZGVuIjpmYWxzZSwiY2l0ZXByb2NUZXh0IjoiPHN1cD4yPC9zdXA+IiwibWFudWFsT3ZlcnJpZGVUZXh0IjoiIn0sImNpdGF0aW9uSXRlbXMiOlt7ImlkIjoiN2E3NTkwNzQtNTQ3MC0zM2E3LWI2NDktNWFhNTY1MmZhZmUxIiwiaXRlbURhdGEiOnsidHlwZSI6ImFydGljbGUtam91cm5hbCIsImlkIjoiN2E3NTkwNzQtNTQ3MC0zM2E3LWI2NDktNWFhNTY1MmZhZmUxIiwidGl0bGUiOiJNZWNoYW5pc20gb2YgYW5pb24gZXhjaGFuZ2UgYW5kIHNtYWxsLW1vbGVjdWxlIGluaGliaXRpb24gb2YgcGVuZHJpbiIsImF1dGhvciI6W3siZmFtaWx5IjoiV2FuZyIsImdpdmVuIjoiTGllIiwicGFyc2UtbmFtZXMiOmZhbHNlLCJkcm9wcGluZy1wYXJ0aWNsZSI6IiIsIm5vbi1kcm9wcGluZy1wYXJ0aWNsZSI6IiJ9LHsiZmFtaWx5IjoiSG9hbmciLCJnaXZlbiI6IkFudGhvbnkiLCJwYXJzZS1uYW1lcyI6ZmFsc2UsImRyb3BwaW5nLXBhcnRpY2xlIjoiIiwibm9uLWRyb3BwaW5nLXBhcnRpY2xlIjoiIn0seyJmYW1pbHkiOiJHaWwtSXR1cmJlIiwiZ2l2ZW4iOiJFdmEiLCJwYXJzZS1uYW1lcyI6ZmFsc2UsImRyb3BwaW5nLXBhcnRpY2xlIjoiIiwibm9uLWRyb3BwaW5nLXBhcnRpY2xlIjoiIn0seyJmYW1pbHkiOiJMYWdhbm93c2t5IiwiZ2l2ZW4iOiJBcnRodXIiLCJwYXJzZS1uYW1lcyI6ZmFsc2UsImRyb3BwaW5nLXBhcnRpY2xlIjoiIiwibm9uLWRyb3BwaW5nLXBhcnRpY2xlIjoiIn0seyJmYW1pbHkiOiJRdWljayIsImdpdmVuIjoiTWF0dGhpYXMiLCJwYXJzZS1uYW1lcyI6ZmFsc2UsImRyb3BwaW5nLXBhcnRpY2xlIjoiIiwibm9uLWRyb3BwaW5nLXBhcnRpY2xlIjoiIn0seyJmYW1pbHkiOiJaaG91IiwiZ2l2ZW4iOiJNaW5nIiwicGFyc2UtbmFtZXMiOmZhbHNlLCJkcm9wcGluZy1wYXJ0aWNsZSI6IiIsIm5vbi1kcm9wcGluZy1wYXJ0aWNsZSI6IiJ9XSwiY29udGFpbmVyLXRpdGxlIjoiTmF0dXJlIENvbW11bmljYXRpb25zIiwiY29udGFpbmVyLXRpdGxlLXNob3J0IjoiTmF0IENvbW11biIsIkRPSSI6IjEwLjEwMzgvczQxNDY3LTAyMy00NDYxMi0xIiwiSVNTTiI6IjIwNDEtMTcyMyIsIlVSTCI6Imh0dHBzOi8vZG9pLm9yZy8xMC4xMDM4L3M0MTQ2Ny0wMjMtNDQ2MTItMSIsImlzc3VlZCI6eyJkYXRlLXBhcnRzIjpbWzIwMjRdXX0sInBhZ2UiOiIzNDYiLCJhYnN0cmFjdCI6IlBlbmRyaW4gKFNMQzI2QTQpIGlzIGFuIGFuaW9uIGV4Y2hhbmdlciB0aGF0IG1lZGlhdGVzIGJpY2FyYm9uYXRlIChIQ08z4oiSKSBleGNoYW5nZSBmb3IgY2hsb3JpZGUgKENs4oiSKSBhbmQgaXMgY3J1Y2lhbCBmb3IgbWFpbnRhaW5pbmcgcEggYW5kIHNhbHQgaG9tZW9zdGFzaXMgaW4gdGhlwqBraWRuZXksIGx1bmcsIGFuZCBjb2NobGVhLiBQZW5kcmluIGFsc28gZXhwb3J0cyBpb2RpZGUgKEniiJIpIGluIHRoZSB0aHlyb2lkIGdsYW5kLiBQZW5kcmluIG11dGF0aW9ucyBpbiBodW1hbnMgbGVhZCB0byBQZW5kcmVkIHN5bmRyb21lLCBjYXVzaW5nIGhlYXJpbmcgbG9zcyBhbmQgZ29pdGVyLiBJbmhpYml0aW9uIG9mIHBlbmRyaW4gaXMgYSB2YWxpZGF0ZWQgYXBwcm9hY2ggZm9yIGF0dGVudWF0aW5nIGFpcndheSBoeXBlcnJlc3BvbnNpdmVuZXNzIGluIGFzdGhtYSBhbmQgZm9yIHRyZWF0aW5nIGh5cGVydGVuc2lvbi4gSG93ZXZlciwgdGhlIG1lY2hhbmlzbSBvZiBhbmlvbiBleGNoYW5nZSBhbmQgaXRzIGluaGliaXRpb24gYnkgZHJ1Z3MgcmVtYWlucyBwb29ybHkgdW5kZXJzdG9vZC4gV2UgYXBwbGllZCBjcnlvLWVsZWN0cm9uIG1pY3Jvc2NvcHkgdG8gZGV0ZXJtaW5lIHN0cnVjdHVyZXMgb2YgcGVuZHJpbiBmcm9tIFN1cyBzY3JvZmEgaW4gdGhlIHByZXNlbmNlIG9mIGVpdGhlciBDbOKIkiwgSeKIkiwgSENPM+KIkiBvciBpbiB0aGUgYXBvLXN0YXRlLiBUaGUgc3RydWN0dXJlcyByZXZlYWwgdHdvIGFuaW9uLWJpbmRpbmcgc2l0ZXMgaW4gZWFjaCBwcm90b21lciwgYW5kIGZ1bmN0aW9uYWwgYW5hbHlzZXMgc2hvdyBib3RoIHNpdGVzIGFyZSBpbnZvbHZlZCBpbiBhbmlvbiBleGNoYW5nZS4gVGhlIHN0cnVjdHVyZXMgYWxzbyBzaG93IGludGVyYWN0aW9ucyBiZXR3ZWVuIHRoZSBTdWxmYXRlIFRyYW5zcG9ydGVyIGFuZCBBbnRpLVNpZ21hIGZhY3RvciBhbnRhZ29uaXN0IChTVEFTKSBhbmQgdHJhbnNtZW1icmFuZSBkb21haW5zLCBhbmQgbXV0YXRpb25hbCBzdHVkaWVzIHN1Z2dlc3QgYSByZWd1bGF0b3J5IHJvbGUuIFdlIGFsc28gZGV0ZXJtaW5lIHRoZSBzdHJ1Y3R1cmUgb2YgcGVuZHJpbiBpbiBhIGNvbXBsZXggd2l0aCBuaWZsdW1pYyBhY2lkIChORkEpLCB3aGljaCB1bmNvdmVycyBhIG1lY2hhbmlzbSBvZiBpbmhpYml0aW9uIGJ5IGNvbXBldGluZyB3aXRoIGFuaW9uIGJpbmRpbmcgYW5kIGltcGVkaW5nIHRoZSBzdHJ1Y3R1cmFsIGNoYW5nZXMgbmVjZXNzYXJ5IGZvciBhbmlvbiBleGNoYW5nZS4gVGhlc2UgcmVzdWx0cyByZXZlYWwgZGlyZWN0aW9ucyBmb3IgdW5kZXJzdGFuZGluZyB0aGUgbWVjaGFuaXNtcyBvZiBhbmlvbiBzZWxlY3Rpdml0eSBhbmQgZXhjaGFuZ2UgYW5kIHRoZWlyIHJlZ3VsYXRpb25zIGJ5IHRoZSBTVEFTIGRvbWFpbi4gVGhpcyB3b3JrIGFsc28gZXN0YWJsaXNoZXMgYSBmb3VuZGF0aW9uIGZvciBhbmFseXppbmcgdGhlIHBhdGhvcGh5c2lvbG9neSBvZiBtdXRhdGlvbnMgYXNzb2NpYXRlZCB3aXRoIFBlbmRyZWQgc3luZHJvbWUuIiwiaXNzdWUiOiIxIiwidm9sdW1lIjoiMTUifSwiaXNUZW1wb3JhcnkiOmZhbHNlfV19&quot;,&quot;citationItems&quot;:[{&quot;id&quot;:&quot;7a759074-5470-33a7-b649-5aa5652fafe1&quot;,&quot;itemData&quot;:{&quot;type&quot;:&quot;article-journal&quot;,&quot;id&quot;:&quot;7a759074-5470-33a7-b649-5aa5652fafe1&quot;,&quot;title&quot;:&quot;Mechanism of anion exchange and small-molecule inhibition of pendrin&quot;,&quot;author&quot;:[{&quot;family&quot;:&quot;Wang&quot;,&quot;given&quot;:&quot;Lie&quot;,&quot;parse-names&quot;:false,&quot;dropping-particle&quot;:&quot;&quot;,&quot;non-dropping-particle&quot;:&quot;&quot;},{&quot;family&quot;:&quot;Hoang&quot;,&quot;given&quot;:&quot;Anthony&quot;,&quot;parse-names&quot;:false,&quot;dropping-particle&quot;:&quot;&quot;,&quot;non-dropping-particle&quot;:&quot;&quot;},{&quot;family&quot;:&quot;Gil-Iturbe&quot;,&quot;given&quot;:&quot;Eva&quot;,&quot;parse-names&quot;:false,&quot;dropping-particle&quot;:&quot;&quot;,&quot;non-dropping-particle&quot;:&quot;&quot;},{&quot;family&quot;:&quot;Laganowsky&quot;,&quot;given&quot;:&quot;Arthur&quot;,&quot;parse-names&quot;:false,&quot;dropping-particle&quot;:&quot;&quot;,&quot;non-dropping-particle&quot;:&quot;&quot;},{&quot;family&quot;:&quot;Quick&quot;,&quot;given&quot;:&quot;Matthias&quot;,&quot;parse-names&quot;:false,&quot;dropping-particle&quot;:&quot;&quot;,&quot;non-dropping-particle&quot;:&quot;&quot;},{&quot;family&quot;:&quot;Zhou&quot;,&quot;given&quot;:&quot;Ming&quot;,&quot;parse-names&quot;:false,&quot;dropping-particle&quot;:&quot;&quot;,&quot;non-dropping-particle&quot;:&quot;&quot;}],&quot;container-title&quot;:&quot;Nature Communications&quot;,&quot;container-title-short&quot;:&quot;Nat Commun&quot;,&quot;DOI&quot;:&quot;10.1038/s41467-023-44612-1&quot;,&quot;ISSN&quot;:&quot;2041-1723&quot;,&quot;URL&quot;:&quot;https://doi.org/10.1038/s41467-023-44612-1&quot;,&quot;issued&quot;:{&quot;date-parts&quot;:[[2024]]},&quot;page&quot;:&quot;346&quot;,&quot;abstract&quot;:&quot;Pendrin (SLC26A4) is an anion exchanger that mediates bicarbonate (HCO3−) exchange for chloride (Cl−) and is crucial for maintaining pH and salt homeostasis in the kidney, lung, and cochlea. Pendrin also exports iodide (I−) in the thyroid gland. Pendrin mutations in humans lead to Pendred syndrome, causing hearing loss and goiter. Inhibition of pendrin is a validated approach for attenuating airway hyperresponsiveness in asthma and for treating hypertension. However, the mechanism of anion exchange and its inhibition by drugs remains poorly understood. We applied cryo-electron microscopy to determine structures of pendrin from Sus scrofa in the presence of either Cl−, I−, HCO3− or in the apo-state. The structures reveal two anion-binding sites in each protomer, and functional analyses show both sites are involved in anion exchange. The structures also show interactions between the Sulfate Transporter and Anti-Sigma factor antagonist (STAS) and transmembrane domains, and mutational studies suggest a regulatory role. We also determine the structure of pendrin in a complex with niflumic acid (NFA), which uncovers a mechanism of inhibition by competing with anion binding and impeding the structural changes necessary for anion exchange. These results reveal directions for understanding the mechanisms of anion selectivity and exchange and their regulations by the STAS domain. This work also establishes a foundation for analyzing the pathophysiology of mutations associated with Pendred syndrome.&quot;,&quot;issue&quot;:&quot;1&quot;,&quot;volume&quot;:&quot;15&quot;},&quot;isTemporary&quot;:false}]}]"/>
    <we:property name="MENDELEY_CITATIONS_LOCALE_CODE" value="&quot;en-GB&quot;"/>
    <we:property name="MENDELEY_CITATIONS_STYLE" value="{&quot;id&quot;:&quot;https://www.zotero.org/styles/nature&quot;,&quot;title&quot;:&quot;Nature&quot;,&quot;format&quot;:&quot;numeric&quot;,&quot;defaultLocale&quot;:&quot;en-GB&quot;,&quot;isLocaleCodeValid&quot;: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0bebd97-b5b9-4d0f-ba3b-530d40d12fcc" xsi:nil="true"/>
  </documentManagement>
</p:properties>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ct:contentTypeSchema xmlns:ct="http://schemas.microsoft.com/office/2006/metadata/contentType" xmlns:ma="http://schemas.microsoft.com/office/2006/metadata/properties/metaAttributes" ct:_="" ma:_="" ma:contentTypeName="Document" ma:contentTypeID="0x01010048D74A403EB6994EAEC4E4712BA6F062" ma:contentTypeVersion="16" ma:contentTypeDescription="Create a new document." ma:contentTypeScope="" ma:versionID="c0809fe9d055b99fd010adac8bc04864">
  <xsd:schema xmlns:xsd="http://www.w3.org/2001/XMLSchema" xmlns:xs="http://www.w3.org/2001/XMLSchema" xmlns:p="http://schemas.microsoft.com/office/2006/metadata/properties" xmlns:ns3="d88e3983-776e-496e-b7af-33b16a2489f7" xmlns:ns4="d0bebd97-b5b9-4d0f-ba3b-530d40d12fcc" targetNamespace="http://schemas.microsoft.com/office/2006/metadata/properties" ma:root="true" ma:fieldsID="8e651e76496da231a870fd571eb4b13a" ns3:_="" ns4:_="">
    <xsd:import namespace="d88e3983-776e-496e-b7af-33b16a2489f7"/>
    <xsd:import namespace="d0bebd97-b5b9-4d0f-ba3b-530d40d12fc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8e3983-776e-496e-b7af-33b16a2489f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bebd97-b5b9-4d0f-ba3b-530d40d12fc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199666-AE56-4171-95F9-D84D399A04A3}">
  <ds:schemaRefs>
    <ds:schemaRef ds:uri="http://schemas.microsoft.com/sharepoint/v3/contenttype/forms"/>
  </ds:schemaRefs>
</ds:datastoreItem>
</file>

<file path=customXml/itemProps2.xml><?xml version="1.0" encoding="utf-8"?>
<ds:datastoreItem xmlns:ds="http://schemas.openxmlformats.org/officeDocument/2006/customXml" ds:itemID="{A9277A11-8C53-4EC8-AC8D-9A71C2F41FFE}">
  <ds:schemaRefs>
    <ds:schemaRef ds:uri="http://schemas.microsoft.com/office/2006/metadata/properties"/>
    <ds:schemaRef ds:uri="http://schemas.microsoft.com/office/infopath/2007/PartnerControls"/>
    <ds:schemaRef ds:uri="d0bebd97-b5b9-4d0f-ba3b-530d40d12fcc"/>
  </ds:schemaRefs>
</ds:datastoreItem>
</file>

<file path=customXml/itemProps3.xml><?xml version="1.0" encoding="utf-8"?>
<ds:datastoreItem xmlns:ds="http://schemas.openxmlformats.org/officeDocument/2006/customXml" ds:itemID="{3C2F2722-3097-4104-9EB7-8384DFB89F4E}">
  <ds:schemaRefs>
    <ds:schemaRef ds:uri="http://schemas.openxmlformats.org/officeDocument/2006/bibliography"/>
  </ds:schemaRefs>
</ds:datastoreItem>
</file>

<file path=customXml/itemProps4.xml><?xml version="1.0" encoding="utf-8"?>
<ds:datastoreItem xmlns:ds="http://schemas.openxmlformats.org/officeDocument/2006/customXml" ds:itemID="{719DB9A8-0451-43EB-93E3-C473406D84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8e3983-776e-496e-b7af-33b16a2489f7"/>
    <ds:schemaRef ds:uri="d0bebd97-b5b9-4d0f-ba3b-530d40d12f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Normal</Template>
  <TotalTime>2</TotalTime>
  <Pages>5</Pages>
  <Words>621</Words>
  <Characters>3541</Characters>
  <Application>Microsoft Office Word</Application>
  <DocSecurity>0</DocSecurity>
  <Lines>29</Lines>
  <Paragraphs>8</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4154</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Inagaki, Sayaka (NIH/NIDCD) [E]</dc:creator>
  <cp:keywords/>
  <dc:description/>
  <cp:lastModifiedBy>Hina Khan</cp:lastModifiedBy>
  <cp:revision>6</cp:revision>
  <cp:lastPrinted>2025-06-12T09:56:00Z</cp:lastPrinted>
  <dcterms:created xsi:type="dcterms:W3CDTF">2026-02-04T00:49:00Z</dcterms:created>
  <dcterms:modified xsi:type="dcterms:W3CDTF">2026-02-05T18:49:00Z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0x01010048D74A403EB6994EAEC4E4712BA6F062</vt:lpwstr>
  </property>
  <property fmtid="{D5CDD505-2E9C-101B-9397-08002B2CF9AE}" pid="3" name="GrammarlyDocumentId">
    <vt:lpwstr>de367dc22b75d1e38b4f991854be40658cd2e4e3b41173add2376cea033b7ca1</vt:lpwstr>
  </property>
</Properties>
</file>