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 id="263"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2E1B897-3F33-63F9-67C7-2ADCB95819B6}" name="Deming,Stephanie P" initials="SD" userId="S::sdeming@mdanderson.org::b1606b9d-8d1d-4487-8447-de7eb8546cb1" providerId="AD"/>
  <p188:author id="{14EC37DA-B6F9-272D-193B-1FAF3FD1ACA8}" name="Gull,Sabhi" initials="SG" userId="S::SGull@mdanderson.org::361d30e1-fede-44e0-9b5a-83e3a91c2c3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5703" autoAdjust="0"/>
    <p:restoredTop sz="94660"/>
  </p:normalViewPr>
  <p:slideViewPr>
    <p:cSldViewPr snapToGrid="0">
      <p:cViewPr varScale="1">
        <p:scale>
          <a:sx n="112" d="100"/>
          <a:sy n="112" d="100"/>
        </p:scale>
        <p:origin x="1086"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8/10/relationships/authors" Target="authors.xml"/><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88E10-2CA8-4217-932F-6EAF543B747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99A3439-7F28-4A2E-AB6E-04DA4D067F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6EDB277-D056-4F7D-970E-027AD007D0B9}"/>
              </a:ext>
            </a:extLst>
          </p:cNvPr>
          <p:cNvSpPr>
            <a:spLocks noGrp="1"/>
          </p:cNvSpPr>
          <p:nvPr>
            <p:ph type="dt" sz="half" idx="10"/>
          </p:nvPr>
        </p:nvSpPr>
        <p:spPr/>
        <p:txBody>
          <a:bodyPr/>
          <a:lstStyle/>
          <a:p>
            <a:fld id="{043B2CFC-FA12-4D1D-889A-764818953EAA}" type="datetimeFigureOut">
              <a:rPr lang="en-US" smtClean="0"/>
              <a:t>6/9/2025</a:t>
            </a:fld>
            <a:endParaRPr lang="en-US"/>
          </a:p>
        </p:txBody>
      </p:sp>
      <p:sp>
        <p:nvSpPr>
          <p:cNvPr id="5" name="Footer Placeholder 4">
            <a:extLst>
              <a:ext uri="{FF2B5EF4-FFF2-40B4-BE49-F238E27FC236}">
                <a16:creationId xmlns:a16="http://schemas.microsoft.com/office/drawing/2014/main" id="{759E54AA-EEFA-48C2-9240-85CE774F2A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D01692-6A6A-44EB-A2B5-E9157AB4D208}"/>
              </a:ext>
            </a:extLst>
          </p:cNvPr>
          <p:cNvSpPr>
            <a:spLocks noGrp="1"/>
          </p:cNvSpPr>
          <p:nvPr>
            <p:ph type="sldNum" sz="quarter" idx="12"/>
          </p:nvPr>
        </p:nvSpPr>
        <p:spPr/>
        <p:txBody>
          <a:bodyPr/>
          <a:lstStyle/>
          <a:p>
            <a:fld id="{B5FAA780-1B1E-4BB5-BBA4-1B59F7801B0D}" type="slidenum">
              <a:rPr lang="en-US" smtClean="0"/>
              <a:t>‹#›</a:t>
            </a:fld>
            <a:endParaRPr lang="en-US"/>
          </a:p>
        </p:txBody>
      </p:sp>
    </p:spTree>
    <p:extLst>
      <p:ext uri="{BB962C8B-B14F-4D97-AF65-F5344CB8AC3E}">
        <p14:creationId xmlns:p14="http://schemas.microsoft.com/office/powerpoint/2010/main" val="14272705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2B61F-07CD-47C3-8FB9-B29E8F19C8A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7387C96-59C2-4C7A-B07D-F160762341B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7303BF-2765-444B-9B3A-9A034E95409A}"/>
              </a:ext>
            </a:extLst>
          </p:cNvPr>
          <p:cNvSpPr>
            <a:spLocks noGrp="1"/>
          </p:cNvSpPr>
          <p:nvPr>
            <p:ph type="dt" sz="half" idx="10"/>
          </p:nvPr>
        </p:nvSpPr>
        <p:spPr/>
        <p:txBody>
          <a:bodyPr/>
          <a:lstStyle/>
          <a:p>
            <a:fld id="{043B2CFC-FA12-4D1D-889A-764818953EAA}" type="datetimeFigureOut">
              <a:rPr lang="en-US" smtClean="0"/>
              <a:t>6/9/2025</a:t>
            </a:fld>
            <a:endParaRPr lang="en-US"/>
          </a:p>
        </p:txBody>
      </p:sp>
      <p:sp>
        <p:nvSpPr>
          <p:cNvPr id="5" name="Footer Placeholder 4">
            <a:extLst>
              <a:ext uri="{FF2B5EF4-FFF2-40B4-BE49-F238E27FC236}">
                <a16:creationId xmlns:a16="http://schemas.microsoft.com/office/drawing/2014/main" id="{2B568C9E-C2AB-4FC1-9375-5C258461CB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88C541-7B74-4704-8959-DB2309EC1A80}"/>
              </a:ext>
            </a:extLst>
          </p:cNvPr>
          <p:cNvSpPr>
            <a:spLocks noGrp="1"/>
          </p:cNvSpPr>
          <p:nvPr>
            <p:ph type="sldNum" sz="quarter" idx="12"/>
          </p:nvPr>
        </p:nvSpPr>
        <p:spPr/>
        <p:txBody>
          <a:bodyPr/>
          <a:lstStyle/>
          <a:p>
            <a:fld id="{B5FAA780-1B1E-4BB5-BBA4-1B59F7801B0D}" type="slidenum">
              <a:rPr lang="en-US" smtClean="0"/>
              <a:t>‹#›</a:t>
            </a:fld>
            <a:endParaRPr lang="en-US"/>
          </a:p>
        </p:txBody>
      </p:sp>
    </p:spTree>
    <p:extLst>
      <p:ext uri="{BB962C8B-B14F-4D97-AF65-F5344CB8AC3E}">
        <p14:creationId xmlns:p14="http://schemas.microsoft.com/office/powerpoint/2010/main" val="1282633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BA21159-B03C-46A3-B622-5B090E9ECD4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388497C-E650-4CBF-B3EC-A805B52539D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A057A0-51BB-4BCD-AF17-B363F5ED236C}"/>
              </a:ext>
            </a:extLst>
          </p:cNvPr>
          <p:cNvSpPr>
            <a:spLocks noGrp="1"/>
          </p:cNvSpPr>
          <p:nvPr>
            <p:ph type="dt" sz="half" idx="10"/>
          </p:nvPr>
        </p:nvSpPr>
        <p:spPr/>
        <p:txBody>
          <a:bodyPr/>
          <a:lstStyle/>
          <a:p>
            <a:fld id="{043B2CFC-FA12-4D1D-889A-764818953EAA}" type="datetimeFigureOut">
              <a:rPr lang="en-US" smtClean="0"/>
              <a:t>6/9/2025</a:t>
            </a:fld>
            <a:endParaRPr lang="en-US"/>
          </a:p>
        </p:txBody>
      </p:sp>
      <p:sp>
        <p:nvSpPr>
          <p:cNvPr id="5" name="Footer Placeholder 4">
            <a:extLst>
              <a:ext uri="{FF2B5EF4-FFF2-40B4-BE49-F238E27FC236}">
                <a16:creationId xmlns:a16="http://schemas.microsoft.com/office/drawing/2014/main" id="{58143FCC-DC63-4CE1-A432-A65F9080F9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95BCF2-B556-47C4-AD5F-085ACDA0DDB5}"/>
              </a:ext>
            </a:extLst>
          </p:cNvPr>
          <p:cNvSpPr>
            <a:spLocks noGrp="1"/>
          </p:cNvSpPr>
          <p:nvPr>
            <p:ph type="sldNum" sz="quarter" idx="12"/>
          </p:nvPr>
        </p:nvSpPr>
        <p:spPr/>
        <p:txBody>
          <a:bodyPr/>
          <a:lstStyle/>
          <a:p>
            <a:fld id="{B5FAA780-1B1E-4BB5-BBA4-1B59F7801B0D}" type="slidenum">
              <a:rPr lang="en-US" smtClean="0"/>
              <a:t>‹#›</a:t>
            </a:fld>
            <a:endParaRPr lang="en-US"/>
          </a:p>
        </p:txBody>
      </p:sp>
    </p:spTree>
    <p:extLst>
      <p:ext uri="{BB962C8B-B14F-4D97-AF65-F5344CB8AC3E}">
        <p14:creationId xmlns:p14="http://schemas.microsoft.com/office/powerpoint/2010/main" val="22249536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CF485-53B3-4C6C-9BFB-EE3FF25CCC8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1EE8FE4-984E-4C78-8D59-11F52ACB27A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7CE21D-6C6B-4EE5-AA2F-683D6560EFDA}"/>
              </a:ext>
            </a:extLst>
          </p:cNvPr>
          <p:cNvSpPr>
            <a:spLocks noGrp="1"/>
          </p:cNvSpPr>
          <p:nvPr>
            <p:ph type="dt" sz="half" idx="10"/>
          </p:nvPr>
        </p:nvSpPr>
        <p:spPr/>
        <p:txBody>
          <a:bodyPr/>
          <a:lstStyle/>
          <a:p>
            <a:fld id="{043B2CFC-FA12-4D1D-889A-764818953EAA}" type="datetimeFigureOut">
              <a:rPr lang="en-US" smtClean="0"/>
              <a:t>6/9/2025</a:t>
            </a:fld>
            <a:endParaRPr lang="en-US"/>
          </a:p>
        </p:txBody>
      </p:sp>
      <p:sp>
        <p:nvSpPr>
          <p:cNvPr id="5" name="Footer Placeholder 4">
            <a:extLst>
              <a:ext uri="{FF2B5EF4-FFF2-40B4-BE49-F238E27FC236}">
                <a16:creationId xmlns:a16="http://schemas.microsoft.com/office/drawing/2014/main" id="{3953B470-56D5-4D27-A991-2D7358E8FD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01EE26-E451-426C-A1EA-D2F0329E8141}"/>
              </a:ext>
            </a:extLst>
          </p:cNvPr>
          <p:cNvSpPr>
            <a:spLocks noGrp="1"/>
          </p:cNvSpPr>
          <p:nvPr>
            <p:ph type="sldNum" sz="quarter" idx="12"/>
          </p:nvPr>
        </p:nvSpPr>
        <p:spPr/>
        <p:txBody>
          <a:bodyPr/>
          <a:lstStyle/>
          <a:p>
            <a:fld id="{B5FAA780-1B1E-4BB5-BBA4-1B59F7801B0D}" type="slidenum">
              <a:rPr lang="en-US" smtClean="0"/>
              <a:t>‹#›</a:t>
            </a:fld>
            <a:endParaRPr lang="en-US"/>
          </a:p>
        </p:txBody>
      </p:sp>
    </p:spTree>
    <p:extLst>
      <p:ext uri="{BB962C8B-B14F-4D97-AF65-F5344CB8AC3E}">
        <p14:creationId xmlns:p14="http://schemas.microsoft.com/office/powerpoint/2010/main" val="2961275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11962-B865-4D52-B778-1AE0B370147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0AE2D17-752F-4D11-8A9D-4963B29186B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7A56229-2062-4DB4-88E6-DF5775B43AA8}"/>
              </a:ext>
            </a:extLst>
          </p:cNvPr>
          <p:cNvSpPr>
            <a:spLocks noGrp="1"/>
          </p:cNvSpPr>
          <p:nvPr>
            <p:ph type="dt" sz="half" idx="10"/>
          </p:nvPr>
        </p:nvSpPr>
        <p:spPr/>
        <p:txBody>
          <a:bodyPr/>
          <a:lstStyle/>
          <a:p>
            <a:fld id="{043B2CFC-FA12-4D1D-889A-764818953EAA}" type="datetimeFigureOut">
              <a:rPr lang="en-US" smtClean="0"/>
              <a:t>6/9/2025</a:t>
            </a:fld>
            <a:endParaRPr lang="en-US"/>
          </a:p>
        </p:txBody>
      </p:sp>
      <p:sp>
        <p:nvSpPr>
          <p:cNvPr id="5" name="Footer Placeholder 4">
            <a:extLst>
              <a:ext uri="{FF2B5EF4-FFF2-40B4-BE49-F238E27FC236}">
                <a16:creationId xmlns:a16="http://schemas.microsoft.com/office/drawing/2014/main" id="{21A16B08-FE37-4C47-84E0-B2FEEAE4DE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A04844-34F2-4766-A34C-B314EE52C9C1}"/>
              </a:ext>
            </a:extLst>
          </p:cNvPr>
          <p:cNvSpPr>
            <a:spLocks noGrp="1"/>
          </p:cNvSpPr>
          <p:nvPr>
            <p:ph type="sldNum" sz="quarter" idx="12"/>
          </p:nvPr>
        </p:nvSpPr>
        <p:spPr/>
        <p:txBody>
          <a:bodyPr/>
          <a:lstStyle/>
          <a:p>
            <a:fld id="{B5FAA780-1B1E-4BB5-BBA4-1B59F7801B0D}" type="slidenum">
              <a:rPr lang="en-US" smtClean="0"/>
              <a:t>‹#›</a:t>
            </a:fld>
            <a:endParaRPr lang="en-US"/>
          </a:p>
        </p:txBody>
      </p:sp>
    </p:spTree>
    <p:extLst>
      <p:ext uri="{BB962C8B-B14F-4D97-AF65-F5344CB8AC3E}">
        <p14:creationId xmlns:p14="http://schemas.microsoft.com/office/powerpoint/2010/main" val="9268289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50D471-80A8-4A2B-B607-2D7C080F010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8679FC6-E39D-4324-85F7-5C67C88CA68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F1AD6B4-1B93-4476-834C-0CB3B118A68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F353CEC-CF64-4B3B-81BF-88CE5EEAC6EE}"/>
              </a:ext>
            </a:extLst>
          </p:cNvPr>
          <p:cNvSpPr>
            <a:spLocks noGrp="1"/>
          </p:cNvSpPr>
          <p:nvPr>
            <p:ph type="dt" sz="half" idx="10"/>
          </p:nvPr>
        </p:nvSpPr>
        <p:spPr/>
        <p:txBody>
          <a:bodyPr/>
          <a:lstStyle/>
          <a:p>
            <a:fld id="{043B2CFC-FA12-4D1D-889A-764818953EAA}" type="datetimeFigureOut">
              <a:rPr lang="en-US" smtClean="0"/>
              <a:t>6/9/2025</a:t>
            </a:fld>
            <a:endParaRPr lang="en-US"/>
          </a:p>
        </p:txBody>
      </p:sp>
      <p:sp>
        <p:nvSpPr>
          <p:cNvPr id="6" name="Footer Placeholder 5">
            <a:extLst>
              <a:ext uri="{FF2B5EF4-FFF2-40B4-BE49-F238E27FC236}">
                <a16:creationId xmlns:a16="http://schemas.microsoft.com/office/drawing/2014/main" id="{6CDF3702-CCA5-4A12-B7FB-8A4217702DA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35794D-7554-45DF-BA5F-B98BD4C5D784}"/>
              </a:ext>
            </a:extLst>
          </p:cNvPr>
          <p:cNvSpPr>
            <a:spLocks noGrp="1"/>
          </p:cNvSpPr>
          <p:nvPr>
            <p:ph type="sldNum" sz="quarter" idx="12"/>
          </p:nvPr>
        </p:nvSpPr>
        <p:spPr/>
        <p:txBody>
          <a:bodyPr/>
          <a:lstStyle/>
          <a:p>
            <a:fld id="{B5FAA780-1B1E-4BB5-BBA4-1B59F7801B0D}" type="slidenum">
              <a:rPr lang="en-US" smtClean="0"/>
              <a:t>‹#›</a:t>
            </a:fld>
            <a:endParaRPr lang="en-US"/>
          </a:p>
        </p:txBody>
      </p:sp>
    </p:spTree>
    <p:extLst>
      <p:ext uri="{BB962C8B-B14F-4D97-AF65-F5344CB8AC3E}">
        <p14:creationId xmlns:p14="http://schemas.microsoft.com/office/powerpoint/2010/main" val="8744376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23A9F-773F-4831-9F05-45E7F385B97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530A14B-6B95-4B2F-BB10-D4CFD599CCE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8A72C2E-669C-47EC-9A24-E5CA5EF36F4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22EF64C-51C8-4264-AAB9-4E199B5C265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221B50E-B0FE-43B9-858E-427ABF07684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40868C3-BFAB-40FC-BBF8-A4DAA793F478}"/>
              </a:ext>
            </a:extLst>
          </p:cNvPr>
          <p:cNvSpPr>
            <a:spLocks noGrp="1"/>
          </p:cNvSpPr>
          <p:nvPr>
            <p:ph type="dt" sz="half" idx="10"/>
          </p:nvPr>
        </p:nvSpPr>
        <p:spPr/>
        <p:txBody>
          <a:bodyPr/>
          <a:lstStyle/>
          <a:p>
            <a:fld id="{043B2CFC-FA12-4D1D-889A-764818953EAA}" type="datetimeFigureOut">
              <a:rPr lang="en-US" smtClean="0"/>
              <a:t>6/9/2025</a:t>
            </a:fld>
            <a:endParaRPr lang="en-US"/>
          </a:p>
        </p:txBody>
      </p:sp>
      <p:sp>
        <p:nvSpPr>
          <p:cNvPr id="8" name="Footer Placeholder 7">
            <a:extLst>
              <a:ext uri="{FF2B5EF4-FFF2-40B4-BE49-F238E27FC236}">
                <a16:creationId xmlns:a16="http://schemas.microsoft.com/office/drawing/2014/main" id="{89CA9BFB-FF36-4362-81B3-786A39A48A6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19C9B20-7A42-42CB-9C5E-3A88A59D16CA}"/>
              </a:ext>
            </a:extLst>
          </p:cNvPr>
          <p:cNvSpPr>
            <a:spLocks noGrp="1"/>
          </p:cNvSpPr>
          <p:nvPr>
            <p:ph type="sldNum" sz="quarter" idx="12"/>
          </p:nvPr>
        </p:nvSpPr>
        <p:spPr/>
        <p:txBody>
          <a:bodyPr/>
          <a:lstStyle/>
          <a:p>
            <a:fld id="{B5FAA780-1B1E-4BB5-BBA4-1B59F7801B0D}" type="slidenum">
              <a:rPr lang="en-US" smtClean="0"/>
              <a:t>‹#›</a:t>
            </a:fld>
            <a:endParaRPr lang="en-US"/>
          </a:p>
        </p:txBody>
      </p:sp>
    </p:spTree>
    <p:extLst>
      <p:ext uri="{BB962C8B-B14F-4D97-AF65-F5344CB8AC3E}">
        <p14:creationId xmlns:p14="http://schemas.microsoft.com/office/powerpoint/2010/main" val="40996606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2F92A-EE83-4A37-8BE8-E96E8820F31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7EDEA70-F7B7-4132-BBC5-9A7A9607CEFF}"/>
              </a:ext>
            </a:extLst>
          </p:cNvPr>
          <p:cNvSpPr>
            <a:spLocks noGrp="1"/>
          </p:cNvSpPr>
          <p:nvPr>
            <p:ph type="dt" sz="half" idx="10"/>
          </p:nvPr>
        </p:nvSpPr>
        <p:spPr/>
        <p:txBody>
          <a:bodyPr/>
          <a:lstStyle/>
          <a:p>
            <a:fld id="{043B2CFC-FA12-4D1D-889A-764818953EAA}" type="datetimeFigureOut">
              <a:rPr lang="en-US" smtClean="0"/>
              <a:t>6/9/2025</a:t>
            </a:fld>
            <a:endParaRPr lang="en-US"/>
          </a:p>
        </p:txBody>
      </p:sp>
      <p:sp>
        <p:nvSpPr>
          <p:cNvPr id="4" name="Footer Placeholder 3">
            <a:extLst>
              <a:ext uri="{FF2B5EF4-FFF2-40B4-BE49-F238E27FC236}">
                <a16:creationId xmlns:a16="http://schemas.microsoft.com/office/drawing/2014/main" id="{337A9347-41A3-48DC-A8B3-434FC7FA1BB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630F5D0-78F7-47DF-9ECF-73C9DB20B4C8}"/>
              </a:ext>
            </a:extLst>
          </p:cNvPr>
          <p:cNvSpPr>
            <a:spLocks noGrp="1"/>
          </p:cNvSpPr>
          <p:nvPr>
            <p:ph type="sldNum" sz="quarter" idx="12"/>
          </p:nvPr>
        </p:nvSpPr>
        <p:spPr/>
        <p:txBody>
          <a:bodyPr/>
          <a:lstStyle/>
          <a:p>
            <a:fld id="{B5FAA780-1B1E-4BB5-BBA4-1B59F7801B0D}" type="slidenum">
              <a:rPr lang="en-US" smtClean="0"/>
              <a:t>‹#›</a:t>
            </a:fld>
            <a:endParaRPr lang="en-US"/>
          </a:p>
        </p:txBody>
      </p:sp>
    </p:spTree>
    <p:extLst>
      <p:ext uri="{BB962C8B-B14F-4D97-AF65-F5344CB8AC3E}">
        <p14:creationId xmlns:p14="http://schemas.microsoft.com/office/powerpoint/2010/main" val="18275067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E6B123-2826-4D11-81E3-4E2750176EC0}"/>
              </a:ext>
            </a:extLst>
          </p:cNvPr>
          <p:cNvSpPr>
            <a:spLocks noGrp="1"/>
          </p:cNvSpPr>
          <p:nvPr>
            <p:ph type="dt" sz="half" idx="10"/>
          </p:nvPr>
        </p:nvSpPr>
        <p:spPr/>
        <p:txBody>
          <a:bodyPr/>
          <a:lstStyle/>
          <a:p>
            <a:fld id="{043B2CFC-FA12-4D1D-889A-764818953EAA}" type="datetimeFigureOut">
              <a:rPr lang="en-US" smtClean="0"/>
              <a:t>6/9/2025</a:t>
            </a:fld>
            <a:endParaRPr lang="en-US"/>
          </a:p>
        </p:txBody>
      </p:sp>
      <p:sp>
        <p:nvSpPr>
          <p:cNvPr id="3" name="Footer Placeholder 2">
            <a:extLst>
              <a:ext uri="{FF2B5EF4-FFF2-40B4-BE49-F238E27FC236}">
                <a16:creationId xmlns:a16="http://schemas.microsoft.com/office/drawing/2014/main" id="{0CEE5E02-52B9-48A4-9E53-3FAC8EE15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DFD9A8B-6E9F-4DA2-9B03-33A94AC90789}"/>
              </a:ext>
            </a:extLst>
          </p:cNvPr>
          <p:cNvSpPr>
            <a:spLocks noGrp="1"/>
          </p:cNvSpPr>
          <p:nvPr>
            <p:ph type="sldNum" sz="quarter" idx="12"/>
          </p:nvPr>
        </p:nvSpPr>
        <p:spPr/>
        <p:txBody>
          <a:bodyPr/>
          <a:lstStyle/>
          <a:p>
            <a:fld id="{B5FAA780-1B1E-4BB5-BBA4-1B59F7801B0D}" type="slidenum">
              <a:rPr lang="en-US" smtClean="0"/>
              <a:t>‹#›</a:t>
            </a:fld>
            <a:endParaRPr lang="en-US"/>
          </a:p>
        </p:txBody>
      </p:sp>
    </p:spTree>
    <p:extLst>
      <p:ext uri="{BB962C8B-B14F-4D97-AF65-F5344CB8AC3E}">
        <p14:creationId xmlns:p14="http://schemas.microsoft.com/office/powerpoint/2010/main" val="13874669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C1FF95-ED90-4041-8602-5D480045151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CD7EAB7-EFA4-4B8F-844D-9B26FD936D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923A2DB-7453-4685-AF7C-01291B4E9D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AD587AD-BF03-42D6-A996-9F54B3D25267}"/>
              </a:ext>
            </a:extLst>
          </p:cNvPr>
          <p:cNvSpPr>
            <a:spLocks noGrp="1"/>
          </p:cNvSpPr>
          <p:nvPr>
            <p:ph type="dt" sz="half" idx="10"/>
          </p:nvPr>
        </p:nvSpPr>
        <p:spPr/>
        <p:txBody>
          <a:bodyPr/>
          <a:lstStyle/>
          <a:p>
            <a:fld id="{043B2CFC-FA12-4D1D-889A-764818953EAA}" type="datetimeFigureOut">
              <a:rPr lang="en-US" smtClean="0"/>
              <a:t>6/9/2025</a:t>
            </a:fld>
            <a:endParaRPr lang="en-US"/>
          </a:p>
        </p:txBody>
      </p:sp>
      <p:sp>
        <p:nvSpPr>
          <p:cNvPr id="6" name="Footer Placeholder 5">
            <a:extLst>
              <a:ext uri="{FF2B5EF4-FFF2-40B4-BE49-F238E27FC236}">
                <a16:creationId xmlns:a16="http://schemas.microsoft.com/office/drawing/2014/main" id="{556BB9E5-B13A-4EFE-BDA2-BD6118A135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FFCF1DF-51B8-4A42-A837-131E9C8AA4AF}"/>
              </a:ext>
            </a:extLst>
          </p:cNvPr>
          <p:cNvSpPr>
            <a:spLocks noGrp="1"/>
          </p:cNvSpPr>
          <p:nvPr>
            <p:ph type="sldNum" sz="quarter" idx="12"/>
          </p:nvPr>
        </p:nvSpPr>
        <p:spPr/>
        <p:txBody>
          <a:bodyPr/>
          <a:lstStyle/>
          <a:p>
            <a:fld id="{B5FAA780-1B1E-4BB5-BBA4-1B59F7801B0D}" type="slidenum">
              <a:rPr lang="en-US" smtClean="0"/>
              <a:t>‹#›</a:t>
            </a:fld>
            <a:endParaRPr lang="en-US"/>
          </a:p>
        </p:txBody>
      </p:sp>
    </p:spTree>
    <p:extLst>
      <p:ext uri="{BB962C8B-B14F-4D97-AF65-F5344CB8AC3E}">
        <p14:creationId xmlns:p14="http://schemas.microsoft.com/office/powerpoint/2010/main" val="9011784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928A6-F3C3-4D7F-93F7-C082236E65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0390FC8-88F6-4494-A9AF-DBF6CB3408B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2E677D1-55F2-4421-87AE-A9F562D818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F35F579-AB1B-40BE-BB0E-1A28FF29CC5B}"/>
              </a:ext>
            </a:extLst>
          </p:cNvPr>
          <p:cNvSpPr>
            <a:spLocks noGrp="1"/>
          </p:cNvSpPr>
          <p:nvPr>
            <p:ph type="dt" sz="half" idx="10"/>
          </p:nvPr>
        </p:nvSpPr>
        <p:spPr/>
        <p:txBody>
          <a:bodyPr/>
          <a:lstStyle/>
          <a:p>
            <a:fld id="{043B2CFC-FA12-4D1D-889A-764818953EAA}" type="datetimeFigureOut">
              <a:rPr lang="en-US" smtClean="0"/>
              <a:t>6/9/2025</a:t>
            </a:fld>
            <a:endParaRPr lang="en-US"/>
          </a:p>
        </p:txBody>
      </p:sp>
      <p:sp>
        <p:nvSpPr>
          <p:cNvPr id="6" name="Footer Placeholder 5">
            <a:extLst>
              <a:ext uri="{FF2B5EF4-FFF2-40B4-BE49-F238E27FC236}">
                <a16:creationId xmlns:a16="http://schemas.microsoft.com/office/drawing/2014/main" id="{95D7F471-31CE-453C-B678-61B8FA7A55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6FAF4D7-59A2-4523-A73A-31964746B964}"/>
              </a:ext>
            </a:extLst>
          </p:cNvPr>
          <p:cNvSpPr>
            <a:spLocks noGrp="1"/>
          </p:cNvSpPr>
          <p:nvPr>
            <p:ph type="sldNum" sz="quarter" idx="12"/>
          </p:nvPr>
        </p:nvSpPr>
        <p:spPr/>
        <p:txBody>
          <a:bodyPr/>
          <a:lstStyle/>
          <a:p>
            <a:fld id="{B5FAA780-1B1E-4BB5-BBA4-1B59F7801B0D}" type="slidenum">
              <a:rPr lang="en-US" smtClean="0"/>
              <a:t>‹#›</a:t>
            </a:fld>
            <a:endParaRPr lang="en-US"/>
          </a:p>
        </p:txBody>
      </p:sp>
    </p:spTree>
    <p:extLst>
      <p:ext uri="{BB962C8B-B14F-4D97-AF65-F5344CB8AC3E}">
        <p14:creationId xmlns:p14="http://schemas.microsoft.com/office/powerpoint/2010/main" val="26063853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937878F-DCC6-4208-90C8-05AE44DF93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5CF26F3-8825-46F7-9754-456A7A53843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CF0F1C-5E5E-4582-B21D-4AB3EFC9E1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3B2CFC-FA12-4D1D-889A-764818953EAA}" type="datetimeFigureOut">
              <a:rPr lang="en-US" smtClean="0"/>
              <a:t>6/9/2025</a:t>
            </a:fld>
            <a:endParaRPr lang="en-US"/>
          </a:p>
        </p:txBody>
      </p:sp>
      <p:sp>
        <p:nvSpPr>
          <p:cNvPr id="5" name="Footer Placeholder 4">
            <a:extLst>
              <a:ext uri="{FF2B5EF4-FFF2-40B4-BE49-F238E27FC236}">
                <a16:creationId xmlns:a16="http://schemas.microsoft.com/office/drawing/2014/main" id="{DE767AB5-E103-4183-9AB9-87B3E1AECEA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4EDC675-7AD3-4A96-BA0F-DE63664556E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FAA780-1B1E-4BB5-BBA4-1B59F7801B0D}" type="slidenum">
              <a:rPr lang="en-US" smtClean="0"/>
              <a:t>‹#›</a:t>
            </a:fld>
            <a:endParaRPr lang="en-US"/>
          </a:p>
        </p:txBody>
      </p:sp>
    </p:spTree>
    <p:extLst>
      <p:ext uri="{BB962C8B-B14F-4D97-AF65-F5344CB8AC3E}">
        <p14:creationId xmlns:p14="http://schemas.microsoft.com/office/powerpoint/2010/main" val="38918885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1FB1FA9-738B-45C4-8C93-AE41CABFAC9D}"/>
              </a:ext>
            </a:extLst>
          </p:cNvPr>
          <p:cNvSpPr txBox="1"/>
          <p:nvPr/>
        </p:nvSpPr>
        <p:spPr>
          <a:xfrm>
            <a:off x="4986439" y="332234"/>
            <a:ext cx="2218877" cy="261610"/>
          </a:xfrm>
          <a:prstGeom prst="rect">
            <a:avLst/>
          </a:prstGeom>
          <a:noFill/>
          <a:ln>
            <a:solidFill>
              <a:schemeClr val="tx1"/>
            </a:solidFill>
          </a:ln>
        </p:spPr>
        <p:txBody>
          <a:bodyPr wrap="square" rtlCol="0">
            <a:spAutoFit/>
          </a:bodyPr>
          <a:lstStyle/>
          <a:p>
            <a:pPr algn="ctr"/>
            <a:r>
              <a:rPr lang="en-US" sz="1100" dirty="0"/>
              <a:t>Breast Cancer Cohort  (N=</a:t>
            </a:r>
            <a:r>
              <a:rPr kumimoji="0" lang="en-US" sz="1100" i="0" u="none" kern="1200" cap="none" spc="0" normalizeH="0" baseline="0" noProof="0" dirty="0">
                <a:ln>
                  <a:noFill/>
                </a:ln>
                <a:solidFill>
                  <a:srgbClr val="000000"/>
                </a:solidFill>
                <a:effectLst/>
                <a:uLnTx/>
                <a:uFillTx/>
                <a:ea typeface="SimSun" panose="02010600030101010101" pitchFamily="2" charset="-122"/>
                <a:cs typeface="Times New Roman" panose="02020603050405020304" pitchFamily="18" charset="0"/>
              </a:rPr>
              <a:t>104,599</a:t>
            </a:r>
            <a:r>
              <a:rPr kumimoji="0" lang="en-US" sz="1100" i="0" u="none" strike="noStrike" kern="1200" cap="none" spc="0" normalizeH="0" baseline="0" noProof="0" dirty="0">
                <a:ln>
                  <a:noFill/>
                </a:ln>
                <a:solidFill>
                  <a:srgbClr val="000000"/>
                </a:solidFill>
                <a:effectLst/>
                <a:uLnTx/>
                <a:uFillTx/>
                <a:ea typeface="SimSun" panose="02010600030101010101" pitchFamily="2" charset="-122"/>
                <a:cs typeface="Times New Roman" panose="02020603050405020304" pitchFamily="18" charset="0"/>
              </a:rPr>
              <a:t>)</a:t>
            </a:r>
            <a:endParaRPr lang="en-US" sz="1100" dirty="0"/>
          </a:p>
        </p:txBody>
      </p:sp>
      <p:cxnSp>
        <p:nvCxnSpPr>
          <p:cNvPr id="9" name="Straight Arrow Connector 8">
            <a:extLst>
              <a:ext uri="{FF2B5EF4-FFF2-40B4-BE49-F238E27FC236}">
                <a16:creationId xmlns:a16="http://schemas.microsoft.com/office/drawing/2014/main" id="{EB3B581D-C7AE-4E29-B19D-B7C1FED04725}"/>
              </a:ext>
            </a:extLst>
          </p:cNvPr>
          <p:cNvCxnSpPr>
            <a:cxnSpLocks/>
          </p:cNvCxnSpPr>
          <p:nvPr/>
        </p:nvCxnSpPr>
        <p:spPr>
          <a:xfrm>
            <a:off x="6096000" y="586590"/>
            <a:ext cx="123" cy="64008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0" name="TextBox 9">
            <a:extLst>
              <a:ext uri="{FF2B5EF4-FFF2-40B4-BE49-F238E27FC236}">
                <a16:creationId xmlns:a16="http://schemas.microsoft.com/office/drawing/2014/main" id="{A6C10ED6-276B-4EB6-BCB1-FFBE2FC1DD93}"/>
              </a:ext>
            </a:extLst>
          </p:cNvPr>
          <p:cNvSpPr txBox="1"/>
          <p:nvPr/>
        </p:nvSpPr>
        <p:spPr>
          <a:xfrm>
            <a:off x="6096121" y="620109"/>
            <a:ext cx="6095879" cy="600164"/>
          </a:xfrm>
          <a:prstGeom prst="rect">
            <a:avLst/>
          </a:prstGeom>
          <a:noFill/>
        </p:spPr>
        <p:txBody>
          <a:bodyPr wrap="square" rtlCol="0">
            <a:spAutoFit/>
          </a:bodyPr>
          <a:lstStyle/>
          <a:p>
            <a:r>
              <a:rPr lang="en-US" sz="1100" dirty="0"/>
              <a:t>For each patient in the cohort, search the Medicare Claims Datasets (2007-2020) listed below and apply the listed selection criteria, with the search limited to the period from the diagnosis date to the diagnosis date plus 365 days or the date of the patient’s death, whichever is earlier</a:t>
            </a:r>
          </a:p>
        </p:txBody>
      </p:sp>
      <p:cxnSp>
        <p:nvCxnSpPr>
          <p:cNvPr id="18" name="Straight Connector 17">
            <a:extLst>
              <a:ext uri="{FF2B5EF4-FFF2-40B4-BE49-F238E27FC236}">
                <a16:creationId xmlns:a16="http://schemas.microsoft.com/office/drawing/2014/main" id="{F90D63CD-792A-46F2-A036-EE66ACCB0D3A}"/>
              </a:ext>
            </a:extLst>
          </p:cNvPr>
          <p:cNvCxnSpPr>
            <a:cxnSpLocks/>
          </p:cNvCxnSpPr>
          <p:nvPr/>
        </p:nvCxnSpPr>
        <p:spPr>
          <a:xfrm flipV="1">
            <a:off x="639305" y="1212633"/>
            <a:ext cx="8311896" cy="24242"/>
          </a:xfrm>
          <a:prstGeom prst="line">
            <a:avLst/>
          </a:prstGeom>
        </p:spPr>
        <p:style>
          <a:lnRef idx="3">
            <a:schemeClr val="dk1"/>
          </a:lnRef>
          <a:fillRef idx="0">
            <a:schemeClr val="dk1"/>
          </a:fillRef>
          <a:effectRef idx="2">
            <a:schemeClr val="dk1"/>
          </a:effectRef>
          <a:fontRef idx="minor">
            <a:schemeClr val="tx1"/>
          </a:fontRef>
        </p:style>
      </p:cxnSp>
      <p:cxnSp>
        <p:nvCxnSpPr>
          <p:cNvPr id="20" name="Straight Arrow Connector 19">
            <a:extLst>
              <a:ext uri="{FF2B5EF4-FFF2-40B4-BE49-F238E27FC236}">
                <a16:creationId xmlns:a16="http://schemas.microsoft.com/office/drawing/2014/main" id="{161D06B0-8EAE-481C-B965-8EF4E235CBF4}"/>
              </a:ext>
            </a:extLst>
          </p:cNvPr>
          <p:cNvCxnSpPr>
            <a:cxnSpLocks/>
          </p:cNvCxnSpPr>
          <p:nvPr/>
        </p:nvCxnSpPr>
        <p:spPr>
          <a:xfrm>
            <a:off x="5045114" y="1235015"/>
            <a:ext cx="123" cy="131673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2" name="TextBox 21">
            <a:extLst>
              <a:ext uri="{FF2B5EF4-FFF2-40B4-BE49-F238E27FC236}">
                <a16:creationId xmlns:a16="http://schemas.microsoft.com/office/drawing/2014/main" id="{745C4CDF-A1F7-4D17-B83C-FC294E023838}"/>
              </a:ext>
            </a:extLst>
          </p:cNvPr>
          <p:cNvSpPr txBox="1"/>
          <p:nvPr/>
        </p:nvSpPr>
        <p:spPr>
          <a:xfrm>
            <a:off x="768794" y="1445494"/>
            <a:ext cx="3264035" cy="769441"/>
          </a:xfrm>
          <a:prstGeom prst="rect">
            <a:avLst/>
          </a:prstGeom>
          <a:noFill/>
          <a:ln>
            <a:solidFill>
              <a:schemeClr val="tx1"/>
            </a:solidFill>
          </a:ln>
        </p:spPr>
        <p:txBody>
          <a:bodyPr wrap="square" rtlCol="0">
            <a:spAutoFit/>
          </a:bodyPr>
          <a:lstStyle/>
          <a:p>
            <a:pPr marL="171450" indent="-171450">
              <a:buFont typeface="Arial" panose="020B0604020202020204" pitchFamily="34" charset="0"/>
              <a:buChar char="•"/>
            </a:pPr>
            <a:r>
              <a:rPr lang="en-US" sz="1100" dirty="0"/>
              <a:t>Data resource: </a:t>
            </a:r>
            <a:r>
              <a:rPr lang="en-US" sz="1100" dirty="0" err="1"/>
              <a:t>Medpar</a:t>
            </a:r>
            <a:r>
              <a:rPr lang="en-US" sz="1100" dirty="0"/>
              <a:t> </a:t>
            </a:r>
          </a:p>
          <a:p>
            <a:pPr marL="171450" indent="-171450">
              <a:buFont typeface="Arial" panose="020B0604020202020204" pitchFamily="34" charset="0"/>
              <a:buChar char="•"/>
            </a:pPr>
            <a:r>
              <a:rPr lang="en-US" sz="1100" dirty="0"/>
              <a:t>Criteria: ≥ 1 claim describing a metabolic condition or </a:t>
            </a:r>
            <a:r>
              <a:rPr lang="en-US" sz="1100" dirty="0" err="1"/>
              <a:t>MetS</a:t>
            </a:r>
            <a:r>
              <a:rPr lang="en-US" sz="1100" dirty="0"/>
              <a:t> as indicated by the ICD diagnosis &amp; CPT codes in Supplemental Table 1</a:t>
            </a:r>
          </a:p>
        </p:txBody>
      </p:sp>
      <p:sp>
        <p:nvSpPr>
          <p:cNvPr id="24" name="Rectangle 23">
            <a:extLst>
              <a:ext uri="{FF2B5EF4-FFF2-40B4-BE49-F238E27FC236}">
                <a16:creationId xmlns:a16="http://schemas.microsoft.com/office/drawing/2014/main" id="{E2C0DF6F-6C9A-48C6-80B7-2C61AD31392A}"/>
              </a:ext>
            </a:extLst>
          </p:cNvPr>
          <p:cNvSpPr/>
          <p:nvPr/>
        </p:nvSpPr>
        <p:spPr>
          <a:xfrm>
            <a:off x="5129313" y="1445494"/>
            <a:ext cx="3207459" cy="769441"/>
          </a:xfrm>
          <a:prstGeom prst="rect">
            <a:avLst/>
          </a:prstGeom>
          <a:ln>
            <a:solidFill>
              <a:schemeClr val="tx1"/>
            </a:solidFill>
          </a:ln>
        </p:spPr>
        <p:txBody>
          <a:bodyPr wrap="square">
            <a:spAutoFit/>
          </a:bodyPr>
          <a:lstStyle/>
          <a:p>
            <a:pPr marL="171450" indent="-171450">
              <a:buFont typeface="Arial" panose="020B0604020202020204" pitchFamily="34" charset="0"/>
              <a:buChar char="•"/>
            </a:pPr>
            <a:r>
              <a:rPr lang="en-US" sz="1100" dirty="0"/>
              <a:t>Data resources: NCH, Outpatient, DME (NOD)</a:t>
            </a:r>
          </a:p>
          <a:p>
            <a:pPr marL="171450" indent="-171450">
              <a:buFont typeface="Arial" panose="020B0604020202020204" pitchFamily="34" charset="0"/>
              <a:buChar char="•"/>
            </a:pPr>
            <a:r>
              <a:rPr lang="en-US" sz="1100" dirty="0"/>
              <a:t>Criteria: ≥2 claims specifying metabolic condition or </a:t>
            </a:r>
            <a:r>
              <a:rPr lang="en-US" sz="1100" dirty="0" err="1"/>
              <a:t>MetS</a:t>
            </a:r>
            <a:r>
              <a:rPr lang="en-US" sz="1100" dirty="0"/>
              <a:t> dated 30 days apart as indicated by ICD diagnosis &amp; CPT codes in Supplemental Table 1</a:t>
            </a:r>
          </a:p>
        </p:txBody>
      </p:sp>
      <p:cxnSp>
        <p:nvCxnSpPr>
          <p:cNvPr id="64" name="Straight Arrow Connector 63">
            <a:extLst>
              <a:ext uri="{FF2B5EF4-FFF2-40B4-BE49-F238E27FC236}">
                <a16:creationId xmlns:a16="http://schemas.microsoft.com/office/drawing/2014/main" id="{E046CAC4-8334-4042-B730-429C408BAE2C}"/>
              </a:ext>
            </a:extLst>
          </p:cNvPr>
          <p:cNvCxnSpPr>
            <a:cxnSpLocks/>
            <a:endCxn id="12" idx="0"/>
          </p:cNvCxnSpPr>
          <p:nvPr/>
        </p:nvCxnSpPr>
        <p:spPr>
          <a:xfrm>
            <a:off x="6095877" y="3747307"/>
            <a:ext cx="0" cy="51698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 name="TextBox 1">
            <a:extLst>
              <a:ext uri="{FF2B5EF4-FFF2-40B4-BE49-F238E27FC236}">
                <a16:creationId xmlns:a16="http://schemas.microsoft.com/office/drawing/2014/main" id="{CAEA6887-BEC2-4A85-9D90-5F3B101B5905}"/>
              </a:ext>
            </a:extLst>
          </p:cNvPr>
          <p:cNvSpPr txBox="1"/>
          <p:nvPr/>
        </p:nvSpPr>
        <p:spPr>
          <a:xfrm>
            <a:off x="-1" y="54218"/>
            <a:ext cx="12191999" cy="276999"/>
          </a:xfrm>
          <a:prstGeom prst="rect">
            <a:avLst/>
          </a:prstGeom>
          <a:noFill/>
        </p:spPr>
        <p:txBody>
          <a:bodyPr wrap="square" rtlCol="0">
            <a:spAutoFit/>
          </a:bodyPr>
          <a:lstStyle/>
          <a:p>
            <a:pPr algn="ctr"/>
            <a:r>
              <a:rPr lang="en-US" sz="1200" b="1" dirty="0"/>
              <a:t>Supplementary Figure </a:t>
            </a:r>
            <a:r>
              <a:rPr lang="en-US" sz="1200" b="1" dirty="0" err="1"/>
              <a:t>S1A</a:t>
            </a:r>
            <a:r>
              <a:rPr lang="en-US" sz="1200" b="1" dirty="0"/>
              <a:t>.  Defining Breast Cancer Patients with Metabolic Syndromes (MetS)</a:t>
            </a:r>
          </a:p>
        </p:txBody>
      </p:sp>
      <p:sp>
        <p:nvSpPr>
          <p:cNvPr id="34" name="Rectangle 33">
            <a:extLst>
              <a:ext uri="{FF2B5EF4-FFF2-40B4-BE49-F238E27FC236}">
                <a16:creationId xmlns:a16="http://schemas.microsoft.com/office/drawing/2014/main" id="{86F5AD49-0CE7-CBF3-D453-53B6312A90A6}"/>
              </a:ext>
            </a:extLst>
          </p:cNvPr>
          <p:cNvSpPr/>
          <p:nvPr/>
        </p:nvSpPr>
        <p:spPr>
          <a:xfrm>
            <a:off x="9031537" y="1375604"/>
            <a:ext cx="2921713" cy="938719"/>
          </a:xfrm>
          <a:prstGeom prst="rect">
            <a:avLst/>
          </a:prstGeom>
          <a:ln>
            <a:solidFill>
              <a:schemeClr val="tx1"/>
            </a:solidFill>
          </a:ln>
        </p:spPr>
        <p:txBody>
          <a:bodyPr wrap="square">
            <a:spAutoFit/>
          </a:bodyPr>
          <a:lstStyle/>
          <a:p>
            <a:pPr marL="171450" indent="-171450">
              <a:buFont typeface="Arial" panose="020B0604020202020204" pitchFamily="34" charset="0"/>
              <a:buChar char="•"/>
            </a:pPr>
            <a:r>
              <a:rPr lang="en-US" sz="1100" dirty="0"/>
              <a:t>Data resources: Part D Medication </a:t>
            </a:r>
          </a:p>
          <a:p>
            <a:pPr marL="171450" indent="-171450">
              <a:buFont typeface="Arial" panose="020B0604020202020204" pitchFamily="34" charset="0"/>
              <a:buChar char="•"/>
            </a:pPr>
            <a:r>
              <a:rPr lang="en-US" sz="1100" dirty="0"/>
              <a:t>Criteria: ≥2 claims for generic drug dated 30 days used to define a metabolic condition or </a:t>
            </a:r>
            <a:r>
              <a:rPr lang="en-US" sz="1100" dirty="0" err="1"/>
              <a:t>MetS</a:t>
            </a:r>
            <a:r>
              <a:rPr lang="en-US" sz="1100" dirty="0"/>
              <a:t>. The list of generic medication names is provided in Supplemental Table 2</a:t>
            </a:r>
            <a:endParaRPr lang="en-US" sz="1200" dirty="0"/>
          </a:p>
        </p:txBody>
      </p:sp>
      <p:cxnSp>
        <p:nvCxnSpPr>
          <p:cNvPr id="92" name="Straight Connector 91">
            <a:extLst>
              <a:ext uri="{FF2B5EF4-FFF2-40B4-BE49-F238E27FC236}">
                <a16:creationId xmlns:a16="http://schemas.microsoft.com/office/drawing/2014/main" id="{12030870-E535-4339-4D7F-AB4DED09A8EE}"/>
              </a:ext>
            </a:extLst>
          </p:cNvPr>
          <p:cNvCxnSpPr>
            <a:cxnSpLocks/>
          </p:cNvCxnSpPr>
          <p:nvPr/>
        </p:nvCxnSpPr>
        <p:spPr>
          <a:xfrm>
            <a:off x="1703125" y="3744979"/>
            <a:ext cx="0" cy="1132688"/>
          </a:xfrm>
          <a:prstGeom prst="line">
            <a:avLst/>
          </a:prstGeom>
        </p:spPr>
        <p:style>
          <a:lnRef idx="3">
            <a:schemeClr val="dk1"/>
          </a:lnRef>
          <a:fillRef idx="0">
            <a:schemeClr val="dk1"/>
          </a:fillRef>
          <a:effectRef idx="2">
            <a:schemeClr val="dk1"/>
          </a:effectRef>
          <a:fontRef idx="minor">
            <a:schemeClr val="tx1"/>
          </a:fontRef>
        </p:style>
      </p:cxnSp>
      <p:cxnSp>
        <p:nvCxnSpPr>
          <p:cNvPr id="94" name="Straight Arrow Connector 93">
            <a:extLst>
              <a:ext uri="{FF2B5EF4-FFF2-40B4-BE49-F238E27FC236}">
                <a16:creationId xmlns:a16="http://schemas.microsoft.com/office/drawing/2014/main" id="{F8772ABB-6AC6-526F-89A3-4275B6BBB3B4}"/>
              </a:ext>
            </a:extLst>
          </p:cNvPr>
          <p:cNvCxnSpPr>
            <a:cxnSpLocks/>
          </p:cNvCxnSpPr>
          <p:nvPr/>
        </p:nvCxnSpPr>
        <p:spPr>
          <a:xfrm flipH="1">
            <a:off x="7743702" y="4851214"/>
            <a:ext cx="2489324" cy="1263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05" name="TextBox 104">
            <a:extLst>
              <a:ext uri="{FF2B5EF4-FFF2-40B4-BE49-F238E27FC236}">
                <a16:creationId xmlns:a16="http://schemas.microsoft.com/office/drawing/2014/main" id="{08230DDB-CCCA-2F2C-8363-3C97A43C8579}"/>
              </a:ext>
            </a:extLst>
          </p:cNvPr>
          <p:cNvSpPr txBox="1"/>
          <p:nvPr/>
        </p:nvSpPr>
        <p:spPr>
          <a:xfrm>
            <a:off x="6095877" y="5544335"/>
            <a:ext cx="5327772" cy="430887"/>
          </a:xfrm>
          <a:prstGeom prst="rect">
            <a:avLst/>
          </a:prstGeom>
          <a:noFill/>
        </p:spPr>
        <p:txBody>
          <a:bodyPr wrap="square" rtlCol="0">
            <a:spAutoFit/>
          </a:bodyPr>
          <a:lstStyle/>
          <a:p>
            <a:r>
              <a:rPr lang="en-US" sz="1100" dirty="0">
                <a:effectLst/>
                <a:latin typeface="Calibri" panose="020F0502020204030204" pitchFamily="34" charset="0"/>
                <a:ea typeface="Calibri" panose="020F0502020204030204" pitchFamily="34" charset="0"/>
                <a:cs typeface="Times New Roman" panose="02020603050405020304" pitchFamily="18" charset="0"/>
              </a:rPr>
              <a:t>Identify the patients who had at least 3 of the 5 metabolic conditions described above. These patients are considered to have “</a:t>
            </a:r>
            <a:r>
              <a:rPr lang="en-US" sz="1100" dirty="0" err="1">
                <a:effectLst/>
                <a:latin typeface="Calibri" panose="020F0502020204030204" pitchFamily="34" charset="0"/>
                <a:ea typeface="Calibri" panose="020F0502020204030204" pitchFamily="34" charset="0"/>
                <a:cs typeface="Times New Roman" panose="02020603050405020304" pitchFamily="18" charset="0"/>
              </a:rPr>
              <a:t>MetS</a:t>
            </a:r>
            <a:r>
              <a:rPr lang="en-US" sz="1100" dirty="0">
                <a:effectLst/>
                <a:latin typeface="Calibri" panose="020F0502020204030204" pitchFamily="34" charset="0"/>
                <a:ea typeface="Calibri" panose="020F0502020204030204" pitchFamily="34" charset="0"/>
                <a:cs typeface="Times New Roman" panose="02020603050405020304" pitchFamily="18" charset="0"/>
              </a:rPr>
              <a:t> by algorithm”</a:t>
            </a:r>
            <a:endParaRPr lang="en-US" sz="1100" dirty="0"/>
          </a:p>
        </p:txBody>
      </p:sp>
      <p:cxnSp>
        <p:nvCxnSpPr>
          <p:cNvPr id="114" name="Straight Arrow Connector 113">
            <a:extLst>
              <a:ext uri="{FF2B5EF4-FFF2-40B4-BE49-F238E27FC236}">
                <a16:creationId xmlns:a16="http://schemas.microsoft.com/office/drawing/2014/main" id="{9E5B03FA-90BD-904C-7777-F90FF60DA9D1}"/>
              </a:ext>
            </a:extLst>
          </p:cNvPr>
          <p:cNvCxnSpPr>
            <a:cxnSpLocks/>
            <a:endCxn id="12" idx="1"/>
          </p:cNvCxnSpPr>
          <p:nvPr/>
        </p:nvCxnSpPr>
        <p:spPr>
          <a:xfrm>
            <a:off x="1703125" y="4871038"/>
            <a:ext cx="2744927"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16" name="Straight Connector 115">
            <a:extLst>
              <a:ext uri="{FF2B5EF4-FFF2-40B4-BE49-F238E27FC236}">
                <a16:creationId xmlns:a16="http://schemas.microsoft.com/office/drawing/2014/main" id="{B1E412A6-CF68-F13F-E928-2F807D6C04C2}"/>
              </a:ext>
            </a:extLst>
          </p:cNvPr>
          <p:cNvCxnSpPr>
            <a:cxnSpLocks/>
          </p:cNvCxnSpPr>
          <p:nvPr/>
        </p:nvCxnSpPr>
        <p:spPr>
          <a:xfrm>
            <a:off x="10233026" y="3739247"/>
            <a:ext cx="0" cy="1111967"/>
          </a:xfrm>
          <a:prstGeom prst="line">
            <a:avLst/>
          </a:prstGeom>
        </p:spPr>
        <p:style>
          <a:lnRef idx="3">
            <a:schemeClr val="dk1"/>
          </a:lnRef>
          <a:fillRef idx="0">
            <a:schemeClr val="dk1"/>
          </a:fillRef>
          <a:effectRef idx="2">
            <a:schemeClr val="dk1"/>
          </a:effectRef>
          <a:fontRef idx="minor">
            <a:schemeClr val="tx1"/>
          </a:fontRef>
        </p:style>
      </p:cxnSp>
      <p:sp>
        <p:nvSpPr>
          <p:cNvPr id="36" name="TextBox 35">
            <a:extLst>
              <a:ext uri="{FF2B5EF4-FFF2-40B4-BE49-F238E27FC236}">
                <a16:creationId xmlns:a16="http://schemas.microsoft.com/office/drawing/2014/main" id="{7723FA63-FE6D-9A94-B976-F4E611F2B321}"/>
              </a:ext>
            </a:extLst>
          </p:cNvPr>
          <p:cNvSpPr txBox="1"/>
          <p:nvPr/>
        </p:nvSpPr>
        <p:spPr>
          <a:xfrm>
            <a:off x="6096000" y="3856552"/>
            <a:ext cx="3891348" cy="261610"/>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n-US" sz="1100" dirty="0">
                <a:solidFill>
                  <a:prstClr val="black"/>
                </a:solidFill>
                <a:latin typeface="Calibri" panose="020F0502020204030204" pitchFamily="34" charset="0"/>
                <a:cs typeface="Times New Roman" panose="02020603050405020304" pitchFamily="18" charset="0"/>
              </a:rPr>
              <a:t>Combine the information from the 3 searches described above.</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41" name="Straight Arrow Connector 40">
            <a:extLst>
              <a:ext uri="{FF2B5EF4-FFF2-40B4-BE49-F238E27FC236}">
                <a16:creationId xmlns:a16="http://schemas.microsoft.com/office/drawing/2014/main" id="{38588D7E-0102-57D4-7633-54D5F0897CB8}"/>
              </a:ext>
            </a:extLst>
          </p:cNvPr>
          <p:cNvCxnSpPr>
            <a:cxnSpLocks/>
            <a:endCxn id="13" idx="0"/>
          </p:cNvCxnSpPr>
          <p:nvPr/>
        </p:nvCxnSpPr>
        <p:spPr>
          <a:xfrm>
            <a:off x="6095877" y="5477781"/>
            <a:ext cx="123" cy="63270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graphicFrame>
        <p:nvGraphicFramePr>
          <p:cNvPr id="6" name="Table 5">
            <a:extLst>
              <a:ext uri="{FF2B5EF4-FFF2-40B4-BE49-F238E27FC236}">
                <a16:creationId xmlns:a16="http://schemas.microsoft.com/office/drawing/2014/main" id="{D5545EC4-669F-6A26-AACF-9D490EB7D7E1}"/>
              </a:ext>
            </a:extLst>
          </p:cNvPr>
          <p:cNvGraphicFramePr>
            <a:graphicFrameLocks noGrp="1"/>
          </p:cNvGraphicFramePr>
          <p:nvPr>
            <p:extLst>
              <p:ext uri="{D42A27DB-BD31-4B8C-83A1-F6EECF244321}">
                <p14:modId xmlns:p14="http://schemas.microsoft.com/office/powerpoint/2010/main" val="46995046"/>
              </p:ext>
            </p:extLst>
          </p:nvPr>
        </p:nvGraphicFramePr>
        <p:xfrm>
          <a:off x="250519" y="2533822"/>
          <a:ext cx="3295650" cy="1213485"/>
        </p:xfrm>
        <a:graphic>
          <a:graphicData uri="http://schemas.openxmlformats.org/drawingml/2006/table">
            <a:tbl>
              <a:tblPr firstRow="1" firstCol="1" bandRow="1"/>
              <a:tblGrid>
                <a:gridCol w="1883410">
                  <a:extLst>
                    <a:ext uri="{9D8B030D-6E8A-4147-A177-3AD203B41FA5}">
                      <a16:colId xmlns:a16="http://schemas.microsoft.com/office/drawing/2014/main" val="1943086421"/>
                    </a:ext>
                  </a:extLst>
                </a:gridCol>
                <a:gridCol w="1412240">
                  <a:extLst>
                    <a:ext uri="{9D8B030D-6E8A-4147-A177-3AD203B41FA5}">
                      <a16:colId xmlns:a16="http://schemas.microsoft.com/office/drawing/2014/main" val="65277702"/>
                    </a:ext>
                  </a:extLst>
                </a:gridCol>
              </a:tblGrid>
              <a:tr h="173355">
                <a:tc>
                  <a:txBody>
                    <a:bodyPr/>
                    <a:lstStyle/>
                    <a:p>
                      <a:pPr marL="0" marR="0">
                        <a:lnSpc>
                          <a:spcPct val="107000"/>
                        </a:lnSpc>
                        <a:spcBef>
                          <a:spcPts val="0"/>
                        </a:spcBef>
                        <a:spcAft>
                          <a:spcPts val="0"/>
                        </a:spcAft>
                      </a:pPr>
                      <a:r>
                        <a:rPr lang="en-US" sz="1100" u="sng" kern="100" dirty="0">
                          <a:effectLst/>
                          <a:latin typeface="Aptos" panose="020B0004020202020204" pitchFamily="34" charset="0"/>
                          <a:ea typeface="Aptos" panose="020B0004020202020204" pitchFamily="34" charset="0"/>
                          <a:cs typeface="Times New Roman" panose="02020603050405020304" pitchFamily="18" charset="0"/>
                        </a:rPr>
                        <a:t>Metabolic condition or </a:t>
                      </a:r>
                      <a:r>
                        <a:rPr lang="en-US" sz="1100" u="sng" kern="100" dirty="0" err="1">
                          <a:effectLst/>
                          <a:latin typeface="Aptos" panose="020B0004020202020204" pitchFamily="34" charset="0"/>
                          <a:ea typeface="Aptos" panose="020B0004020202020204" pitchFamily="34" charset="0"/>
                          <a:cs typeface="Times New Roman" panose="02020603050405020304" pitchFamily="18" charset="0"/>
                        </a:rPr>
                        <a:t>MetS</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nSpc>
                          <a:spcPct val="107000"/>
                        </a:lnSpc>
                        <a:spcBef>
                          <a:spcPts val="0"/>
                        </a:spcBef>
                        <a:spcAft>
                          <a:spcPts val="0"/>
                        </a:spcAft>
                      </a:pPr>
                      <a:r>
                        <a:rPr lang="en-US" sz="1100" u="sng" kern="100">
                          <a:effectLst/>
                          <a:latin typeface="Aptos" panose="020B0004020202020204" pitchFamily="34" charset="0"/>
                          <a:ea typeface="Aptos" panose="020B0004020202020204" pitchFamily="34" charset="0"/>
                          <a:cs typeface="Times New Roman" panose="02020603050405020304" pitchFamily="18" charset="0"/>
                        </a:rPr>
                        <a:t>No (%) of patients</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934361071"/>
                  </a:ext>
                </a:extLst>
              </a:tr>
              <a:tr h="173355">
                <a:tc>
                  <a:txBody>
                    <a:bodyPr/>
                    <a:lstStyle/>
                    <a:p>
                      <a:pPr marL="0" marR="0">
                        <a:lnSpc>
                          <a:spcPct val="107000"/>
                        </a:lnSpc>
                        <a:spcBef>
                          <a:spcPts val="0"/>
                        </a:spcBef>
                        <a:spcAft>
                          <a:spcPts val="0"/>
                        </a:spcAft>
                      </a:pPr>
                      <a:r>
                        <a:rPr lang="en-US" sz="1100" kern="100" dirty="0">
                          <a:effectLst/>
                          <a:latin typeface="Aptos" panose="020B0004020202020204" pitchFamily="34" charset="0"/>
                          <a:ea typeface="Aptos" panose="020B0004020202020204" pitchFamily="34" charset="0"/>
                          <a:cs typeface="Times New Roman" panose="02020603050405020304" pitchFamily="18" charset="0"/>
                        </a:rPr>
                        <a:t>Hypertension</a:t>
                      </a:r>
                    </a:p>
                  </a:txBody>
                  <a:tcPr marL="68580" marR="68580" marT="0" marB="0">
                    <a:lnL w="12700" cap="flat" cmpd="sng" algn="ctr">
                      <a:solidFill>
                        <a:srgbClr val="000000"/>
                      </a:solidFill>
                      <a:prstDash val="solid"/>
                      <a:round/>
                      <a:headEnd type="none" w="med" len="med"/>
                      <a:tailEnd type="none" w="med" len="med"/>
                    </a:lnL>
                    <a:lnR>
                      <a:noFill/>
                    </a:lnR>
                    <a:lnT>
                      <a:noFill/>
                    </a:lnT>
                    <a:lnB>
                      <a:noFill/>
                    </a:lnB>
                    <a:noFill/>
                  </a:tcPr>
                </a:tc>
                <a:tc>
                  <a:txBody>
                    <a:bodyPr/>
                    <a:lstStyle/>
                    <a:p>
                      <a:pPr marL="0" marR="0">
                        <a:lnSpc>
                          <a:spcPct val="107000"/>
                        </a:lnSpc>
                        <a:spcBef>
                          <a:spcPts val="0"/>
                        </a:spcBef>
                        <a:spcAft>
                          <a:spcPts val="0"/>
                        </a:spcAft>
                      </a:pPr>
                      <a:r>
                        <a:rPr lang="en-US" sz="1100" kern="100">
                          <a:effectLst/>
                          <a:latin typeface="Aptos" panose="020B0004020202020204" pitchFamily="34" charset="0"/>
                          <a:ea typeface="Aptos" panose="020B0004020202020204" pitchFamily="34" charset="0"/>
                          <a:cs typeface="Times New Roman" panose="02020603050405020304" pitchFamily="18" charset="0"/>
                        </a:rPr>
                        <a:t>31,285 (30)</a:t>
                      </a:r>
                    </a:p>
                  </a:txBody>
                  <a:tcPr marL="68580" marR="68580" marT="0" marB="0">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201459005"/>
                  </a:ext>
                </a:extLst>
              </a:tr>
              <a:tr h="173355">
                <a:tc>
                  <a:txBody>
                    <a:bodyPr/>
                    <a:lstStyle/>
                    <a:p>
                      <a:pPr marL="0" marR="0">
                        <a:lnSpc>
                          <a:spcPct val="107000"/>
                        </a:lnSpc>
                        <a:spcBef>
                          <a:spcPts val="0"/>
                        </a:spcBef>
                        <a:spcAft>
                          <a:spcPts val="0"/>
                        </a:spcAft>
                      </a:pPr>
                      <a:r>
                        <a:rPr lang="en-US" sz="1100" kern="100">
                          <a:effectLst/>
                          <a:latin typeface="Aptos" panose="020B0004020202020204" pitchFamily="34" charset="0"/>
                          <a:ea typeface="Aptos" panose="020B0004020202020204" pitchFamily="34" charset="0"/>
                          <a:cs typeface="Times New Roman" panose="02020603050405020304" pitchFamily="18" charset="0"/>
                        </a:rPr>
                        <a:t>Hyperlipidemia</a:t>
                      </a:r>
                    </a:p>
                  </a:txBody>
                  <a:tcPr marL="68580" marR="68580" marT="0" marB="0">
                    <a:lnL w="12700" cap="flat" cmpd="sng" algn="ctr">
                      <a:solidFill>
                        <a:srgbClr val="000000"/>
                      </a:solidFill>
                      <a:prstDash val="solid"/>
                      <a:round/>
                      <a:headEnd type="none" w="med" len="med"/>
                      <a:tailEnd type="none" w="med" len="med"/>
                    </a:lnL>
                    <a:lnR>
                      <a:noFill/>
                    </a:lnR>
                    <a:lnT>
                      <a:noFill/>
                    </a:lnT>
                    <a:lnB>
                      <a:noFill/>
                    </a:lnB>
                    <a:noFill/>
                  </a:tcPr>
                </a:tc>
                <a:tc>
                  <a:txBody>
                    <a:bodyPr/>
                    <a:lstStyle/>
                    <a:p>
                      <a:pPr marL="0" marR="0">
                        <a:lnSpc>
                          <a:spcPct val="107000"/>
                        </a:lnSpc>
                        <a:spcBef>
                          <a:spcPts val="0"/>
                        </a:spcBef>
                        <a:spcAft>
                          <a:spcPts val="0"/>
                        </a:spcAft>
                      </a:pPr>
                      <a:r>
                        <a:rPr lang="en-US" sz="1100" kern="100">
                          <a:effectLst/>
                          <a:latin typeface="Aptos" panose="020B0004020202020204" pitchFamily="34" charset="0"/>
                          <a:ea typeface="Aptos" panose="020B0004020202020204" pitchFamily="34" charset="0"/>
                          <a:cs typeface="Times New Roman" panose="02020603050405020304" pitchFamily="18" charset="0"/>
                        </a:rPr>
                        <a:t>7,538 (7)</a:t>
                      </a:r>
                    </a:p>
                  </a:txBody>
                  <a:tcPr marL="68580" marR="68580" marT="0" marB="0">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3355270003"/>
                  </a:ext>
                </a:extLst>
              </a:tr>
              <a:tr h="173355">
                <a:tc>
                  <a:txBody>
                    <a:bodyPr/>
                    <a:lstStyle/>
                    <a:p>
                      <a:pPr marL="0" marR="0">
                        <a:lnSpc>
                          <a:spcPct val="107000"/>
                        </a:lnSpc>
                        <a:spcBef>
                          <a:spcPts val="0"/>
                        </a:spcBef>
                        <a:spcAft>
                          <a:spcPts val="0"/>
                        </a:spcAft>
                      </a:pPr>
                      <a:r>
                        <a:rPr lang="en-US" sz="1100" kern="100">
                          <a:effectLst/>
                          <a:latin typeface="Aptos" panose="020B0004020202020204" pitchFamily="34" charset="0"/>
                          <a:ea typeface="Aptos" panose="020B0004020202020204" pitchFamily="34" charset="0"/>
                          <a:cs typeface="Times New Roman" panose="02020603050405020304" pitchFamily="18" charset="0"/>
                        </a:rPr>
                        <a:t>Obesity</a:t>
                      </a:r>
                    </a:p>
                  </a:txBody>
                  <a:tcPr marL="68580" marR="68580" marT="0" marB="0">
                    <a:lnL w="12700" cap="flat" cmpd="sng" algn="ctr">
                      <a:solidFill>
                        <a:srgbClr val="000000"/>
                      </a:solidFill>
                      <a:prstDash val="solid"/>
                      <a:round/>
                      <a:headEnd type="none" w="med" len="med"/>
                      <a:tailEnd type="none" w="med" len="med"/>
                    </a:lnL>
                    <a:lnR>
                      <a:noFill/>
                    </a:lnR>
                    <a:lnT>
                      <a:noFill/>
                    </a:lnT>
                    <a:lnB>
                      <a:noFill/>
                    </a:lnB>
                    <a:noFill/>
                  </a:tcPr>
                </a:tc>
                <a:tc>
                  <a:txBody>
                    <a:bodyPr/>
                    <a:lstStyle/>
                    <a:p>
                      <a:pPr marL="0" marR="0">
                        <a:lnSpc>
                          <a:spcPct val="107000"/>
                        </a:lnSpc>
                        <a:spcBef>
                          <a:spcPts val="0"/>
                        </a:spcBef>
                        <a:spcAft>
                          <a:spcPts val="0"/>
                        </a:spcAft>
                      </a:pPr>
                      <a:r>
                        <a:rPr lang="en-US" sz="1100" kern="100">
                          <a:effectLst/>
                          <a:latin typeface="Aptos" panose="020B0004020202020204" pitchFamily="34" charset="0"/>
                          <a:ea typeface="Aptos" panose="020B0004020202020204" pitchFamily="34" charset="0"/>
                          <a:cs typeface="Times New Roman" panose="02020603050405020304" pitchFamily="18" charset="0"/>
                        </a:rPr>
                        <a:t>3,996 (4)</a:t>
                      </a:r>
                    </a:p>
                  </a:txBody>
                  <a:tcPr marL="68580" marR="68580" marT="0" marB="0">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1793347528"/>
                  </a:ext>
                </a:extLst>
              </a:tr>
              <a:tr h="173355">
                <a:tc>
                  <a:txBody>
                    <a:bodyPr/>
                    <a:lstStyle/>
                    <a:p>
                      <a:pPr marL="0" marR="0">
                        <a:lnSpc>
                          <a:spcPct val="107000"/>
                        </a:lnSpc>
                        <a:spcBef>
                          <a:spcPts val="0"/>
                        </a:spcBef>
                        <a:spcAft>
                          <a:spcPts val="0"/>
                        </a:spcAft>
                      </a:pPr>
                      <a:r>
                        <a:rPr lang="en-US" sz="1100" kern="100">
                          <a:effectLst/>
                          <a:latin typeface="Aptos" panose="020B0004020202020204" pitchFamily="34" charset="0"/>
                          <a:ea typeface="Aptos" panose="020B0004020202020204" pitchFamily="34" charset="0"/>
                          <a:cs typeface="Times New Roman" panose="02020603050405020304" pitchFamily="18" charset="0"/>
                        </a:rPr>
                        <a:t>Type 2 diabetes mellitus</a:t>
                      </a:r>
                    </a:p>
                  </a:txBody>
                  <a:tcPr marL="68580" marR="68580" marT="0" marB="0">
                    <a:lnL w="12700" cap="flat" cmpd="sng" algn="ctr">
                      <a:solidFill>
                        <a:srgbClr val="000000"/>
                      </a:solidFill>
                      <a:prstDash val="solid"/>
                      <a:round/>
                      <a:headEnd type="none" w="med" len="med"/>
                      <a:tailEnd type="none" w="med" len="med"/>
                    </a:lnL>
                    <a:lnR>
                      <a:noFill/>
                    </a:lnR>
                    <a:lnT>
                      <a:noFill/>
                    </a:lnT>
                    <a:lnB>
                      <a:noFill/>
                    </a:lnB>
                    <a:noFill/>
                  </a:tcPr>
                </a:tc>
                <a:tc>
                  <a:txBody>
                    <a:bodyPr/>
                    <a:lstStyle/>
                    <a:p>
                      <a:pPr marL="0" marR="0">
                        <a:lnSpc>
                          <a:spcPct val="107000"/>
                        </a:lnSpc>
                        <a:spcBef>
                          <a:spcPts val="0"/>
                        </a:spcBef>
                        <a:spcAft>
                          <a:spcPts val="0"/>
                        </a:spcAft>
                      </a:pPr>
                      <a:r>
                        <a:rPr lang="en-US" sz="1100" kern="100" dirty="0">
                          <a:effectLst/>
                          <a:latin typeface="Aptos" panose="020B0004020202020204" pitchFamily="34" charset="0"/>
                          <a:ea typeface="Aptos" panose="020B0004020202020204" pitchFamily="34" charset="0"/>
                          <a:cs typeface="Times New Roman" panose="02020603050405020304" pitchFamily="18" charset="0"/>
                        </a:rPr>
                        <a:t>9,553 (9)</a:t>
                      </a:r>
                    </a:p>
                  </a:txBody>
                  <a:tcPr marL="68580" marR="68580" marT="0" marB="0">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477837334"/>
                  </a:ext>
                </a:extLst>
              </a:tr>
              <a:tr h="173355">
                <a:tc>
                  <a:txBody>
                    <a:bodyPr/>
                    <a:lstStyle/>
                    <a:p>
                      <a:pPr marL="0" marR="0">
                        <a:lnSpc>
                          <a:spcPct val="107000"/>
                        </a:lnSpc>
                        <a:spcBef>
                          <a:spcPts val="0"/>
                        </a:spcBef>
                        <a:spcAft>
                          <a:spcPts val="0"/>
                        </a:spcAft>
                      </a:pPr>
                      <a:r>
                        <a:rPr lang="en-US" sz="1100" kern="100">
                          <a:effectLst/>
                          <a:latin typeface="Aptos" panose="020B0004020202020204" pitchFamily="34" charset="0"/>
                          <a:ea typeface="Aptos" panose="020B0004020202020204" pitchFamily="34" charset="0"/>
                          <a:cs typeface="Times New Roman" panose="02020603050405020304" pitchFamily="18" charset="0"/>
                        </a:rPr>
                        <a:t>Low HLD cholesterol</a:t>
                      </a:r>
                    </a:p>
                  </a:txBody>
                  <a:tcPr marL="68580" marR="68580" marT="0" marB="0">
                    <a:lnL w="12700" cap="flat" cmpd="sng" algn="ctr">
                      <a:solidFill>
                        <a:srgbClr val="000000"/>
                      </a:solidFill>
                      <a:prstDash val="solid"/>
                      <a:round/>
                      <a:headEnd type="none" w="med" len="med"/>
                      <a:tailEnd type="none" w="med" len="med"/>
                    </a:lnL>
                    <a:lnR>
                      <a:noFill/>
                    </a:lnR>
                    <a:lnT>
                      <a:noFill/>
                    </a:lnT>
                    <a:lnB>
                      <a:noFill/>
                    </a:lnB>
                    <a:noFill/>
                  </a:tcPr>
                </a:tc>
                <a:tc>
                  <a:txBody>
                    <a:bodyPr/>
                    <a:lstStyle/>
                    <a:p>
                      <a:pPr marL="0" marR="0">
                        <a:lnSpc>
                          <a:spcPct val="107000"/>
                        </a:lnSpc>
                        <a:spcBef>
                          <a:spcPts val="0"/>
                        </a:spcBef>
                        <a:spcAft>
                          <a:spcPts val="0"/>
                        </a:spcAft>
                      </a:pPr>
                      <a:r>
                        <a:rPr lang="en-US" sz="1100" kern="100" dirty="0">
                          <a:effectLst/>
                          <a:latin typeface="Aptos" panose="020B0004020202020204" pitchFamily="34" charset="0"/>
                          <a:ea typeface="Aptos" panose="020B0004020202020204" pitchFamily="34" charset="0"/>
                          <a:cs typeface="Times New Roman" panose="02020603050405020304" pitchFamily="18" charset="0"/>
                        </a:rPr>
                        <a:t>&lt;11</a:t>
                      </a:r>
                    </a:p>
                  </a:txBody>
                  <a:tcPr marL="68580" marR="68580" marT="0" marB="0">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3392827853"/>
                  </a:ext>
                </a:extLst>
              </a:tr>
              <a:tr h="173355">
                <a:tc>
                  <a:txBody>
                    <a:bodyPr/>
                    <a:lstStyle/>
                    <a:p>
                      <a:pPr marL="0" marR="0">
                        <a:lnSpc>
                          <a:spcPct val="107000"/>
                        </a:lnSpc>
                        <a:spcBef>
                          <a:spcPts val="0"/>
                        </a:spcBef>
                        <a:spcAft>
                          <a:spcPts val="0"/>
                        </a:spcAft>
                      </a:pPr>
                      <a:r>
                        <a:rPr lang="en-US" sz="1100" kern="100" dirty="0" err="1">
                          <a:effectLst/>
                          <a:latin typeface="Aptos" panose="020B0004020202020204" pitchFamily="34" charset="0"/>
                          <a:ea typeface="Aptos" panose="020B0004020202020204" pitchFamily="34" charset="0"/>
                          <a:cs typeface="Times New Roman" panose="02020603050405020304" pitchFamily="18" charset="0"/>
                        </a:rPr>
                        <a:t>MetS</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1100" kern="100" dirty="0">
                          <a:effectLst/>
                          <a:latin typeface="Aptos" panose="020B0004020202020204" pitchFamily="34" charset="0"/>
                          <a:ea typeface="Aptos" panose="020B0004020202020204" pitchFamily="34" charset="0"/>
                          <a:cs typeface="Times New Roman" panose="02020603050405020304" pitchFamily="18" charset="0"/>
                        </a:rPr>
                        <a:t>114 (0.11)</a:t>
                      </a: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59578371"/>
                  </a:ext>
                </a:extLst>
              </a:tr>
            </a:tbl>
          </a:graphicData>
        </a:graphic>
      </p:graphicFrame>
      <p:graphicFrame>
        <p:nvGraphicFramePr>
          <p:cNvPr id="8" name="Table 7">
            <a:extLst>
              <a:ext uri="{FF2B5EF4-FFF2-40B4-BE49-F238E27FC236}">
                <a16:creationId xmlns:a16="http://schemas.microsoft.com/office/drawing/2014/main" id="{388513FD-5EF6-AF88-6583-3E5D58664861}"/>
              </a:ext>
            </a:extLst>
          </p:cNvPr>
          <p:cNvGraphicFramePr>
            <a:graphicFrameLocks noGrp="1"/>
          </p:cNvGraphicFramePr>
          <p:nvPr>
            <p:extLst>
              <p:ext uri="{D42A27DB-BD31-4B8C-83A1-F6EECF244321}">
                <p14:modId xmlns:p14="http://schemas.microsoft.com/office/powerpoint/2010/main" val="1237952012"/>
              </p:ext>
            </p:extLst>
          </p:nvPr>
        </p:nvGraphicFramePr>
        <p:xfrm>
          <a:off x="4652997" y="2539840"/>
          <a:ext cx="3295650" cy="1213485"/>
        </p:xfrm>
        <a:graphic>
          <a:graphicData uri="http://schemas.openxmlformats.org/drawingml/2006/table">
            <a:tbl>
              <a:tblPr firstRow="1" firstCol="1" bandRow="1"/>
              <a:tblGrid>
                <a:gridCol w="1883410">
                  <a:extLst>
                    <a:ext uri="{9D8B030D-6E8A-4147-A177-3AD203B41FA5}">
                      <a16:colId xmlns:a16="http://schemas.microsoft.com/office/drawing/2014/main" val="1943086421"/>
                    </a:ext>
                  </a:extLst>
                </a:gridCol>
                <a:gridCol w="1412240">
                  <a:extLst>
                    <a:ext uri="{9D8B030D-6E8A-4147-A177-3AD203B41FA5}">
                      <a16:colId xmlns:a16="http://schemas.microsoft.com/office/drawing/2014/main" val="65277702"/>
                    </a:ext>
                  </a:extLst>
                </a:gridCol>
              </a:tblGrid>
              <a:tr h="173355">
                <a:tc>
                  <a:txBody>
                    <a:bodyPr/>
                    <a:lstStyle/>
                    <a:p>
                      <a:pPr marL="0" marR="0">
                        <a:lnSpc>
                          <a:spcPct val="107000"/>
                        </a:lnSpc>
                        <a:spcBef>
                          <a:spcPts val="0"/>
                        </a:spcBef>
                        <a:spcAft>
                          <a:spcPts val="0"/>
                        </a:spcAft>
                      </a:pPr>
                      <a:r>
                        <a:rPr lang="en-US" sz="1100" u="sng" kern="100" dirty="0">
                          <a:effectLst/>
                          <a:latin typeface="Aptos" panose="020B0004020202020204" pitchFamily="34" charset="0"/>
                          <a:ea typeface="Aptos" panose="020B0004020202020204" pitchFamily="34" charset="0"/>
                          <a:cs typeface="Times New Roman" panose="02020603050405020304" pitchFamily="18" charset="0"/>
                        </a:rPr>
                        <a:t>Metabolic condition or </a:t>
                      </a:r>
                      <a:r>
                        <a:rPr lang="en-US" sz="1100" u="sng" kern="100" dirty="0" err="1">
                          <a:effectLst/>
                          <a:latin typeface="Aptos" panose="020B0004020202020204" pitchFamily="34" charset="0"/>
                          <a:ea typeface="Aptos" panose="020B0004020202020204" pitchFamily="34" charset="0"/>
                          <a:cs typeface="Times New Roman" panose="02020603050405020304" pitchFamily="18" charset="0"/>
                        </a:rPr>
                        <a:t>MetS</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nSpc>
                          <a:spcPct val="107000"/>
                        </a:lnSpc>
                        <a:spcBef>
                          <a:spcPts val="0"/>
                        </a:spcBef>
                        <a:spcAft>
                          <a:spcPts val="0"/>
                        </a:spcAft>
                      </a:pPr>
                      <a:r>
                        <a:rPr lang="en-US" sz="1100" u="sng" kern="100">
                          <a:effectLst/>
                          <a:latin typeface="Aptos" panose="020B0004020202020204" pitchFamily="34" charset="0"/>
                          <a:ea typeface="Aptos" panose="020B0004020202020204" pitchFamily="34" charset="0"/>
                          <a:cs typeface="Times New Roman" panose="02020603050405020304" pitchFamily="18" charset="0"/>
                        </a:rPr>
                        <a:t>No (%) of patients</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934361071"/>
                  </a:ext>
                </a:extLst>
              </a:tr>
              <a:tr h="173355">
                <a:tc>
                  <a:txBody>
                    <a:bodyPr/>
                    <a:lstStyle/>
                    <a:p>
                      <a:pPr marL="0" marR="0">
                        <a:lnSpc>
                          <a:spcPct val="107000"/>
                        </a:lnSpc>
                        <a:spcBef>
                          <a:spcPts val="0"/>
                        </a:spcBef>
                        <a:spcAft>
                          <a:spcPts val="0"/>
                        </a:spcAft>
                      </a:pPr>
                      <a:r>
                        <a:rPr lang="en-US" sz="1100" kern="100" dirty="0">
                          <a:effectLst/>
                          <a:latin typeface="Aptos" panose="020B0004020202020204" pitchFamily="34" charset="0"/>
                          <a:ea typeface="Aptos" panose="020B0004020202020204" pitchFamily="34" charset="0"/>
                          <a:cs typeface="Times New Roman" panose="02020603050405020304" pitchFamily="18" charset="0"/>
                        </a:rPr>
                        <a:t>Hypertension</a:t>
                      </a:r>
                    </a:p>
                  </a:txBody>
                  <a:tcPr marL="68580" marR="68580" marT="0" marB="0">
                    <a:lnL w="12700" cap="flat" cmpd="sng" algn="ctr">
                      <a:solidFill>
                        <a:srgbClr val="000000"/>
                      </a:solidFill>
                      <a:prstDash val="solid"/>
                      <a:round/>
                      <a:headEnd type="none" w="med" len="med"/>
                      <a:tailEnd type="none" w="med" len="med"/>
                    </a:lnL>
                    <a:lnR>
                      <a:noFill/>
                    </a:lnR>
                    <a:lnT>
                      <a:noFill/>
                    </a:lnT>
                    <a:lnB>
                      <a:noFill/>
                    </a:lnB>
                    <a:noFill/>
                  </a:tcPr>
                </a:tc>
                <a:tc>
                  <a:txBody>
                    <a:bodyPr/>
                    <a:lstStyle/>
                    <a:p>
                      <a:pPr marL="0" marR="0">
                        <a:lnSpc>
                          <a:spcPct val="107000"/>
                        </a:lnSpc>
                        <a:spcBef>
                          <a:spcPts val="0"/>
                        </a:spcBef>
                        <a:spcAft>
                          <a:spcPts val="0"/>
                        </a:spcAft>
                      </a:pPr>
                      <a:r>
                        <a:rPr lang="en-US" sz="1100" dirty="0">
                          <a:solidFill>
                            <a:srgbClr val="000000"/>
                          </a:solidFill>
                          <a:ea typeface="SimSun" panose="02010600030101010101" pitchFamily="2" charset="-122"/>
                          <a:cs typeface="Times New Roman" panose="02020603050405020304" pitchFamily="18" charset="0"/>
                        </a:rPr>
                        <a:t>73,231</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 (70)</a:t>
                      </a:r>
                    </a:p>
                  </a:txBody>
                  <a:tcPr marL="68580" marR="68580" marT="0" marB="0">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201459005"/>
                  </a:ext>
                </a:extLst>
              </a:tr>
              <a:tr h="173355">
                <a:tc>
                  <a:txBody>
                    <a:bodyPr/>
                    <a:lstStyle/>
                    <a:p>
                      <a:pPr marL="0" marR="0">
                        <a:lnSpc>
                          <a:spcPct val="107000"/>
                        </a:lnSpc>
                        <a:spcBef>
                          <a:spcPts val="0"/>
                        </a:spcBef>
                        <a:spcAft>
                          <a:spcPts val="0"/>
                        </a:spcAft>
                      </a:pPr>
                      <a:r>
                        <a:rPr lang="en-US" sz="1100" kern="100">
                          <a:effectLst/>
                          <a:latin typeface="Aptos" panose="020B0004020202020204" pitchFamily="34" charset="0"/>
                          <a:ea typeface="Aptos" panose="020B0004020202020204" pitchFamily="34" charset="0"/>
                          <a:cs typeface="Times New Roman" panose="02020603050405020304" pitchFamily="18" charset="0"/>
                        </a:rPr>
                        <a:t>Hyperlipidemia</a:t>
                      </a:r>
                    </a:p>
                  </a:txBody>
                  <a:tcPr marL="68580" marR="68580" marT="0" marB="0">
                    <a:lnL w="12700" cap="flat" cmpd="sng" algn="ctr">
                      <a:solidFill>
                        <a:srgbClr val="000000"/>
                      </a:solidFill>
                      <a:prstDash val="solid"/>
                      <a:round/>
                      <a:headEnd type="none" w="med" len="med"/>
                      <a:tailEnd type="none" w="med" len="med"/>
                    </a:lnL>
                    <a:lnR>
                      <a:noFill/>
                    </a:lnR>
                    <a:lnT>
                      <a:noFill/>
                    </a:lnT>
                    <a:lnB>
                      <a:noFill/>
                    </a:lnB>
                    <a:noFill/>
                  </a:tcPr>
                </a:tc>
                <a:tc>
                  <a:txBody>
                    <a:bodyPr/>
                    <a:lstStyle/>
                    <a:p>
                      <a:pPr marL="0" marR="0">
                        <a:lnSpc>
                          <a:spcPct val="107000"/>
                        </a:lnSpc>
                        <a:spcBef>
                          <a:spcPts val="0"/>
                        </a:spcBef>
                        <a:spcAft>
                          <a:spcPts val="0"/>
                        </a:spcAft>
                      </a:pPr>
                      <a:r>
                        <a:rPr lang="en-US" sz="1100" dirty="0">
                          <a:solidFill>
                            <a:srgbClr val="000000"/>
                          </a:solidFill>
                          <a:ea typeface="SimSun" panose="02010600030101010101" pitchFamily="2" charset="-122"/>
                          <a:cs typeface="Times New Roman" panose="02020603050405020304" pitchFamily="18" charset="0"/>
                        </a:rPr>
                        <a:t>32,248</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100" dirty="0">
                          <a:solidFill>
                            <a:srgbClr val="000000"/>
                          </a:solidFill>
                          <a:ea typeface="SimSun" panose="02010600030101010101" pitchFamily="2" charset="-122"/>
                          <a:cs typeface="Times New Roman" panose="02020603050405020304" pitchFamily="18" charset="0"/>
                        </a:rPr>
                        <a:t>31</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a:t>
                      </a:r>
                    </a:p>
                  </a:txBody>
                  <a:tcPr marL="68580" marR="68580" marT="0" marB="0">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3355270003"/>
                  </a:ext>
                </a:extLst>
              </a:tr>
              <a:tr h="173355">
                <a:tc>
                  <a:txBody>
                    <a:bodyPr/>
                    <a:lstStyle/>
                    <a:p>
                      <a:pPr marL="0" marR="0">
                        <a:lnSpc>
                          <a:spcPct val="107000"/>
                        </a:lnSpc>
                        <a:spcBef>
                          <a:spcPts val="0"/>
                        </a:spcBef>
                        <a:spcAft>
                          <a:spcPts val="0"/>
                        </a:spcAft>
                      </a:pPr>
                      <a:r>
                        <a:rPr lang="en-US" sz="1100" kern="100">
                          <a:effectLst/>
                          <a:latin typeface="Aptos" panose="020B0004020202020204" pitchFamily="34" charset="0"/>
                          <a:ea typeface="Aptos" panose="020B0004020202020204" pitchFamily="34" charset="0"/>
                          <a:cs typeface="Times New Roman" panose="02020603050405020304" pitchFamily="18" charset="0"/>
                        </a:rPr>
                        <a:t>Obesity</a:t>
                      </a:r>
                    </a:p>
                  </a:txBody>
                  <a:tcPr marL="68580" marR="68580" marT="0" marB="0">
                    <a:lnL w="12700" cap="flat" cmpd="sng" algn="ctr">
                      <a:solidFill>
                        <a:srgbClr val="000000"/>
                      </a:solidFill>
                      <a:prstDash val="solid"/>
                      <a:round/>
                      <a:headEnd type="none" w="med" len="med"/>
                      <a:tailEnd type="none" w="med" len="med"/>
                    </a:lnL>
                    <a:lnR>
                      <a:noFill/>
                    </a:lnR>
                    <a:lnT>
                      <a:noFill/>
                    </a:lnT>
                    <a:lnB>
                      <a:noFill/>
                    </a:lnB>
                    <a:noFill/>
                  </a:tcPr>
                </a:tc>
                <a:tc>
                  <a:txBody>
                    <a:bodyPr/>
                    <a:lstStyle/>
                    <a:p>
                      <a:pPr marL="0" marR="0">
                        <a:lnSpc>
                          <a:spcPct val="107000"/>
                        </a:lnSpc>
                        <a:spcBef>
                          <a:spcPts val="0"/>
                        </a:spcBef>
                        <a:spcAft>
                          <a:spcPts val="0"/>
                        </a:spcAft>
                      </a:pPr>
                      <a:r>
                        <a:rPr lang="en-US" sz="1100" dirty="0">
                          <a:solidFill>
                            <a:srgbClr val="000000"/>
                          </a:solidFill>
                          <a:ea typeface="SimSun" panose="02010600030101010101" pitchFamily="2" charset="-122"/>
                          <a:cs typeface="Times New Roman" panose="02020603050405020304" pitchFamily="18" charset="0"/>
                        </a:rPr>
                        <a:t>11,815 </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a:t>
                      </a:r>
                      <a:r>
                        <a:rPr lang="en-US" sz="1100" dirty="0">
                          <a:solidFill>
                            <a:srgbClr val="000000"/>
                          </a:solidFill>
                          <a:ea typeface="SimSun" panose="02010600030101010101" pitchFamily="2" charset="-122"/>
                          <a:cs typeface="Times New Roman" panose="02020603050405020304" pitchFamily="18" charset="0"/>
                        </a:rPr>
                        <a:t>11</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a:t>
                      </a:r>
                    </a:p>
                  </a:txBody>
                  <a:tcPr marL="68580" marR="68580" marT="0" marB="0">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1793347528"/>
                  </a:ext>
                </a:extLst>
              </a:tr>
              <a:tr h="173355">
                <a:tc>
                  <a:txBody>
                    <a:bodyPr/>
                    <a:lstStyle/>
                    <a:p>
                      <a:pPr marL="0" marR="0">
                        <a:lnSpc>
                          <a:spcPct val="107000"/>
                        </a:lnSpc>
                        <a:spcBef>
                          <a:spcPts val="0"/>
                        </a:spcBef>
                        <a:spcAft>
                          <a:spcPts val="0"/>
                        </a:spcAft>
                      </a:pPr>
                      <a:r>
                        <a:rPr lang="en-US" sz="1100" kern="100">
                          <a:effectLst/>
                          <a:latin typeface="Aptos" panose="020B0004020202020204" pitchFamily="34" charset="0"/>
                          <a:ea typeface="Aptos" panose="020B0004020202020204" pitchFamily="34" charset="0"/>
                          <a:cs typeface="Times New Roman" panose="02020603050405020304" pitchFamily="18" charset="0"/>
                        </a:rPr>
                        <a:t>Type 2 diabetes mellitus</a:t>
                      </a:r>
                    </a:p>
                  </a:txBody>
                  <a:tcPr marL="68580" marR="68580" marT="0" marB="0">
                    <a:lnL w="12700" cap="flat" cmpd="sng" algn="ctr">
                      <a:solidFill>
                        <a:srgbClr val="000000"/>
                      </a:solidFill>
                      <a:prstDash val="solid"/>
                      <a:round/>
                      <a:headEnd type="none" w="med" len="med"/>
                      <a:tailEnd type="none" w="med" len="med"/>
                    </a:lnL>
                    <a:lnR>
                      <a:noFill/>
                    </a:lnR>
                    <a:lnT>
                      <a:noFill/>
                    </a:lnT>
                    <a:lnB>
                      <a:noFill/>
                    </a:lnB>
                    <a:noFill/>
                  </a:tcPr>
                </a:tc>
                <a:tc>
                  <a:txBody>
                    <a:bodyPr/>
                    <a:lstStyle/>
                    <a:p>
                      <a:pPr marL="0" marR="0">
                        <a:lnSpc>
                          <a:spcPct val="107000"/>
                        </a:lnSpc>
                        <a:spcBef>
                          <a:spcPts val="0"/>
                        </a:spcBef>
                        <a:spcAft>
                          <a:spcPts val="0"/>
                        </a:spcAft>
                      </a:pPr>
                      <a:r>
                        <a:rPr lang="en-US" sz="1100" dirty="0">
                          <a:solidFill>
                            <a:srgbClr val="000000"/>
                          </a:solidFill>
                          <a:ea typeface="SimSun" panose="02010600030101010101" pitchFamily="2" charset="-122"/>
                          <a:cs typeface="Times New Roman" panose="02020603050405020304" pitchFamily="18" charset="0"/>
                        </a:rPr>
                        <a:t>26,502</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100" dirty="0">
                          <a:solidFill>
                            <a:srgbClr val="000000"/>
                          </a:solidFill>
                          <a:ea typeface="SimSun" panose="02010600030101010101" pitchFamily="2" charset="-122"/>
                          <a:cs typeface="Times New Roman" panose="02020603050405020304" pitchFamily="18" charset="0"/>
                        </a:rPr>
                        <a:t>25</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a:t>
                      </a:r>
                    </a:p>
                  </a:txBody>
                  <a:tcPr marL="68580" marR="68580" marT="0" marB="0">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477837334"/>
                  </a:ext>
                </a:extLst>
              </a:tr>
              <a:tr h="173355">
                <a:tc>
                  <a:txBody>
                    <a:bodyPr/>
                    <a:lstStyle/>
                    <a:p>
                      <a:pPr marL="0" marR="0">
                        <a:lnSpc>
                          <a:spcPct val="107000"/>
                        </a:lnSpc>
                        <a:spcBef>
                          <a:spcPts val="0"/>
                        </a:spcBef>
                        <a:spcAft>
                          <a:spcPts val="0"/>
                        </a:spcAft>
                      </a:pPr>
                      <a:r>
                        <a:rPr lang="en-US" sz="1100" kern="100" dirty="0">
                          <a:effectLst/>
                          <a:latin typeface="Aptos" panose="020B0004020202020204" pitchFamily="34" charset="0"/>
                          <a:ea typeface="Aptos" panose="020B0004020202020204" pitchFamily="34" charset="0"/>
                          <a:cs typeface="Times New Roman" panose="02020603050405020304" pitchFamily="18" charset="0"/>
                        </a:rPr>
                        <a:t>Low HLD cholesterol</a:t>
                      </a:r>
                    </a:p>
                  </a:txBody>
                  <a:tcPr marL="68580" marR="68580" marT="0" marB="0">
                    <a:lnL w="12700" cap="flat" cmpd="sng" algn="ctr">
                      <a:solidFill>
                        <a:srgbClr val="000000"/>
                      </a:solidFill>
                      <a:prstDash val="solid"/>
                      <a:round/>
                      <a:headEnd type="none" w="med" len="med"/>
                      <a:tailEnd type="none" w="med" len="med"/>
                    </a:lnL>
                    <a:lnR>
                      <a:noFill/>
                    </a:lnR>
                    <a:lnT>
                      <a:noFill/>
                    </a:lnT>
                    <a:lnB>
                      <a:noFill/>
                    </a:lnB>
                    <a:noFill/>
                  </a:tcPr>
                </a:tc>
                <a:tc>
                  <a:txBody>
                    <a:bodyPr/>
                    <a:lstStyle/>
                    <a:p>
                      <a:pPr marL="0" marR="0">
                        <a:lnSpc>
                          <a:spcPct val="107000"/>
                        </a:lnSpc>
                        <a:spcBef>
                          <a:spcPts val="0"/>
                        </a:spcBef>
                        <a:spcAft>
                          <a:spcPts val="0"/>
                        </a:spcAft>
                      </a:pPr>
                      <a:r>
                        <a:rPr lang="en-US" sz="1100" kern="100" dirty="0">
                          <a:effectLst/>
                          <a:latin typeface="Aptos" panose="020B0004020202020204" pitchFamily="34" charset="0"/>
                          <a:ea typeface="Aptos" panose="020B0004020202020204" pitchFamily="34" charset="0"/>
                          <a:cs typeface="Times New Roman" panose="02020603050405020304" pitchFamily="18" charset="0"/>
                        </a:rPr>
                        <a:t>84 (0.08)</a:t>
                      </a:r>
                    </a:p>
                  </a:txBody>
                  <a:tcPr marL="68580" marR="68580" marT="0" marB="0">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3392827853"/>
                  </a:ext>
                </a:extLst>
              </a:tr>
              <a:tr h="173355">
                <a:tc>
                  <a:txBody>
                    <a:bodyPr/>
                    <a:lstStyle/>
                    <a:p>
                      <a:pPr marL="0" marR="0">
                        <a:lnSpc>
                          <a:spcPct val="107000"/>
                        </a:lnSpc>
                        <a:spcBef>
                          <a:spcPts val="0"/>
                        </a:spcBef>
                        <a:spcAft>
                          <a:spcPts val="0"/>
                        </a:spcAft>
                      </a:pPr>
                      <a:r>
                        <a:rPr lang="en-US" sz="1100" kern="100" dirty="0" err="1">
                          <a:effectLst/>
                          <a:latin typeface="Aptos" panose="020B0004020202020204" pitchFamily="34" charset="0"/>
                          <a:ea typeface="Aptos" panose="020B0004020202020204" pitchFamily="34" charset="0"/>
                          <a:cs typeface="Times New Roman" panose="02020603050405020304" pitchFamily="18" charset="0"/>
                        </a:rPr>
                        <a:t>MetS</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1100" kern="100" dirty="0">
                          <a:effectLst/>
                          <a:latin typeface="Aptos" panose="020B0004020202020204" pitchFamily="34" charset="0"/>
                          <a:ea typeface="Aptos" panose="020B0004020202020204" pitchFamily="34" charset="0"/>
                          <a:cs typeface="Times New Roman" panose="02020603050405020304" pitchFamily="18" charset="0"/>
                        </a:rPr>
                        <a:t>1,741 (2)</a:t>
                      </a: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59578371"/>
                  </a:ext>
                </a:extLst>
              </a:tr>
            </a:tbl>
          </a:graphicData>
        </a:graphic>
      </p:graphicFrame>
      <p:graphicFrame>
        <p:nvGraphicFramePr>
          <p:cNvPr id="11" name="Table 10">
            <a:extLst>
              <a:ext uri="{FF2B5EF4-FFF2-40B4-BE49-F238E27FC236}">
                <a16:creationId xmlns:a16="http://schemas.microsoft.com/office/drawing/2014/main" id="{256B4FD7-660B-AB49-C612-EB82279B8776}"/>
              </a:ext>
            </a:extLst>
          </p:cNvPr>
          <p:cNvGraphicFramePr>
            <a:graphicFrameLocks noGrp="1"/>
          </p:cNvGraphicFramePr>
          <p:nvPr>
            <p:extLst>
              <p:ext uri="{D42A27DB-BD31-4B8C-83A1-F6EECF244321}">
                <p14:modId xmlns:p14="http://schemas.microsoft.com/office/powerpoint/2010/main" val="204713873"/>
              </p:ext>
            </p:extLst>
          </p:nvPr>
        </p:nvGraphicFramePr>
        <p:xfrm>
          <a:off x="8585201" y="2525762"/>
          <a:ext cx="3295650" cy="1213485"/>
        </p:xfrm>
        <a:graphic>
          <a:graphicData uri="http://schemas.openxmlformats.org/drawingml/2006/table">
            <a:tbl>
              <a:tblPr firstRow="1" firstCol="1" bandRow="1"/>
              <a:tblGrid>
                <a:gridCol w="1883410">
                  <a:extLst>
                    <a:ext uri="{9D8B030D-6E8A-4147-A177-3AD203B41FA5}">
                      <a16:colId xmlns:a16="http://schemas.microsoft.com/office/drawing/2014/main" val="1943086421"/>
                    </a:ext>
                  </a:extLst>
                </a:gridCol>
                <a:gridCol w="1412240">
                  <a:extLst>
                    <a:ext uri="{9D8B030D-6E8A-4147-A177-3AD203B41FA5}">
                      <a16:colId xmlns:a16="http://schemas.microsoft.com/office/drawing/2014/main" val="65277702"/>
                    </a:ext>
                  </a:extLst>
                </a:gridCol>
              </a:tblGrid>
              <a:tr h="173355">
                <a:tc>
                  <a:txBody>
                    <a:bodyPr/>
                    <a:lstStyle/>
                    <a:p>
                      <a:pPr marL="0" marR="0">
                        <a:lnSpc>
                          <a:spcPct val="107000"/>
                        </a:lnSpc>
                        <a:spcBef>
                          <a:spcPts val="0"/>
                        </a:spcBef>
                        <a:spcAft>
                          <a:spcPts val="0"/>
                        </a:spcAft>
                      </a:pPr>
                      <a:r>
                        <a:rPr lang="en-US" sz="1100" u="sng" kern="100" dirty="0">
                          <a:effectLst/>
                          <a:latin typeface="Aptos" panose="020B0004020202020204" pitchFamily="34" charset="0"/>
                          <a:ea typeface="Aptos" panose="020B0004020202020204" pitchFamily="34" charset="0"/>
                          <a:cs typeface="Times New Roman" panose="02020603050405020304" pitchFamily="18" charset="0"/>
                        </a:rPr>
                        <a:t>Metabolic condition or </a:t>
                      </a:r>
                      <a:r>
                        <a:rPr lang="en-US" sz="1100" u="sng" kern="100" dirty="0" err="1">
                          <a:effectLst/>
                          <a:latin typeface="Aptos" panose="020B0004020202020204" pitchFamily="34" charset="0"/>
                          <a:ea typeface="Aptos" panose="020B0004020202020204" pitchFamily="34" charset="0"/>
                          <a:cs typeface="Times New Roman" panose="02020603050405020304" pitchFamily="18" charset="0"/>
                        </a:rPr>
                        <a:t>MetS</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nSpc>
                          <a:spcPct val="107000"/>
                        </a:lnSpc>
                        <a:spcBef>
                          <a:spcPts val="0"/>
                        </a:spcBef>
                        <a:spcAft>
                          <a:spcPts val="0"/>
                        </a:spcAft>
                      </a:pPr>
                      <a:r>
                        <a:rPr lang="en-US" sz="1100" u="sng" kern="100">
                          <a:effectLst/>
                          <a:latin typeface="Aptos" panose="020B0004020202020204" pitchFamily="34" charset="0"/>
                          <a:ea typeface="Aptos" panose="020B0004020202020204" pitchFamily="34" charset="0"/>
                          <a:cs typeface="Times New Roman" panose="02020603050405020304" pitchFamily="18" charset="0"/>
                        </a:rPr>
                        <a:t>No (%) of patients</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934361071"/>
                  </a:ext>
                </a:extLst>
              </a:tr>
              <a:tr h="173355">
                <a:tc>
                  <a:txBody>
                    <a:bodyPr/>
                    <a:lstStyle/>
                    <a:p>
                      <a:pPr marL="0" marR="0">
                        <a:lnSpc>
                          <a:spcPct val="107000"/>
                        </a:lnSpc>
                        <a:spcBef>
                          <a:spcPts val="0"/>
                        </a:spcBef>
                        <a:spcAft>
                          <a:spcPts val="0"/>
                        </a:spcAft>
                      </a:pPr>
                      <a:r>
                        <a:rPr lang="en-US" sz="1100" kern="100" dirty="0">
                          <a:effectLst/>
                          <a:latin typeface="Aptos" panose="020B0004020202020204" pitchFamily="34" charset="0"/>
                          <a:ea typeface="Aptos" panose="020B0004020202020204" pitchFamily="34" charset="0"/>
                          <a:cs typeface="Times New Roman" panose="02020603050405020304" pitchFamily="18" charset="0"/>
                        </a:rPr>
                        <a:t>Hypertension</a:t>
                      </a:r>
                    </a:p>
                  </a:txBody>
                  <a:tcPr marL="68580" marR="68580" marT="0" marB="0">
                    <a:lnL w="12700" cap="flat" cmpd="sng" algn="ctr">
                      <a:solidFill>
                        <a:srgbClr val="000000"/>
                      </a:solidFill>
                      <a:prstDash val="solid"/>
                      <a:round/>
                      <a:headEnd type="none" w="med" len="med"/>
                      <a:tailEnd type="none" w="med" len="med"/>
                    </a:lnL>
                    <a:lnR>
                      <a:noFill/>
                    </a:lnR>
                    <a:lnT>
                      <a:noFill/>
                    </a:lnT>
                    <a:lnB>
                      <a:noFill/>
                    </a:lnB>
                    <a:noFill/>
                  </a:tcPr>
                </a:tc>
                <a:tc>
                  <a:txBody>
                    <a:bodyPr/>
                    <a:lstStyle/>
                    <a:p>
                      <a:pPr marL="0" marR="0">
                        <a:lnSpc>
                          <a:spcPct val="107000"/>
                        </a:lnSpc>
                        <a:spcBef>
                          <a:spcPts val="0"/>
                        </a:spcBef>
                        <a:spcAft>
                          <a:spcPts val="0"/>
                        </a:spcAft>
                      </a:pPr>
                      <a:r>
                        <a:rPr lang="en-US" sz="1100" dirty="0">
                          <a:solidFill>
                            <a:srgbClr val="000000"/>
                          </a:solidFill>
                          <a:ea typeface="SimSun" panose="02010600030101010101" pitchFamily="2" charset="-122"/>
                          <a:cs typeface="Times New Roman" panose="02020603050405020304" pitchFamily="18" charset="0"/>
                        </a:rPr>
                        <a:t>75,385</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 (72)</a:t>
                      </a:r>
                    </a:p>
                  </a:txBody>
                  <a:tcPr marL="68580" marR="68580" marT="0" marB="0">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201459005"/>
                  </a:ext>
                </a:extLst>
              </a:tr>
              <a:tr h="173355">
                <a:tc>
                  <a:txBody>
                    <a:bodyPr/>
                    <a:lstStyle/>
                    <a:p>
                      <a:pPr marL="0" marR="0">
                        <a:lnSpc>
                          <a:spcPct val="107000"/>
                        </a:lnSpc>
                        <a:spcBef>
                          <a:spcPts val="0"/>
                        </a:spcBef>
                        <a:spcAft>
                          <a:spcPts val="0"/>
                        </a:spcAft>
                      </a:pPr>
                      <a:r>
                        <a:rPr lang="en-US" sz="1100" kern="100">
                          <a:effectLst/>
                          <a:latin typeface="Aptos" panose="020B0004020202020204" pitchFamily="34" charset="0"/>
                          <a:ea typeface="Aptos" panose="020B0004020202020204" pitchFamily="34" charset="0"/>
                          <a:cs typeface="Times New Roman" panose="02020603050405020304" pitchFamily="18" charset="0"/>
                        </a:rPr>
                        <a:t>Hyperlipidemia</a:t>
                      </a:r>
                    </a:p>
                  </a:txBody>
                  <a:tcPr marL="68580" marR="68580" marT="0" marB="0">
                    <a:lnL w="12700" cap="flat" cmpd="sng" algn="ctr">
                      <a:solidFill>
                        <a:srgbClr val="000000"/>
                      </a:solidFill>
                      <a:prstDash val="solid"/>
                      <a:round/>
                      <a:headEnd type="none" w="med" len="med"/>
                      <a:tailEnd type="none" w="med" len="med"/>
                    </a:lnL>
                    <a:lnR>
                      <a:noFill/>
                    </a:lnR>
                    <a:lnT>
                      <a:noFill/>
                    </a:lnT>
                    <a:lnB>
                      <a:noFill/>
                    </a:lnB>
                    <a:noFill/>
                  </a:tcPr>
                </a:tc>
                <a:tc>
                  <a:txBody>
                    <a:bodyPr/>
                    <a:lstStyle/>
                    <a:p>
                      <a:pPr marL="0" marR="0">
                        <a:lnSpc>
                          <a:spcPct val="107000"/>
                        </a:lnSpc>
                        <a:spcBef>
                          <a:spcPts val="0"/>
                        </a:spcBef>
                        <a:spcAft>
                          <a:spcPts val="0"/>
                        </a:spcAft>
                      </a:pPr>
                      <a:r>
                        <a:rPr lang="en-US" sz="1100" dirty="0">
                          <a:solidFill>
                            <a:srgbClr val="000000"/>
                          </a:solidFill>
                          <a:ea typeface="SimSun" panose="02010600030101010101" pitchFamily="2" charset="-122"/>
                          <a:cs typeface="Times New Roman" panose="02020603050405020304" pitchFamily="18" charset="0"/>
                        </a:rPr>
                        <a:t>50,962</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100" kern="100" dirty="0">
                          <a:solidFill>
                            <a:srgbClr val="000000"/>
                          </a:solidFill>
                          <a:effectLst/>
                          <a:latin typeface="Aptos" panose="020B0004020202020204" pitchFamily="34" charset="0"/>
                          <a:ea typeface="SimSun" panose="02010600030101010101" pitchFamily="2" charset="-122"/>
                          <a:cs typeface="Times New Roman" panose="02020603050405020304" pitchFamily="18" charset="0"/>
                        </a:rPr>
                        <a:t>49</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a:t>
                      </a:r>
                    </a:p>
                  </a:txBody>
                  <a:tcPr marL="68580" marR="68580" marT="0" marB="0">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3355270003"/>
                  </a:ext>
                </a:extLst>
              </a:tr>
              <a:tr h="173355">
                <a:tc>
                  <a:txBody>
                    <a:bodyPr/>
                    <a:lstStyle/>
                    <a:p>
                      <a:pPr marL="0" marR="0">
                        <a:lnSpc>
                          <a:spcPct val="107000"/>
                        </a:lnSpc>
                        <a:spcBef>
                          <a:spcPts val="0"/>
                        </a:spcBef>
                        <a:spcAft>
                          <a:spcPts val="0"/>
                        </a:spcAft>
                      </a:pPr>
                      <a:r>
                        <a:rPr lang="en-US" sz="1100" kern="100">
                          <a:effectLst/>
                          <a:latin typeface="Aptos" panose="020B0004020202020204" pitchFamily="34" charset="0"/>
                          <a:ea typeface="Aptos" panose="020B0004020202020204" pitchFamily="34" charset="0"/>
                          <a:cs typeface="Times New Roman" panose="02020603050405020304" pitchFamily="18" charset="0"/>
                        </a:rPr>
                        <a:t>Obesity</a:t>
                      </a:r>
                    </a:p>
                  </a:txBody>
                  <a:tcPr marL="68580" marR="68580" marT="0" marB="0">
                    <a:lnL w="12700" cap="flat" cmpd="sng" algn="ctr">
                      <a:solidFill>
                        <a:srgbClr val="000000"/>
                      </a:solidFill>
                      <a:prstDash val="solid"/>
                      <a:round/>
                      <a:headEnd type="none" w="med" len="med"/>
                      <a:tailEnd type="none" w="med" len="med"/>
                    </a:lnL>
                    <a:lnR>
                      <a:noFill/>
                    </a:lnR>
                    <a:lnT>
                      <a:noFill/>
                    </a:lnT>
                    <a:lnB>
                      <a:noFill/>
                    </a:lnB>
                    <a:noFill/>
                  </a:tcPr>
                </a:tc>
                <a:tc>
                  <a:txBody>
                    <a:bodyPr/>
                    <a:lstStyle/>
                    <a:p>
                      <a:pPr marL="0" marR="0">
                        <a:lnSpc>
                          <a:spcPct val="107000"/>
                        </a:lnSpc>
                        <a:spcBef>
                          <a:spcPts val="0"/>
                        </a:spcBef>
                        <a:spcAft>
                          <a:spcPts val="0"/>
                        </a:spcAft>
                      </a:pPr>
                      <a:r>
                        <a:rPr lang="en-US" sz="1100" dirty="0">
                          <a:solidFill>
                            <a:srgbClr val="000000"/>
                          </a:solidFill>
                          <a:ea typeface="SimSun" panose="02010600030101010101" pitchFamily="2" charset="-122"/>
                          <a:cs typeface="Times New Roman" panose="02020603050405020304" pitchFamily="18" charset="0"/>
                        </a:rPr>
                        <a:t>14,128 </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a:t>
                      </a:r>
                      <a:r>
                        <a:rPr lang="en-US" sz="1100" kern="100" dirty="0">
                          <a:solidFill>
                            <a:srgbClr val="000000"/>
                          </a:solidFill>
                          <a:effectLst/>
                          <a:latin typeface="Aptos" panose="020B0004020202020204" pitchFamily="34" charset="0"/>
                          <a:ea typeface="SimSun" panose="02010600030101010101" pitchFamily="2" charset="-122"/>
                          <a:cs typeface="Times New Roman" panose="02020603050405020304" pitchFamily="18" charset="0"/>
                        </a:rPr>
                        <a:t>14</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a:t>
                      </a:r>
                    </a:p>
                  </a:txBody>
                  <a:tcPr marL="68580" marR="68580" marT="0" marB="0">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1793347528"/>
                  </a:ext>
                </a:extLst>
              </a:tr>
              <a:tr h="173355">
                <a:tc>
                  <a:txBody>
                    <a:bodyPr/>
                    <a:lstStyle/>
                    <a:p>
                      <a:pPr marL="0" marR="0">
                        <a:lnSpc>
                          <a:spcPct val="107000"/>
                        </a:lnSpc>
                        <a:spcBef>
                          <a:spcPts val="0"/>
                        </a:spcBef>
                        <a:spcAft>
                          <a:spcPts val="0"/>
                        </a:spcAft>
                      </a:pPr>
                      <a:r>
                        <a:rPr lang="en-US" sz="1100" kern="100">
                          <a:effectLst/>
                          <a:latin typeface="Aptos" panose="020B0004020202020204" pitchFamily="34" charset="0"/>
                          <a:ea typeface="Aptos" panose="020B0004020202020204" pitchFamily="34" charset="0"/>
                          <a:cs typeface="Times New Roman" panose="02020603050405020304" pitchFamily="18" charset="0"/>
                        </a:rPr>
                        <a:t>Type 2 diabetes mellitus</a:t>
                      </a:r>
                    </a:p>
                  </a:txBody>
                  <a:tcPr marL="68580" marR="68580" marT="0" marB="0">
                    <a:lnL w="12700" cap="flat" cmpd="sng" algn="ctr">
                      <a:solidFill>
                        <a:srgbClr val="000000"/>
                      </a:solidFill>
                      <a:prstDash val="solid"/>
                      <a:round/>
                      <a:headEnd type="none" w="med" len="med"/>
                      <a:tailEnd type="none" w="med" len="med"/>
                    </a:lnL>
                    <a:lnR>
                      <a:noFill/>
                    </a:lnR>
                    <a:lnT>
                      <a:noFill/>
                    </a:lnT>
                    <a:lnB>
                      <a:noFill/>
                    </a:lnB>
                    <a:noFill/>
                  </a:tcPr>
                </a:tc>
                <a:tc>
                  <a:txBody>
                    <a:bodyPr/>
                    <a:lstStyle/>
                    <a:p>
                      <a:pPr marL="0" marR="0">
                        <a:lnSpc>
                          <a:spcPct val="107000"/>
                        </a:lnSpc>
                        <a:spcBef>
                          <a:spcPts val="0"/>
                        </a:spcBef>
                        <a:spcAft>
                          <a:spcPts val="0"/>
                        </a:spcAft>
                      </a:pPr>
                      <a:r>
                        <a:rPr lang="en-US" sz="1100" dirty="0">
                          <a:solidFill>
                            <a:srgbClr val="000000"/>
                          </a:solidFill>
                          <a:ea typeface="SimSun" panose="02010600030101010101" pitchFamily="2" charset="-122"/>
                          <a:cs typeface="Times New Roman" panose="02020603050405020304" pitchFamily="18" charset="0"/>
                        </a:rPr>
                        <a:t>16,417</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100" kern="100" dirty="0">
                          <a:solidFill>
                            <a:srgbClr val="000000"/>
                          </a:solidFill>
                          <a:effectLst/>
                          <a:latin typeface="Aptos" panose="020B0004020202020204" pitchFamily="34" charset="0"/>
                          <a:ea typeface="SimSun" panose="02010600030101010101" pitchFamily="2" charset="-122"/>
                          <a:cs typeface="Times New Roman" panose="02020603050405020304" pitchFamily="18" charset="0"/>
                        </a:rPr>
                        <a:t>16</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a:t>
                      </a:r>
                    </a:p>
                  </a:txBody>
                  <a:tcPr marL="68580" marR="68580" marT="0" marB="0">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477837334"/>
                  </a:ext>
                </a:extLst>
              </a:tr>
              <a:tr h="173355">
                <a:tc>
                  <a:txBody>
                    <a:bodyPr/>
                    <a:lstStyle/>
                    <a:p>
                      <a:pPr marL="0" marR="0">
                        <a:lnSpc>
                          <a:spcPct val="107000"/>
                        </a:lnSpc>
                        <a:spcBef>
                          <a:spcPts val="0"/>
                        </a:spcBef>
                        <a:spcAft>
                          <a:spcPts val="0"/>
                        </a:spcAft>
                      </a:pP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noFill/>
                  </a:tcPr>
                </a:tc>
                <a:tc>
                  <a:txBody>
                    <a:bodyPr/>
                    <a:lstStyle/>
                    <a:p>
                      <a:pPr marL="0" marR="0">
                        <a:lnSpc>
                          <a:spcPct val="107000"/>
                        </a:lnSpc>
                        <a:spcBef>
                          <a:spcPts val="0"/>
                        </a:spcBef>
                        <a:spcAft>
                          <a:spcPts val="0"/>
                        </a:spcAft>
                      </a:pP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3392827853"/>
                  </a:ext>
                </a:extLst>
              </a:tr>
              <a:tr h="173355">
                <a:tc>
                  <a:txBody>
                    <a:bodyPr/>
                    <a:lstStyle/>
                    <a:p>
                      <a:pPr marL="0" marR="0">
                        <a:lnSpc>
                          <a:spcPct val="107000"/>
                        </a:lnSpc>
                        <a:spcBef>
                          <a:spcPts val="0"/>
                        </a:spcBef>
                        <a:spcAft>
                          <a:spcPts val="0"/>
                        </a:spcAft>
                      </a:pP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59578371"/>
                  </a:ext>
                </a:extLst>
              </a:tr>
            </a:tbl>
          </a:graphicData>
        </a:graphic>
      </p:graphicFrame>
      <p:graphicFrame>
        <p:nvGraphicFramePr>
          <p:cNvPr id="12" name="Table 11">
            <a:extLst>
              <a:ext uri="{FF2B5EF4-FFF2-40B4-BE49-F238E27FC236}">
                <a16:creationId xmlns:a16="http://schemas.microsoft.com/office/drawing/2014/main" id="{30AFA923-F6C4-7872-E4B7-512F70870202}"/>
              </a:ext>
            </a:extLst>
          </p:cNvPr>
          <p:cNvGraphicFramePr>
            <a:graphicFrameLocks noGrp="1"/>
          </p:cNvGraphicFramePr>
          <p:nvPr>
            <p:extLst>
              <p:ext uri="{D42A27DB-BD31-4B8C-83A1-F6EECF244321}">
                <p14:modId xmlns:p14="http://schemas.microsoft.com/office/powerpoint/2010/main" val="3543260073"/>
              </p:ext>
            </p:extLst>
          </p:nvPr>
        </p:nvGraphicFramePr>
        <p:xfrm>
          <a:off x="4448052" y="4264296"/>
          <a:ext cx="3295650" cy="1213485"/>
        </p:xfrm>
        <a:graphic>
          <a:graphicData uri="http://schemas.openxmlformats.org/drawingml/2006/table">
            <a:tbl>
              <a:tblPr firstRow="1" firstCol="1" bandRow="1"/>
              <a:tblGrid>
                <a:gridCol w="1883410">
                  <a:extLst>
                    <a:ext uri="{9D8B030D-6E8A-4147-A177-3AD203B41FA5}">
                      <a16:colId xmlns:a16="http://schemas.microsoft.com/office/drawing/2014/main" val="1943086421"/>
                    </a:ext>
                  </a:extLst>
                </a:gridCol>
                <a:gridCol w="1412240">
                  <a:extLst>
                    <a:ext uri="{9D8B030D-6E8A-4147-A177-3AD203B41FA5}">
                      <a16:colId xmlns:a16="http://schemas.microsoft.com/office/drawing/2014/main" val="65277702"/>
                    </a:ext>
                  </a:extLst>
                </a:gridCol>
              </a:tblGrid>
              <a:tr h="173355">
                <a:tc>
                  <a:txBody>
                    <a:bodyPr/>
                    <a:lstStyle/>
                    <a:p>
                      <a:pPr marL="0" marR="0">
                        <a:lnSpc>
                          <a:spcPct val="107000"/>
                        </a:lnSpc>
                        <a:spcBef>
                          <a:spcPts val="0"/>
                        </a:spcBef>
                        <a:spcAft>
                          <a:spcPts val="0"/>
                        </a:spcAft>
                      </a:pPr>
                      <a:r>
                        <a:rPr lang="en-US" sz="1100" u="sng" kern="100" dirty="0">
                          <a:effectLst/>
                          <a:latin typeface="Aptos" panose="020B0004020202020204" pitchFamily="34" charset="0"/>
                          <a:ea typeface="Aptos" panose="020B0004020202020204" pitchFamily="34" charset="0"/>
                          <a:cs typeface="Times New Roman" panose="02020603050405020304" pitchFamily="18" charset="0"/>
                        </a:rPr>
                        <a:t>Metabolic condition or </a:t>
                      </a:r>
                      <a:r>
                        <a:rPr lang="en-US" sz="1100" u="sng" kern="100" dirty="0" err="1">
                          <a:effectLst/>
                          <a:latin typeface="Aptos" panose="020B0004020202020204" pitchFamily="34" charset="0"/>
                          <a:ea typeface="Aptos" panose="020B0004020202020204" pitchFamily="34" charset="0"/>
                          <a:cs typeface="Times New Roman" panose="02020603050405020304" pitchFamily="18" charset="0"/>
                        </a:rPr>
                        <a:t>MetS</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nSpc>
                          <a:spcPct val="107000"/>
                        </a:lnSpc>
                        <a:spcBef>
                          <a:spcPts val="0"/>
                        </a:spcBef>
                        <a:spcAft>
                          <a:spcPts val="0"/>
                        </a:spcAft>
                      </a:pPr>
                      <a:r>
                        <a:rPr lang="en-US" sz="1100" u="sng" kern="100">
                          <a:effectLst/>
                          <a:latin typeface="Aptos" panose="020B0004020202020204" pitchFamily="34" charset="0"/>
                          <a:ea typeface="Aptos" panose="020B0004020202020204" pitchFamily="34" charset="0"/>
                          <a:cs typeface="Times New Roman" panose="02020603050405020304" pitchFamily="18" charset="0"/>
                        </a:rPr>
                        <a:t>No (%) of patients</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934361071"/>
                  </a:ext>
                </a:extLst>
              </a:tr>
              <a:tr h="173355">
                <a:tc>
                  <a:txBody>
                    <a:bodyPr/>
                    <a:lstStyle/>
                    <a:p>
                      <a:pPr marL="0" marR="0">
                        <a:lnSpc>
                          <a:spcPct val="107000"/>
                        </a:lnSpc>
                        <a:spcBef>
                          <a:spcPts val="0"/>
                        </a:spcBef>
                        <a:spcAft>
                          <a:spcPts val="0"/>
                        </a:spcAft>
                      </a:pPr>
                      <a:r>
                        <a:rPr lang="en-US" sz="1100" kern="100" dirty="0">
                          <a:effectLst/>
                          <a:latin typeface="Aptos" panose="020B0004020202020204" pitchFamily="34" charset="0"/>
                          <a:ea typeface="Aptos" panose="020B0004020202020204" pitchFamily="34" charset="0"/>
                          <a:cs typeface="Times New Roman" panose="02020603050405020304" pitchFamily="18" charset="0"/>
                        </a:rPr>
                        <a:t>Hypertension</a:t>
                      </a:r>
                    </a:p>
                  </a:txBody>
                  <a:tcPr marL="68580" marR="68580" marT="0" marB="0">
                    <a:lnL w="12700" cap="flat" cmpd="sng" algn="ctr">
                      <a:solidFill>
                        <a:srgbClr val="000000"/>
                      </a:solidFill>
                      <a:prstDash val="solid"/>
                      <a:round/>
                      <a:headEnd type="none" w="med" len="med"/>
                      <a:tailEnd type="none" w="med" len="med"/>
                    </a:lnL>
                    <a:lnR>
                      <a:noFill/>
                    </a:lnR>
                    <a:lnT>
                      <a:noFill/>
                    </a:lnT>
                    <a:lnB>
                      <a:noFill/>
                    </a:lnB>
                    <a:noFill/>
                  </a:tcPr>
                </a:tc>
                <a:tc>
                  <a:txBody>
                    <a:bodyPr/>
                    <a:lstStyle/>
                    <a:p>
                      <a:pPr marL="0" marR="0">
                        <a:lnSpc>
                          <a:spcPct val="107000"/>
                        </a:lnSpc>
                        <a:spcBef>
                          <a:spcPts val="0"/>
                        </a:spcBef>
                        <a:spcAft>
                          <a:spcPts val="0"/>
                        </a:spcAft>
                      </a:pPr>
                      <a:r>
                        <a:rPr lang="en-US" sz="1100" dirty="0">
                          <a:solidFill>
                            <a:srgbClr val="000000"/>
                          </a:solidFill>
                          <a:ea typeface="SimSun" panose="02010600030101010101" pitchFamily="2" charset="-122"/>
                          <a:cs typeface="Times New Roman" panose="02020603050405020304" pitchFamily="18" charset="0"/>
                        </a:rPr>
                        <a:t>82,424</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 (79)</a:t>
                      </a:r>
                    </a:p>
                  </a:txBody>
                  <a:tcPr marL="68580" marR="68580" marT="0" marB="0">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201459005"/>
                  </a:ext>
                </a:extLst>
              </a:tr>
              <a:tr h="173355">
                <a:tc>
                  <a:txBody>
                    <a:bodyPr/>
                    <a:lstStyle/>
                    <a:p>
                      <a:pPr marL="0" marR="0">
                        <a:lnSpc>
                          <a:spcPct val="107000"/>
                        </a:lnSpc>
                        <a:spcBef>
                          <a:spcPts val="0"/>
                        </a:spcBef>
                        <a:spcAft>
                          <a:spcPts val="0"/>
                        </a:spcAft>
                      </a:pPr>
                      <a:r>
                        <a:rPr lang="en-US" sz="1100" kern="100">
                          <a:effectLst/>
                          <a:latin typeface="Aptos" panose="020B0004020202020204" pitchFamily="34" charset="0"/>
                          <a:ea typeface="Aptos" panose="020B0004020202020204" pitchFamily="34" charset="0"/>
                          <a:cs typeface="Times New Roman" panose="02020603050405020304" pitchFamily="18" charset="0"/>
                        </a:rPr>
                        <a:t>Hyperlipidemia</a:t>
                      </a:r>
                    </a:p>
                  </a:txBody>
                  <a:tcPr marL="68580" marR="68580" marT="0" marB="0">
                    <a:lnL w="12700" cap="flat" cmpd="sng" algn="ctr">
                      <a:solidFill>
                        <a:srgbClr val="000000"/>
                      </a:solidFill>
                      <a:prstDash val="solid"/>
                      <a:round/>
                      <a:headEnd type="none" w="med" len="med"/>
                      <a:tailEnd type="none" w="med" len="med"/>
                    </a:lnL>
                    <a:lnR>
                      <a:noFill/>
                    </a:lnR>
                    <a:lnT>
                      <a:noFill/>
                    </a:lnT>
                    <a:lnB>
                      <a:noFill/>
                    </a:lnB>
                    <a:noFill/>
                  </a:tcPr>
                </a:tc>
                <a:tc>
                  <a:txBody>
                    <a:bodyPr/>
                    <a:lstStyle/>
                    <a:p>
                      <a:pPr marL="0" marR="0">
                        <a:lnSpc>
                          <a:spcPct val="107000"/>
                        </a:lnSpc>
                        <a:spcBef>
                          <a:spcPts val="0"/>
                        </a:spcBef>
                        <a:spcAft>
                          <a:spcPts val="0"/>
                        </a:spcAft>
                      </a:pPr>
                      <a:r>
                        <a:rPr lang="en-US" sz="1100" dirty="0">
                          <a:solidFill>
                            <a:srgbClr val="000000"/>
                          </a:solidFill>
                          <a:ea typeface="SimSun" panose="02010600030101010101" pitchFamily="2" charset="-122"/>
                          <a:cs typeface="Times New Roman" panose="02020603050405020304" pitchFamily="18" charset="0"/>
                        </a:rPr>
                        <a:t>60,208</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100" kern="100" dirty="0">
                          <a:solidFill>
                            <a:srgbClr val="000000"/>
                          </a:solidFill>
                          <a:effectLst/>
                          <a:latin typeface="Aptos" panose="020B0004020202020204" pitchFamily="34" charset="0"/>
                          <a:ea typeface="SimSun" panose="02010600030101010101" pitchFamily="2" charset="-122"/>
                          <a:cs typeface="Times New Roman" panose="02020603050405020304" pitchFamily="18" charset="0"/>
                        </a:rPr>
                        <a:t>58</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a:t>
                      </a:r>
                    </a:p>
                  </a:txBody>
                  <a:tcPr marL="68580" marR="68580" marT="0" marB="0">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3355270003"/>
                  </a:ext>
                </a:extLst>
              </a:tr>
              <a:tr h="173355">
                <a:tc>
                  <a:txBody>
                    <a:bodyPr/>
                    <a:lstStyle/>
                    <a:p>
                      <a:pPr marL="0" marR="0">
                        <a:lnSpc>
                          <a:spcPct val="107000"/>
                        </a:lnSpc>
                        <a:spcBef>
                          <a:spcPts val="0"/>
                        </a:spcBef>
                        <a:spcAft>
                          <a:spcPts val="0"/>
                        </a:spcAft>
                      </a:pPr>
                      <a:r>
                        <a:rPr lang="en-US" sz="1100" kern="100">
                          <a:effectLst/>
                          <a:latin typeface="Aptos" panose="020B0004020202020204" pitchFamily="34" charset="0"/>
                          <a:ea typeface="Aptos" panose="020B0004020202020204" pitchFamily="34" charset="0"/>
                          <a:cs typeface="Times New Roman" panose="02020603050405020304" pitchFamily="18" charset="0"/>
                        </a:rPr>
                        <a:t>Obesity</a:t>
                      </a:r>
                    </a:p>
                  </a:txBody>
                  <a:tcPr marL="68580" marR="68580" marT="0" marB="0">
                    <a:lnL w="12700" cap="flat" cmpd="sng" algn="ctr">
                      <a:solidFill>
                        <a:srgbClr val="000000"/>
                      </a:solidFill>
                      <a:prstDash val="solid"/>
                      <a:round/>
                      <a:headEnd type="none" w="med" len="med"/>
                      <a:tailEnd type="none" w="med" len="med"/>
                    </a:lnL>
                    <a:lnR>
                      <a:noFill/>
                    </a:lnR>
                    <a:lnT>
                      <a:noFill/>
                    </a:lnT>
                    <a:lnB>
                      <a:noFill/>
                    </a:lnB>
                    <a:noFill/>
                  </a:tcPr>
                </a:tc>
                <a:tc>
                  <a:txBody>
                    <a:bodyPr/>
                    <a:lstStyle/>
                    <a:p>
                      <a:pPr marL="0" marR="0">
                        <a:lnSpc>
                          <a:spcPct val="107000"/>
                        </a:lnSpc>
                        <a:spcBef>
                          <a:spcPts val="0"/>
                        </a:spcBef>
                        <a:spcAft>
                          <a:spcPts val="0"/>
                        </a:spcAft>
                      </a:pPr>
                      <a:r>
                        <a:rPr lang="en-US" sz="1100" dirty="0">
                          <a:solidFill>
                            <a:srgbClr val="000000"/>
                          </a:solidFill>
                          <a:ea typeface="SimSun" panose="02010600030101010101" pitchFamily="2" charset="-122"/>
                          <a:cs typeface="Times New Roman" panose="02020603050405020304" pitchFamily="18" charset="0"/>
                        </a:rPr>
                        <a:t>24,513 </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a:t>
                      </a:r>
                      <a:r>
                        <a:rPr lang="en-US" sz="1100" kern="100" dirty="0">
                          <a:solidFill>
                            <a:srgbClr val="000000"/>
                          </a:solidFill>
                          <a:effectLst/>
                          <a:latin typeface="Aptos" panose="020B0004020202020204" pitchFamily="34" charset="0"/>
                          <a:ea typeface="SimSun" panose="02010600030101010101" pitchFamily="2" charset="-122"/>
                          <a:cs typeface="Times New Roman" panose="02020603050405020304" pitchFamily="18" charset="0"/>
                        </a:rPr>
                        <a:t>23</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a:t>
                      </a:r>
                    </a:p>
                  </a:txBody>
                  <a:tcPr marL="68580" marR="68580" marT="0" marB="0">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1793347528"/>
                  </a:ext>
                </a:extLst>
              </a:tr>
              <a:tr h="173355">
                <a:tc>
                  <a:txBody>
                    <a:bodyPr/>
                    <a:lstStyle/>
                    <a:p>
                      <a:pPr marL="0" marR="0">
                        <a:lnSpc>
                          <a:spcPct val="107000"/>
                        </a:lnSpc>
                        <a:spcBef>
                          <a:spcPts val="0"/>
                        </a:spcBef>
                        <a:spcAft>
                          <a:spcPts val="0"/>
                        </a:spcAft>
                      </a:pPr>
                      <a:r>
                        <a:rPr lang="en-US" sz="1100" kern="100">
                          <a:effectLst/>
                          <a:latin typeface="Aptos" panose="020B0004020202020204" pitchFamily="34" charset="0"/>
                          <a:ea typeface="Aptos" panose="020B0004020202020204" pitchFamily="34" charset="0"/>
                          <a:cs typeface="Times New Roman" panose="02020603050405020304" pitchFamily="18" charset="0"/>
                        </a:rPr>
                        <a:t>Type 2 diabetes mellitus</a:t>
                      </a:r>
                    </a:p>
                  </a:txBody>
                  <a:tcPr marL="68580" marR="68580" marT="0" marB="0">
                    <a:lnL w="12700" cap="flat" cmpd="sng" algn="ctr">
                      <a:solidFill>
                        <a:srgbClr val="000000"/>
                      </a:solidFill>
                      <a:prstDash val="solid"/>
                      <a:round/>
                      <a:headEnd type="none" w="med" len="med"/>
                      <a:tailEnd type="none" w="med" len="med"/>
                    </a:lnL>
                    <a:lnR>
                      <a:noFill/>
                    </a:lnR>
                    <a:lnT>
                      <a:noFill/>
                    </a:lnT>
                    <a:lnB>
                      <a:noFill/>
                    </a:lnB>
                    <a:noFill/>
                  </a:tcPr>
                </a:tc>
                <a:tc>
                  <a:txBody>
                    <a:bodyPr/>
                    <a:lstStyle/>
                    <a:p>
                      <a:pPr marL="0" marR="0">
                        <a:lnSpc>
                          <a:spcPct val="107000"/>
                        </a:lnSpc>
                        <a:spcBef>
                          <a:spcPts val="0"/>
                        </a:spcBef>
                        <a:spcAft>
                          <a:spcPts val="0"/>
                        </a:spcAft>
                      </a:pPr>
                      <a:r>
                        <a:rPr lang="en-US" sz="1100" dirty="0">
                          <a:solidFill>
                            <a:srgbClr val="000000"/>
                          </a:solidFill>
                          <a:ea typeface="SimSun" panose="02010600030101010101" pitchFamily="2" charset="-122"/>
                          <a:cs typeface="Times New Roman" panose="02020603050405020304" pitchFamily="18" charset="0"/>
                        </a:rPr>
                        <a:t>27,894</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100" kern="100" dirty="0">
                          <a:solidFill>
                            <a:srgbClr val="000000"/>
                          </a:solidFill>
                          <a:effectLst/>
                          <a:latin typeface="Aptos" panose="020B0004020202020204" pitchFamily="34" charset="0"/>
                          <a:ea typeface="SimSun" panose="02010600030101010101" pitchFamily="2" charset="-122"/>
                          <a:cs typeface="Times New Roman" panose="02020603050405020304" pitchFamily="18" charset="0"/>
                        </a:rPr>
                        <a:t>27</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a:t>
                      </a:r>
                    </a:p>
                  </a:txBody>
                  <a:tcPr marL="68580" marR="68580" marT="0" marB="0">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477837334"/>
                  </a:ext>
                </a:extLst>
              </a:tr>
              <a:tr h="173355">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100" kern="100" dirty="0">
                          <a:effectLst/>
                          <a:latin typeface="Aptos" panose="020B0004020202020204" pitchFamily="34" charset="0"/>
                          <a:ea typeface="Aptos" panose="020B0004020202020204" pitchFamily="34" charset="0"/>
                          <a:cs typeface="Times New Roman" panose="02020603050405020304" pitchFamily="18" charset="0"/>
                        </a:rPr>
                        <a:t>Low HLD cholesterol</a:t>
                      </a:r>
                    </a:p>
                  </a:txBody>
                  <a:tcPr marL="68580" marR="68580" marT="0" marB="0">
                    <a:lnL w="12700" cap="flat" cmpd="sng" algn="ctr">
                      <a:solidFill>
                        <a:srgbClr val="000000"/>
                      </a:solidFill>
                      <a:prstDash val="solid"/>
                      <a:round/>
                      <a:headEnd type="none" w="med" len="med"/>
                      <a:tailEnd type="none" w="med" len="med"/>
                    </a:lnL>
                    <a:lnR>
                      <a:noFill/>
                    </a:lnR>
                    <a:lnT>
                      <a:noFill/>
                    </a:lnT>
                    <a:lnB>
                      <a:noFill/>
                    </a:lnB>
                    <a:noFill/>
                  </a:tcPr>
                </a:tc>
                <a:tc>
                  <a:txBody>
                    <a:bodyPr/>
                    <a:lstStyle/>
                    <a:p>
                      <a:pPr marL="0" marR="0">
                        <a:lnSpc>
                          <a:spcPct val="107000"/>
                        </a:lnSpc>
                        <a:spcBef>
                          <a:spcPts val="0"/>
                        </a:spcBef>
                        <a:spcAft>
                          <a:spcPts val="0"/>
                        </a:spcAft>
                      </a:pPr>
                      <a:r>
                        <a:rPr lang="en-US" sz="1100" dirty="0">
                          <a:solidFill>
                            <a:srgbClr val="000000"/>
                          </a:solidFill>
                          <a:ea typeface="SimSun" panose="02010600030101010101" pitchFamily="2" charset="-122"/>
                          <a:cs typeface="Times New Roman" panose="02020603050405020304" pitchFamily="18" charset="0"/>
                        </a:rPr>
                        <a:t>91 (0.09)</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3392827853"/>
                  </a:ext>
                </a:extLst>
              </a:tr>
              <a:tr h="173355">
                <a:tc>
                  <a:txBody>
                    <a:bodyPr/>
                    <a:lstStyle/>
                    <a:p>
                      <a:pPr marL="0" marR="0">
                        <a:lnSpc>
                          <a:spcPct val="107000"/>
                        </a:lnSpc>
                        <a:spcBef>
                          <a:spcPts val="0"/>
                        </a:spcBef>
                        <a:spcAft>
                          <a:spcPts val="0"/>
                        </a:spcAft>
                      </a:pPr>
                      <a:r>
                        <a:rPr lang="en-US" sz="1100" kern="100" dirty="0" err="1">
                          <a:effectLst/>
                          <a:latin typeface="Aptos" panose="020B0004020202020204" pitchFamily="34" charset="0"/>
                          <a:ea typeface="Aptos" panose="020B0004020202020204" pitchFamily="34" charset="0"/>
                          <a:cs typeface="Times New Roman" panose="02020603050405020304" pitchFamily="18" charset="0"/>
                        </a:rPr>
                        <a:t>MetS</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1100" dirty="0">
                          <a:solidFill>
                            <a:srgbClr val="000000"/>
                          </a:solidFill>
                          <a:ea typeface="SimSun" panose="02010600030101010101" pitchFamily="2" charset="-122"/>
                          <a:cs typeface="Times New Roman" panose="02020603050405020304" pitchFamily="18" charset="0"/>
                        </a:rPr>
                        <a:t>1,824 (2)</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59578371"/>
                  </a:ext>
                </a:extLst>
              </a:tr>
            </a:tbl>
          </a:graphicData>
        </a:graphic>
      </p:graphicFrame>
      <p:graphicFrame>
        <p:nvGraphicFramePr>
          <p:cNvPr id="13" name="Table 12">
            <a:extLst>
              <a:ext uri="{FF2B5EF4-FFF2-40B4-BE49-F238E27FC236}">
                <a16:creationId xmlns:a16="http://schemas.microsoft.com/office/drawing/2014/main" id="{F20D0F15-AEE9-EB70-617D-E98AD9F2E310}"/>
              </a:ext>
            </a:extLst>
          </p:cNvPr>
          <p:cNvGraphicFramePr>
            <a:graphicFrameLocks noGrp="1"/>
          </p:cNvGraphicFramePr>
          <p:nvPr>
            <p:extLst>
              <p:ext uri="{D42A27DB-BD31-4B8C-83A1-F6EECF244321}">
                <p14:modId xmlns:p14="http://schemas.microsoft.com/office/powerpoint/2010/main" val="3108638447"/>
              </p:ext>
            </p:extLst>
          </p:nvPr>
        </p:nvGraphicFramePr>
        <p:xfrm>
          <a:off x="4448175" y="6110489"/>
          <a:ext cx="3295650" cy="693293"/>
        </p:xfrm>
        <a:graphic>
          <a:graphicData uri="http://schemas.openxmlformats.org/drawingml/2006/table">
            <a:tbl>
              <a:tblPr firstRow="1" firstCol="1" bandRow="1"/>
              <a:tblGrid>
                <a:gridCol w="1883410">
                  <a:extLst>
                    <a:ext uri="{9D8B030D-6E8A-4147-A177-3AD203B41FA5}">
                      <a16:colId xmlns:a16="http://schemas.microsoft.com/office/drawing/2014/main" val="1943086421"/>
                    </a:ext>
                  </a:extLst>
                </a:gridCol>
                <a:gridCol w="1412240">
                  <a:extLst>
                    <a:ext uri="{9D8B030D-6E8A-4147-A177-3AD203B41FA5}">
                      <a16:colId xmlns:a16="http://schemas.microsoft.com/office/drawing/2014/main" val="65277702"/>
                    </a:ext>
                  </a:extLst>
                </a:gridCol>
              </a:tblGrid>
              <a:tr h="57340">
                <a:tc>
                  <a:txBody>
                    <a:bodyPr/>
                    <a:lstStyle/>
                    <a:p>
                      <a:pPr marL="0" marR="0">
                        <a:lnSpc>
                          <a:spcPct val="107000"/>
                        </a:lnSpc>
                        <a:spcBef>
                          <a:spcPts val="0"/>
                        </a:spcBef>
                        <a:spcAft>
                          <a:spcPts val="0"/>
                        </a:spcAft>
                      </a:pP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nSpc>
                          <a:spcPct val="107000"/>
                        </a:lnSpc>
                        <a:spcBef>
                          <a:spcPts val="0"/>
                        </a:spcBef>
                        <a:spcAft>
                          <a:spcPts val="0"/>
                        </a:spcAft>
                      </a:pPr>
                      <a:r>
                        <a:rPr lang="en-US" sz="1100" u="sng" kern="100" dirty="0">
                          <a:effectLst/>
                          <a:latin typeface="Aptos" panose="020B0004020202020204" pitchFamily="34" charset="0"/>
                          <a:ea typeface="Aptos" panose="020B0004020202020204" pitchFamily="34" charset="0"/>
                          <a:cs typeface="Times New Roman" panose="02020603050405020304" pitchFamily="18" charset="0"/>
                        </a:rPr>
                        <a:t>No (%) of patients</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934361071"/>
                  </a:ext>
                </a:extLst>
              </a:tr>
              <a:tr h="173355">
                <a:tc>
                  <a:txBody>
                    <a:bodyPr/>
                    <a:lstStyle/>
                    <a:p>
                      <a:pPr marL="0" marR="0">
                        <a:lnSpc>
                          <a:spcPct val="107000"/>
                        </a:lnSpc>
                        <a:spcBef>
                          <a:spcPts val="0"/>
                        </a:spcBef>
                        <a:spcAft>
                          <a:spcPts val="0"/>
                        </a:spcAft>
                      </a:pPr>
                      <a:r>
                        <a:rPr lang="en-US" sz="1100" kern="100" dirty="0" err="1">
                          <a:effectLst/>
                          <a:latin typeface="Aptos" panose="020B0004020202020204" pitchFamily="34" charset="0"/>
                          <a:ea typeface="Aptos" panose="020B0004020202020204" pitchFamily="34" charset="0"/>
                          <a:cs typeface="Times New Roman" panose="02020603050405020304" pitchFamily="18" charset="0"/>
                        </a:rPr>
                        <a:t>MetS</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 by algorithm</a:t>
                      </a:r>
                    </a:p>
                  </a:txBody>
                  <a:tcPr marL="68580" marR="68580" marT="0" marB="0">
                    <a:lnL w="12700" cap="flat" cmpd="sng" algn="ctr">
                      <a:solidFill>
                        <a:srgbClr val="000000"/>
                      </a:solidFill>
                      <a:prstDash val="solid"/>
                      <a:round/>
                      <a:headEnd type="none" w="med" len="med"/>
                      <a:tailEnd type="none" w="med" len="med"/>
                    </a:lnL>
                    <a:lnR>
                      <a:noFill/>
                    </a:lnR>
                    <a:lnT>
                      <a:noFill/>
                    </a:lnT>
                    <a:lnB>
                      <a:noFill/>
                    </a:lnB>
                    <a:noFill/>
                  </a:tcPr>
                </a:tc>
                <a:tc>
                  <a:txBody>
                    <a:bodyPr/>
                    <a:lstStyle/>
                    <a:p>
                      <a:pPr marL="0" marR="0">
                        <a:lnSpc>
                          <a:spcPct val="107000"/>
                        </a:lnSpc>
                        <a:spcBef>
                          <a:spcPts val="0"/>
                        </a:spcBef>
                        <a:spcAft>
                          <a:spcPts val="0"/>
                        </a:spcAft>
                      </a:pPr>
                      <a:r>
                        <a:rPr lang="en-US" sz="1100" dirty="0">
                          <a:solidFill>
                            <a:srgbClr val="000000"/>
                          </a:solidFill>
                          <a:ea typeface="SimSun" panose="02010600030101010101" pitchFamily="2" charset="-122"/>
                          <a:cs typeface="Times New Roman" panose="02020603050405020304" pitchFamily="18" charset="0"/>
                        </a:rPr>
                        <a:t>28,690</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 (27)</a:t>
                      </a:r>
                    </a:p>
                  </a:txBody>
                  <a:tcPr marL="68580" marR="68580" marT="0" marB="0">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201459005"/>
                  </a:ext>
                </a:extLst>
              </a:tr>
              <a:tr h="173355">
                <a:tc>
                  <a:txBody>
                    <a:bodyPr/>
                    <a:lstStyle/>
                    <a:p>
                      <a:pPr marL="0" marR="0">
                        <a:lnSpc>
                          <a:spcPct val="107000"/>
                        </a:lnSpc>
                        <a:spcBef>
                          <a:spcPts val="0"/>
                        </a:spcBef>
                        <a:spcAft>
                          <a:spcPts val="0"/>
                        </a:spcAft>
                      </a:pPr>
                      <a:r>
                        <a:rPr lang="en-US" sz="1100" kern="100" dirty="0" err="1">
                          <a:effectLst/>
                          <a:latin typeface="Aptos" panose="020B0004020202020204" pitchFamily="34" charset="0"/>
                          <a:ea typeface="Aptos" panose="020B0004020202020204" pitchFamily="34" charset="0"/>
                          <a:cs typeface="Times New Roman" panose="02020603050405020304" pitchFamily="18" charset="0"/>
                        </a:rPr>
                        <a:t>MetS</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 by ICD/CPT codes</a:t>
                      </a:r>
                    </a:p>
                  </a:txBody>
                  <a:tcPr marL="68580" marR="68580" marT="0" marB="0">
                    <a:lnL w="12700" cap="flat" cmpd="sng" algn="ctr">
                      <a:solidFill>
                        <a:srgbClr val="000000"/>
                      </a:solidFill>
                      <a:prstDash val="solid"/>
                      <a:round/>
                      <a:headEnd type="none" w="med" len="med"/>
                      <a:tailEnd type="none" w="med" len="med"/>
                    </a:lnL>
                    <a:lnR>
                      <a:noFill/>
                    </a:lnR>
                    <a:lnT>
                      <a:noFill/>
                    </a:lnT>
                    <a:lnB>
                      <a:noFill/>
                    </a:lnB>
                    <a:noFill/>
                  </a:tcPr>
                </a:tc>
                <a:tc>
                  <a:txBody>
                    <a:bodyPr/>
                    <a:lstStyle/>
                    <a:p>
                      <a:pPr marL="0" marR="0">
                        <a:lnSpc>
                          <a:spcPct val="107000"/>
                        </a:lnSpc>
                        <a:spcBef>
                          <a:spcPts val="0"/>
                        </a:spcBef>
                        <a:spcAft>
                          <a:spcPts val="0"/>
                        </a:spcAft>
                      </a:pPr>
                      <a:r>
                        <a:rPr lang="en-US" sz="1100" dirty="0">
                          <a:solidFill>
                            <a:srgbClr val="000000"/>
                          </a:solidFill>
                          <a:ea typeface="SimSun" panose="02010600030101010101" pitchFamily="2" charset="-122"/>
                          <a:cs typeface="Times New Roman" panose="02020603050405020304" pitchFamily="18" charset="0"/>
                        </a:rPr>
                        <a:t>1,824</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100" kern="100" dirty="0">
                          <a:solidFill>
                            <a:srgbClr val="000000"/>
                          </a:solidFill>
                          <a:effectLst/>
                          <a:latin typeface="Aptos" panose="020B0004020202020204" pitchFamily="34" charset="0"/>
                          <a:ea typeface="SimSun" panose="02010600030101010101" pitchFamily="2" charset="-122"/>
                          <a:cs typeface="Times New Roman" panose="02020603050405020304" pitchFamily="18" charset="0"/>
                        </a:rPr>
                        <a:t>2</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a:t>
                      </a:r>
                    </a:p>
                  </a:txBody>
                  <a:tcPr marL="68580" marR="68580" marT="0" marB="0">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3355270003"/>
                  </a:ext>
                </a:extLst>
              </a:tr>
              <a:tr h="173355">
                <a:tc>
                  <a:txBody>
                    <a:bodyPr/>
                    <a:lstStyle/>
                    <a:p>
                      <a:pPr marL="0" marR="0">
                        <a:lnSpc>
                          <a:spcPct val="107000"/>
                        </a:lnSpc>
                        <a:spcBef>
                          <a:spcPts val="0"/>
                        </a:spcBef>
                        <a:spcAft>
                          <a:spcPts val="0"/>
                        </a:spcAft>
                      </a:pPr>
                      <a:r>
                        <a:rPr lang="en-US" sz="1100" b="1" kern="100" dirty="0">
                          <a:effectLst/>
                          <a:latin typeface="Aptos" panose="020B0004020202020204" pitchFamily="34" charset="0"/>
                          <a:ea typeface="Aptos" panose="020B0004020202020204" pitchFamily="34" charset="0"/>
                          <a:cs typeface="Times New Roman" panose="02020603050405020304" pitchFamily="18" charset="0"/>
                        </a:rPr>
                        <a:t>Total</a:t>
                      </a: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1100" b="1" dirty="0">
                          <a:solidFill>
                            <a:srgbClr val="000000"/>
                          </a:solidFill>
                          <a:ea typeface="SimSun" panose="02010600030101010101" pitchFamily="2" charset="-122"/>
                          <a:cs typeface="Times New Roman" panose="02020603050405020304" pitchFamily="18" charset="0"/>
                        </a:rPr>
                        <a:t>29,562</a:t>
                      </a:r>
                      <a:r>
                        <a:rPr lang="en-US" sz="1100" dirty="0">
                          <a:solidFill>
                            <a:srgbClr val="000000"/>
                          </a:solidFill>
                          <a:ea typeface="SimSun" panose="02010600030101010101" pitchFamily="2" charset="-122"/>
                          <a:cs typeface="Times New Roman" panose="02020603050405020304" pitchFamily="18" charset="0"/>
                        </a:rPr>
                        <a:t> </a:t>
                      </a:r>
                      <a:r>
                        <a:rPr lang="en-US" sz="1100" b="1" dirty="0">
                          <a:solidFill>
                            <a:srgbClr val="000000"/>
                          </a:solidFill>
                          <a:ea typeface="SimSun" panose="02010600030101010101" pitchFamily="2" charset="-122"/>
                          <a:cs typeface="Times New Roman" panose="02020603050405020304" pitchFamily="18" charset="0"/>
                        </a:rPr>
                        <a:t>(28)</a:t>
                      </a:r>
                      <a:endParaRPr lang="en-US" sz="11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59578371"/>
                  </a:ext>
                </a:extLst>
              </a:tr>
            </a:tbl>
          </a:graphicData>
        </a:graphic>
      </p:graphicFrame>
      <p:cxnSp>
        <p:nvCxnSpPr>
          <p:cNvPr id="26" name="Straight Arrow Connector 25">
            <a:extLst>
              <a:ext uri="{FF2B5EF4-FFF2-40B4-BE49-F238E27FC236}">
                <a16:creationId xmlns:a16="http://schemas.microsoft.com/office/drawing/2014/main" id="{A89C1E05-BDD5-1381-561F-2B508D56A381}"/>
              </a:ext>
            </a:extLst>
          </p:cNvPr>
          <p:cNvCxnSpPr>
            <a:cxnSpLocks/>
          </p:cNvCxnSpPr>
          <p:nvPr/>
        </p:nvCxnSpPr>
        <p:spPr>
          <a:xfrm>
            <a:off x="639305" y="1226670"/>
            <a:ext cx="123" cy="131673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7" name="Straight Arrow Connector 26">
            <a:extLst>
              <a:ext uri="{FF2B5EF4-FFF2-40B4-BE49-F238E27FC236}">
                <a16:creationId xmlns:a16="http://schemas.microsoft.com/office/drawing/2014/main" id="{6FED496F-5B53-7FC1-16B7-4307BBBBA7F2}"/>
              </a:ext>
            </a:extLst>
          </p:cNvPr>
          <p:cNvCxnSpPr>
            <a:cxnSpLocks/>
          </p:cNvCxnSpPr>
          <p:nvPr/>
        </p:nvCxnSpPr>
        <p:spPr>
          <a:xfrm>
            <a:off x="8947338" y="1214650"/>
            <a:ext cx="123" cy="131673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41145887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1FB1FA9-738B-45C4-8C93-AE41CABFAC9D}"/>
              </a:ext>
            </a:extLst>
          </p:cNvPr>
          <p:cNvSpPr txBox="1"/>
          <p:nvPr/>
        </p:nvSpPr>
        <p:spPr>
          <a:xfrm>
            <a:off x="4732439" y="326197"/>
            <a:ext cx="3454432" cy="261610"/>
          </a:xfrm>
          <a:prstGeom prst="rect">
            <a:avLst/>
          </a:prstGeom>
          <a:noFill/>
          <a:ln>
            <a:solidFill>
              <a:schemeClr val="tx1"/>
            </a:solidFill>
          </a:ln>
        </p:spPr>
        <p:txBody>
          <a:bodyPr wrap="square" rtlCol="0">
            <a:spAutoFit/>
          </a:bodyPr>
          <a:lstStyle/>
          <a:p>
            <a:pPr algn="ctr"/>
            <a:r>
              <a:rPr lang="en-US" sz="1100" dirty="0"/>
              <a:t>Prostate Cancer Cohort  (N=</a:t>
            </a:r>
            <a:r>
              <a:rPr kumimoji="0" lang="en-US" sz="1100" i="0" u="none" strike="noStrike" kern="1200" cap="none" spc="0" normalizeH="0" baseline="0" noProof="0" dirty="0">
                <a:ln>
                  <a:noFill/>
                </a:ln>
                <a:effectLst/>
                <a:uLnTx/>
                <a:uFillTx/>
                <a:ea typeface="SimSun" panose="02010600030101010101" pitchFamily="2" charset="-122"/>
                <a:cs typeface="Times New Roman" panose="02020603050405020304" pitchFamily="18" charset="0"/>
              </a:rPr>
              <a:t>96,005)</a:t>
            </a:r>
            <a:endParaRPr lang="en-US" sz="1100" dirty="0"/>
          </a:p>
        </p:txBody>
      </p:sp>
      <p:cxnSp>
        <p:nvCxnSpPr>
          <p:cNvPr id="9" name="Straight Arrow Connector 8">
            <a:extLst>
              <a:ext uri="{FF2B5EF4-FFF2-40B4-BE49-F238E27FC236}">
                <a16:creationId xmlns:a16="http://schemas.microsoft.com/office/drawing/2014/main" id="{EB3B581D-C7AE-4E29-B19D-B7C1FED04725}"/>
              </a:ext>
            </a:extLst>
          </p:cNvPr>
          <p:cNvCxnSpPr>
            <a:cxnSpLocks/>
          </p:cNvCxnSpPr>
          <p:nvPr/>
        </p:nvCxnSpPr>
        <p:spPr>
          <a:xfrm>
            <a:off x="6096000" y="586590"/>
            <a:ext cx="123" cy="64008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0" name="TextBox 9">
            <a:extLst>
              <a:ext uri="{FF2B5EF4-FFF2-40B4-BE49-F238E27FC236}">
                <a16:creationId xmlns:a16="http://schemas.microsoft.com/office/drawing/2014/main" id="{A6C10ED6-276B-4EB6-BCB1-FFBE2FC1DD93}"/>
              </a:ext>
            </a:extLst>
          </p:cNvPr>
          <p:cNvSpPr txBox="1"/>
          <p:nvPr/>
        </p:nvSpPr>
        <p:spPr>
          <a:xfrm>
            <a:off x="6096121" y="620109"/>
            <a:ext cx="6095879" cy="600164"/>
          </a:xfrm>
          <a:prstGeom prst="rect">
            <a:avLst/>
          </a:prstGeom>
          <a:noFill/>
        </p:spPr>
        <p:txBody>
          <a:bodyPr wrap="square" rtlCol="0">
            <a:spAutoFit/>
          </a:bodyPr>
          <a:lstStyle/>
          <a:p>
            <a:r>
              <a:rPr lang="en-US" sz="1100" dirty="0"/>
              <a:t>For each patient in the cohort, search the Medicare Claims Datasets (2007-2020) listed below and apply the listed selection criteria, with the search limited to the period from the diagnosis date to the diagnosis date plus 365 days or the date of the patient’s death, whichever is earlier</a:t>
            </a:r>
          </a:p>
        </p:txBody>
      </p:sp>
      <p:cxnSp>
        <p:nvCxnSpPr>
          <p:cNvPr id="18" name="Straight Connector 17">
            <a:extLst>
              <a:ext uri="{FF2B5EF4-FFF2-40B4-BE49-F238E27FC236}">
                <a16:creationId xmlns:a16="http://schemas.microsoft.com/office/drawing/2014/main" id="{F90D63CD-792A-46F2-A036-EE66ACCB0D3A}"/>
              </a:ext>
            </a:extLst>
          </p:cNvPr>
          <p:cNvCxnSpPr>
            <a:cxnSpLocks/>
          </p:cNvCxnSpPr>
          <p:nvPr/>
        </p:nvCxnSpPr>
        <p:spPr>
          <a:xfrm flipV="1">
            <a:off x="639305" y="1212633"/>
            <a:ext cx="8311896" cy="24242"/>
          </a:xfrm>
          <a:prstGeom prst="line">
            <a:avLst/>
          </a:prstGeom>
        </p:spPr>
        <p:style>
          <a:lnRef idx="3">
            <a:schemeClr val="dk1"/>
          </a:lnRef>
          <a:fillRef idx="0">
            <a:schemeClr val="dk1"/>
          </a:fillRef>
          <a:effectRef idx="2">
            <a:schemeClr val="dk1"/>
          </a:effectRef>
          <a:fontRef idx="minor">
            <a:schemeClr val="tx1"/>
          </a:fontRef>
        </p:style>
      </p:cxnSp>
      <p:cxnSp>
        <p:nvCxnSpPr>
          <p:cNvPr id="20" name="Straight Arrow Connector 19">
            <a:extLst>
              <a:ext uri="{FF2B5EF4-FFF2-40B4-BE49-F238E27FC236}">
                <a16:creationId xmlns:a16="http://schemas.microsoft.com/office/drawing/2014/main" id="{161D06B0-8EAE-481C-B965-8EF4E235CBF4}"/>
              </a:ext>
            </a:extLst>
          </p:cNvPr>
          <p:cNvCxnSpPr>
            <a:cxnSpLocks/>
          </p:cNvCxnSpPr>
          <p:nvPr/>
        </p:nvCxnSpPr>
        <p:spPr>
          <a:xfrm>
            <a:off x="5045114" y="1235015"/>
            <a:ext cx="123" cy="131673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2" name="TextBox 21">
            <a:extLst>
              <a:ext uri="{FF2B5EF4-FFF2-40B4-BE49-F238E27FC236}">
                <a16:creationId xmlns:a16="http://schemas.microsoft.com/office/drawing/2014/main" id="{745C4CDF-A1F7-4D17-B83C-FC294E023838}"/>
              </a:ext>
            </a:extLst>
          </p:cNvPr>
          <p:cNvSpPr txBox="1"/>
          <p:nvPr/>
        </p:nvSpPr>
        <p:spPr>
          <a:xfrm>
            <a:off x="768794" y="1445494"/>
            <a:ext cx="3264035" cy="769441"/>
          </a:xfrm>
          <a:prstGeom prst="rect">
            <a:avLst/>
          </a:prstGeom>
          <a:noFill/>
          <a:ln>
            <a:solidFill>
              <a:schemeClr val="tx1"/>
            </a:solidFill>
          </a:ln>
        </p:spPr>
        <p:txBody>
          <a:bodyPr wrap="square" rtlCol="0">
            <a:spAutoFit/>
          </a:bodyPr>
          <a:lstStyle/>
          <a:p>
            <a:pPr marL="171450" indent="-171450">
              <a:buFont typeface="Arial" panose="020B0604020202020204" pitchFamily="34" charset="0"/>
              <a:buChar char="•"/>
            </a:pPr>
            <a:r>
              <a:rPr lang="en-US" sz="1100" dirty="0"/>
              <a:t>Data resource: </a:t>
            </a:r>
            <a:r>
              <a:rPr lang="en-US" sz="1100" dirty="0" err="1"/>
              <a:t>Medpar</a:t>
            </a:r>
            <a:r>
              <a:rPr lang="en-US" sz="1100" dirty="0"/>
              <a:t> </a:t>
            </a:r>
          </a:p>
          <a:p>
            <a:pPr marL="171450" indent="-171450">
              <a:buFont typeface="Arial" panose="020B0604020202020204" pitchFamily="34" charset="0"/>
              <a:buChar char="•"/>
            </a:pPr>
            <a:r>
              <a:rPr lang="en-US" sz="1100" dirty="0"/>
              <a:t>Criteria: ≥ 1 claim describing a metabolic condition or </a:t>
            </a:r>
            <a:r>
              <a:rPr lang="en-US" sz="1100" dirty="0" err="1"/>
              <a:t>MetS</a:t>
            </a:r>
            <a:r>
              <a:rPr lang="en-US" sz="1100" dirty="0"/>
              <a:t> as indicated by the ICD diagnosis &amp; CPT codes in Supplemental Table 1</a:t>
            </a:r>
          </a:p>
        </p:txBody>
      </p:sp>
      <p:sp>
        <p:nvSpPr>
          <p:cNvPr id="24" name="Rectangle 23">
            <a:extLst>
              <a:ext uri="{FF2B5EF4-FFF2-40B4-BE49-F238E27FC236}">
                <a16:creationId xmlns:a16="http://schemas.microsoft.com/office/drawing/2014/main" id="{E2C0DF6F-6C9A-48C6-80B7-2C61AD31392A}"/>
              </a:ext>
            </a:extLst>
          </p:cNvPr>
          <p:cNvSpPr/>
          <p:nvPr/>
        </p:nvSpPr>
        <p:spPr>
          <a:xfrm>
            <a:off x="5129313" y="1445494"/>
            <a:ext cx="3207459" cy="769441"/>
          </a:xfrm>
          <a:prstGeom prst="rect">
            <a:avLst/>
          </a:prstGeom>
          <a:ln>
            <a:solidFill>
              <a:schemeClr val="tx1"/>
            </a:solidFill>
          </a:ln>
        </p:spPr>
        <p:txBody>
          <a:bodyPr wrap="square">
            <a:spAutoFit/>
          </a:bodyPr>
          <a:lstStyle/>
          <a:p>
            <a:pPr marL="171450" indent="-171450">
              <a:buFont typeface="Arial" panose="020B0604020202020204" pitchFamily="34" charset="0"/>
              <a:buChar char="•"/>
            </a:pPr>
            <a:r>
              <a:rPr lang="en-US" sz="1100" dirty="0"/>
              <a:t>Data resources: NCH, Outpatient, DME (NOD)</a:t>
            </a:r>
          </a:p>
          <a:p>
            <a:pPr marL="171450" indent="-171450">
              <a:buFont typeface="Arial" panose="020B0604020202020204" pitchFamily="34" charset="0"/>
              <a:buChar char="•"/>
            </a:pPr>
            <a:r>
              <a:rPr lang="en-US" sz="1100" dirty="0"/>
              <a:t>Criteria: ≥2 claims specifying metabolic condition or </a:t>
            </a:r>
            <a:r>
              <a:rPr lang="en-US" sz="1100" dirty="0" err="1"/>
              <a:t>MetS</a:t>
            </a:r>
            <a:r>
              <a:rPr lang="en-US" sz="1100" dirty="0"/>
              <a:t> dated 30 days apart as indicated by ICD diagnosis &amp; CPT codes in Supplemental Table 1</a:t>
            </a:r>
          </a:p>
        </p:txBody>
      </p:sp>
      <p:cxnSp>
        <p:nvCxnSpPr>
          <p:cNvPr id="64" name="Straight Arrow Connector 63">
            <a:extLst>
              <a:ext uri="{FF2B5EF4-FFF2-40B4-BE49-F238E27FC236}">
                <a16:creationId xmlns:a16="http://schemas.microsoft.com/office/drawing/2014/main" id="{E046CAC4-8334-4042-B730-429C408BAE2C}"/>
              </a:ext>
            </a:extLst>
          </p:cNvPr>
          <p:cNvCxnSpPr>
            <a:cxnSpLocks/>
            <a:endCxn id="12" idx="0"/>
          </p:cNvCxnSpPr>
          <p:nvPr/>
        </p:nvCxnSpPr>
        <p:spPr>
          <a:xfrm>
            <a:off x="6095877" y="3747307"/>
            <a:ext cx="0" cy="51698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 name="TextBox 1">
            <a:extLst>
              <a:ext uri="{FF2B5EF4-FFF2-40B4-BE49-F238E27FC236}">
                <a16:creationId xmlns:a16="http://schemas.microsoft.com/office/drawing/2014/main" id="{CAEA6887-BEC2-4A85-9D90-5F3B101B5905}"/>
              </a:ext>
            </a:extLst>
          </p:cNvPr>
          <p:cNvSpPr txBox="1"/>
          <p:nvPr/>
        </p:nvSpPr>
        <p:spPr>
          <a:xfrm>
            <a:off x="-1" y="54218"/>
            <a:ext cx="12191999" cy="276999"/>
          </a:xfrm>
          <a:prstGeom prst="rect">
            <a:avLst/>
          </a:prstGeom>
          <a:noFill/>
        </p:spPr>
        <p:txBody>
          <a:bodyPr wrap="square" rtlCol="0">
            <a:spAutoFit/>
          </a:bodyPr>
          <a:lstStyle/>
          <a:p>
            <a:pPr algn="ctr"/>
            <a:r>
              <a:rPr lang="en-US" sz="1200" b="1" dirty="0"/>
              <a:t>Supplementary Figure S1B.  Defining Prostate Cancer Patients with Metabolic Syndromes (MetS)</a:t>
            </a:r>
          </a:p>
        </p:txBody>
      </p:sp>
      <p:sp>
        <p:nvSpPr>
          <p:cNvPr id="34" name="Rectangle 33">
            <a:extLst>
              <a:ext uri="{FF2B5EF4-FFF2-40B4-BE49-F238E27FC236}">
                <a16:creationId xmlns:a16="http://schemas.microsoft.com/office/drawing/2014/main" id="{86F5AD49-0CE7-CBF3-D453-53B6312A90A6}"/>
              </a:ext>
            </a:extLst>
          </p:cNvPr>
          <p:cNvSpPr/>
          <p:nvPr/>
        </p:nvSpPr>
        <p:spPr>
          <a:xfrm>
            <a:off x="9031537" y="1375604"/>
            <a:ext cx="2921713" cy="938719"/>
          </a:xfrm>
          <a:prstGeom prst="rect">
            <a:avLst/>
          </a:prstGeom>
          <a:ln>
            <a:solidFill>
              <a:schemeClr val="tx1"/>
            </a:solidFill>
          </a:ln>
        </p:spPr>
        <p:txBody>
          <a:bodyPr wrap="square">
            <a:spAutoFit/>
          </a:bodyPr>
          <a:lstStyle/>
          <a:p>
            <a:pPr marL="171450" indent="-171450">
              <a:buFont typeface="Arial" panose="020B0604020202020204" pitchFamily="34" charset="0"/>
              <a:buChar char="•"/>
            </a:pPr>
            <a:r>
              <a:rPr lang="en-US" sz="1100" dirty="0"/>
              <a:t>Data resources: Part D Medication </a:t>
            </a:r>
          </a:p>
          <a:p>
            <a:pPr marL="171450" indent="-171450">
              <a:buFont typeface="Arial" panose="020B0604020202020204" pitchFamily="34" charset="0"/>
              <a:buChar char="•"/>
            </a:pPr>
            <a:r>
              <a:rPr lang="en-US" sz="1100" dirty="0"/>
              <a:t>Criteria: ≥2 claims for generic drug dated 30 days used to define a metabolic condition or </a:t>
            </a:r>
            <a:r>
              <a:rPr lang="en-US" sz="1100" dirty="0" err="1"/>
              <a:t>MetS</a:t>
            </a:r>
            <a:r>
              <a:rPr lang="en-US" sz="1100" dirty="0"/>
              <a:t>. The list of generic medication names is provided in Supplemental Table 2</a:t>
            </a:r>
            <a:endParaRPr lang="en-US" sz="1200" dirty="0"/>
          </a:p>
        </p:txBody>
      </p:sp>
      <p:cxnSp>
        <p:nvCxnSpPr>
          <p:cNvPr id="92" name="Straight Connector 91">
            <a:extLst>
              <a:ext uri="{FF2B5EF4-FFF2-40B4-BE49-F238E27FC236}">
                <a16:creationId xmlns:a16="http://schemas.microsoft.com/office/drawing/2014/main" id="{12030870-E535-4339-4D7F-AB4DED09A8EE}"/>
              </a:ext>
            </a:extLst>
          </p:cNvPr>
          <p:cNvCxnSpPr>
            <a:cxnSpLocks/>
          </p:cNvCxnSpPr>
          <p:nvPr/>
        </p:nvCxnSpPr>
        <p:spPr>
          <a:xfrm>
            <a:off x="1703125" y="3744979"/>
            <a:ext cx="0" cy="1132688"/>
          </a:xfrm>
          <a:prstGeom prst="line">
            <a:avLst/>
          </a:prstGeom>
        </p:spPr>
        <p:style>
          <a:lnRef idx="3">
            <a:schemeClr val="dk1"/>
          </a:lnRef>
          <a:fillRef idx="0">
            <a:schemeClr val="dk1"/>
          </a:fillRef>
          <a:effectRef idx="2">
            <a:schemeClr val="dk1"/>
          </a:effectRef>
          <a:fontRef idx="minor">
            <a:schemeClr val="tx1"/>
          </a:fontRef>
        </p:style>
      </p:cxnSp>
      <p:cxnSp>
        <p:nvCxnSpPr>
          <p:cNvPr id="94" name="Straight Arrow Connector 93">
            <a:extLst>
              <a:ext uri="{FF2B5EF4-FFF2-40B4-BE49-F238E27FC236}">
                <a16:creationId xmlns:a16="http://schemas.microsoft.com/office/drawing/2014/main" id="{F8772ABB-6AC6-526F-89A3-4275B6BBB3B4}"/>
              </a:ext>
            </a:extLst>
          </p:cNvPr>
          <p:cNvCxnSpPr>
            <a:cxnSpLocks/>
          </p:cNvCxnSpPr>
          <p:nvPr/>
        </p:nvCxnSpPr>
        <p:spPr>
          <a:xfrm flipH="1">
            <a:off x="7743702" y="4851214"/>
            <a:ext cx="2489324" cy="1263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05" name="TextBox 104">
            <a:extLst>
              <a:ext uri="{FF2B5EF4-FFF2-40B4-BE49-F238E27FC236}">
                <a16:creationId xmlns:a16="http://schemas.microsoft.com/office/drawing/2014/main" id="{08230DDB-CCCA-2F2C-8363-3C97A43C8579}"/>
              </a:ext>
            </a:extLst>
          </p:cNvPr>
          <p:cNvSpPr txBox="1"/>
          <p:nvPr/>
        </p:nvSpPr>
        <p:spPr>
          <a:xfrm>
            <a:off x="6095877" y="5557865"/>
            <a:ext cx="5327772" cy="430887"/>
          </a:xfrm>
          <a:prstGeom prst="rect">
            <a:avLst/>
          </a:prstGeom>
          <a:noFill/>
        </p:spPr>
        <p:txBody>
          <a:bodyPr wrap="square" rtlCol="0">
            <a:spAutoFit/>
          </a:bodyPr>
          <a:lstStyle/>
          <a:p>
            <a:r>
              <a:rPr lang="en-US" sz="1100" dirty="0">
                <a:effectLst/>
                <a:latin typeface="Calibri" panose="020F0502020204030204" pitchFamily="34" charset="0"/>
                <a:ea typeface="Calibri" panose="020F0502020204030204" pitchFamily="34" charset="0"/>
                <a:cs typeface="Times New Roman" panose="02020603050405020304" pitchFamily="18" charset="0"/>
              </a:rPr>
              <a:t>Identify the patients who had at least 3 of the 5 metabolic conditions described above. These patients are considered to have “</a:t>
            </a:r>
            <a:r>
              <a:rPr lang="en-US" sz="1100" dirty="0" err="1">
                <a:effectLst/>
                <a:latin typeface="Calibri" panose="020F0502020204030204" pitchFamily="34" charset="0"/>
                <a:ea typeface="Calibri" panose="020F0502020204030204" pitchFamily="34" charset="0"/>
                <a:cs typeface="Times New Roman" panose="02020603050405020304" pitchFamily="18" charset="0"/>
              </a:rPr>
              <a:t>MetS</a:t>
            </a:r>
            <a:r>
              <a:rPr lang="en-US" sz="1100" dirty="0">
                <a:effectLst/>
                <a:latin typeface="Calibri" panose="020F0502020204030204" pitchFamily="34" charset="0"/>
                <a:ea typeface="Calibri" panose="020F0502020204030204" pitchFamily="34" charset="0"/>
                <a:cs typeface="Times New Roman" panose="02020603050405020304" pitchFamily="18" charset="0"/>
              </a:rPr>
              <a:t> by algorithm”</a:t>
            </a:r>
            <a:endParaRPr lang="en-US" sz="1100" dirty="0"/>
          </a:p>
        </p:txBody>
      </p:sp>
      <p:cxnSp>
        <p:nvCxnSpPr>
          <p:cNvPr id="114" name="Straight Arrow Connector 113">
            <a:extLst>
              <a:ext uri="{FF2B5EF4-FFF2-40B4-BE49-F238E27FC236}">
                <a16:creationId xmlns:a16="http://schemas.microsoft.com/office/drawing/2014/main" id="{9E5B03FA-90BD-904C-7777-F90FF60DA9D1}"/>
              </a:ext>
            </a:extLst>
          </p:cNvPr>
          <p:cNvCxnSpPr>
            <a:cxnSpLocks/>
            <a:endCxn id="12" idx="1"/>
          </p:cNvCxnSpPr>
          <p:nvPr/>
        </p:nvCxnSpPr>
        <p:spPr>
          <a:xfrm>
            <a:off x="1703125" y="4871038"/>
            <a:ext cx="2744927"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16" name="Straight Connector 115">
            <a:extLst>
              <a:ext uri="{FF2B5EF4-FFF2-40B4-BE49-F238E27FC236}">
                <a16:creationId xmlns:a16="http://schemas.microsoft.com/office/drawing/2014/main" id="{B1E412A6-CF68-F13F-E928-2F807D6C04C2}"/>
              </a:ext>
            </a:extLst>
          </p:cNvPr>
          <p:cNvCxnSpPr>
            <a:cxnSpLocks/>
          </p:cNvCxnSpPr>
          <p:nvPr/>
        </p:nvCxnSpPr>
        <p:spPr>
          <a:xfrm>
            <a:off x="10233026" y="3739247"/>
            <a:ext cx="0" cy="1111967"/>
          </a:xfrm>
          <a:prstGeom prst="line">
            <a:avLst/>
          </a:prstGeom>
        </p:spPr>
        <p:style>
          <a:lnRef idx="3">
            <a:schemeClr val="dk1"/>
          </a:lnRef>
          <a:fillRef idx="0">
            <a:schemeClr val="dk1"/>
          </a:fillRef>
          <a:effectRef idx="2">
            <a:schemeClr val="dk1"/>
          </a:effectRef>
          <a:fontRef idx="minor">
            <a:schemeClr val="tx1"/>
          </a:fontRef>
        </p:style>
      </p:cxnSp>
      <p:sp>
        <p:nvSpPr>
          <p:cNvPr id="36" name="TextBox 35">
            <a:extLst>
              <a:ext uri="{FF2B5EF4-FFF2-40B4-BE49-F238E27FC236}">
                <a16:creationId xmlns:a16="http://schemas.microsoft.com/office/drawing/2014/main" id="{7723FA63-FE6D-9A94-B976-F4E611F2B321}"/>
              </a:ext>
            </a:extLst>
          </p:cNvPr>
          <p:cNvSpPr txBox="1"/>
          <p:nvPr/>
        </p:nvSpPr>
        <p:spPr>
          <a:xfrm>
            <a:off x="6096000" y="3856552"/>
            <a:ext cx="3891348" cy="261610"/>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n-US" sz="1100" dirty="0">
                <a:solidFill>
                  <a:prstClr val="black"/>
                </a:solidFill>
                <a:latin typeface="Calibri" panose="020F0502020204030204" pitchFamily="34" charset="0"/>
                <a:cs typeface="Times New Roman" panose="02020603050405020304" pitchFamily="18" charset="0"/>
              </a:rPr>
              <a:t>Combine the information from the 3 searches described above.</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41" name="Straight Arrow Connector 40">
            <a:extLst>
              <a:ext uri="{FF2B5EF4-FFF2-40B4-BE49-F238E27FC236}">
                <a16:creationId xmlns:a16="http://schemas.microsoft.com/office/drawing/2014/main" id="{38588D7E-0102-57D4-7633-54D5F0897CB8}"/>
              </a:ext>
            </a:extLst>
          </p:cNvPr>
          <p:cNvCxnSpPr>
            <a:cxnSpLocks/>
            <a:endCxn id="13" idx="0"/>
          </p:cNvCxnSpPr>
          <p:nvPr/>
        </p:nvCxnSpPr>
        <p:spPr>
          <a:xfrm>
            <a:off x="6095877" y="5477781"/>
            <a:ext cx="123" cy="63270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graphicFrame>
        <p:nvGraphicFramePr>
          <p:cNvPr id="6" name="Table 5">
            <a:extLst>
              <a:ext uri="{FF2B5EF4-FFF2-40B4-BE49-F238E27FC236}">
                <a16:creationId xmlns:a16="http://schemas.microsoft.com/office/drawing/2014/main" id="{D5545EC4-669F-6A26-AACF-9D490EB7D7E1}"/>
              </a:ext>
            </a:extLst>
          </p:cNvPr>
          <p:cNvGraphicFramePr>
            <a:graphicFrameLocks noGrp="1"/>
          </p:cNvGraphicFramePr>
          <p:nvPr>
            <p:extLst>
              <p:ext uri="{D42A27DB-BD31-4B8C-83A1-F6EECF244321}">
                <p14:modId xmlns:p14="http://schemas.microsoft.com/office/powerpoint/2010/main" val="567218731"/>
              </p:ext>
            </p:extLst>
          </p:nvPr>
        </p:nvGraphicFramePr>
        <p:xfrm>
          <a:off x="250519" y="2533822"/>
          <a:ext cx="3295650" cy="1213485"/>
        </p:xfrm>
        <a:graphic>
          <a:graphicData uri="http://schemas.openxmlformats.org/drawingml/2006/table">
            <a:tbl>
              <a:tblPr firstRow="1" firstCol="1" bandRow="1"/>
              <a:tblGrid>
                <a:gridCol w="1883410">
                  <a:extLst>
                    <a:ext uri="{9D8B030D-6E8A-4147-A177-3AD203B41FA5}">
                      <a16:colId xmlns:a16="http://schemas.microsoft.com/office/drawing/2014/main" val="1943086421"/>
                    </a:ext>
                  </a:extLst>
                </a:gridCol>
                <a:gridCol w="1412240">
                  <a:extLst>
                    <a:ext uri="{9D8B030D-6E8A-4147-A177-3AD203B41FA5}">
                      <a16:colId xmlns:a16="http://schemas.microsoft.com/office/drawing/2014/main" val="65277702"/>
                    </a:ext>
                  </a:extLst>
                </a:gridCol>
              </a:tblGrid>
              <a:tr h="173355">
                <a:tc>
                  <a:txBody>
                    <a:bodyPr/>
                    <a:lstStyle/>
                    <a:p>
                      <a:pPr marL="0" marR="0">
                        <a:lnSpc>
                          <a:spcPct val="107000"/>
                        </a:lnSpc>
                        <a:spcBef>
                          <a:spcPts val="0"/>
                        </a:spcBef>
                        <a:spcAft>
                          <a:spcPts val="0"/>
                        </a:spcAft>
                      </a:pPr>
                      <a:r>
                        <a:rPr lang="en-US" sz="1100" u="sng" kern="100" dirty="0">
                          <a:effectLst/>
                          <a:latin typeface="Aptos" panose="020B0004020202020204" pitchFamily="34" charset="0"/>
                          <a:ea typeface="Aptos" panose="020B0004020202020204" pitchFamily="34" charset="0"/>
                          <a:cs typeface="Times New Roman" panose="02020603050405020304" pitchFamily="18" charset="0"/>
                        </a:rPr>
                        <a:t>Metabolic condition or </a:t>
                      </a:r>
                      <a:r>
                        <a:rPr lang="en-US" sz="1100" u="sng" kern="100" dirty="0" err="1">
                          <a:effectLst/>
                          <a:latin typeface="Aptos" panose="020B0004020202020204" pitchFamily="34" charset="0"/>
                          <a:ea typeface="Aptos" panose="020B0004020202020204" pitchFamily="34" charset="0"/>
                          <a:cs typeface="Times New Roman" panose="02020603050405020304" pitchFamily="18" charset="0"/>
                        </a:rPr>
                        <a:t>MetS</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nSpc>
                          <a:spcPct val="107000"/>
                        </a:lnSpc>
                        <a:spcBef>
                          <a:spcPts val="0"/>
                        </a:spcBef>
                        <a:spcAft>
                          <a:spcPts val="0"/>
                        </a:spcAft>
                      </a:pPr>
                      <a:r>
                        <a:rPr lang="en-US" sz="1100" u="sng" kern="100">
                          <a:effectLst/>
                          <a:latin typeface="Aptos" panose="020B0004020202020204" pitchFamily="34" charset="0"/>
                          <a:ea typeface="Aptos" panose="020B0004020202020204" pitchFamily="34" charset="0"/>
                          <a:cs typeface="Times New Roman" panose="02020603050405020304" pitchFamily="18" charset="0"/>
                        </a:rPr>
                        <a:t>No (%) of patients</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34361071"/>
                  </a:ext>
                </a:extLst>
              </a:tr>
              <a:tr h="173355">
                <a:tc>
                  <a:txBody>
                    <a:bodyPr/>
                    <a:lstStyle/>
                    <a:p>
                      <a:pPr marL="0" marR="0">
                        <a:lnSpc>
                          <a:spcPct val="107000"/>
                        </a:lnSpc>
                        <a:spcBef>
                          <a:spcPts val="0"/>
                        </a:spcBef>
                        <a:spcAft>
                          <a:spcPts val="0"/>
                        </a:spcAft>
                      </a:pPr>
                      <a:r>
                        <a:rPr lang="en-US" sz="1100" kern="100" dirty="0">
                          <a:effectLst/>
                          <a:latin typeface="Aptos" panose="020B0004020202020204" pitchFamily="34" charset="0"/>
                          <a:ea typeface="Aptos" panose="020B0004020202020204" pitchFamily="34" charset="0"/>
                          <a:cs typeface="Times New Roman" panose="02020603050405020304" pitchFamily="18" charset="0"/>
                        </a:rPr>
                        <a:t>Hypertension</a:t>
                      </a:r>
                    </a:p>
                  </a:txBody>
                  <a:tcPr marL="68580" marR="6858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nSpc>
                          <a:spcPct val="107000"/>
                        </a:lnSpc>
                        <a:spcBef>
                          <a:spcPts val="0"/>
                        </a:spcBef>
                        <a:spcAft>
                          <a:spcPts val="0"/>
                        </a:spcAft>
                      </a:pPr>
                      <a:r>
                        <a:rPr lang="en-US" sz="1100" dirty="0">
                          <a:solidFill>
                            <a:srgbClr val="000000"/>
                          </a:solidFill>
                          <a:ea typeface="SimSun" panose="02010600030101010101" pitchFamily="2" charset="-122"/>
                          <a:cs typeface="Times New Roman" panose="02020603050405020304" pitchFamily="18" charset="0"/>
                        </a:rPr>
                        <a:t>31,455</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 (33)</a:t>
                      </a: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459005"/>
                  </a:ext>
                </a:extLst>
              </a:tr>
              <a:tr h="173355">
                <a:tc>
                  <a:txBody>
                    <a:bodyPr/>
                    <a:lstStyle/>
                    <a:p>
                      <a:pPr marL="0" marR="0">
                        <a:lnSpc>
                          <a:spcPct val="107000"/>
                        </a:lnSpc>
                        <a:spcBef>
                          <a:spcPts val="0"/>
                        </a:spcBef>
                        <a:spcAft>
                          <a:spcPts val="0"/>
                        </a:spcAft>
                      </a:pPr>
                      <a:r>
                        <a:rPr lang="en-US" sz="1100" kern="100">
                          <a:effectLst/>
                          <a:latin typeface="Aptos" panose="020B0004020202020204" pitchFamily="34" charset="0"/>
                          <a:ea typeface="Aptos" panose="020B0004020202020204" pitchFamily="34" charset="0"/>
                          <a:cs typeface="Times New Roman" panose="02020603050405020304" pitchFamily="18" charset="0"/>
                        </a:rPr>
                        <a:t>Hyperlipidemia</a:t>
                      </a:r>
                    </a:p>
                  </a:txBody>
                  <a:tcPr marL="68580" marR="6858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nSpc>
                          <a:spcPct val="107000"/>
                        </a:lnSpc>
                        <a:spcBef>
                          <a:spcPts val="0"/>
                        </a:spcBef>
                        <a:spcAft>
                          <a:spcPts val="0"/>
                        </a:spcAft>
                      </a:pPr>
                      <a:r>
                        <a:rPr lang="en-US" sz="1100" dirty="0">
                          <a:solidFill>
                            <a:srgbClr val="000000"/>
                          </a:solidFill>
                          <a:ea typeface="SimSun" panose="02010600030101010101" pitchFamily="2" charset="-122"/>
                          <a:cs typeface="Times New Roman" panose="02020603050405020304" pitchFamily="18" charset="0"/>
                        </a:rPr>
                        <a:t>8,832</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 (9)</a:t>
                      </a: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55270003"/>
                  </a:ext>
                </a:extLst>
              </a:tr>
              <a:tr h="173355">
                <a:tc>
                  <a:txBody>
                    <a:bodyPr/>
                    <a:lstStyle/>
                    <a:p>
                      <a:pPr marL="0" marR="0">
                        <a:lnSpc>
                          <a:spcPct val="107000"/>
                        </a:lnSpc>
                        <a:spcBef>
                          <a:spcPts val="0"/>
                        </a:spcBef>
                        <a:spcAft>
                          <a:spcPts val="0"/>
                        </a:spcAft>
                      </a:pPr>
                      <a:r>
                        <a:rPr lang="en-US" sz="1100" kern="100" dirty="0">
                          <a:effectLst/>
                          <a:latin typeface="Aptos" panose="020B0004020202020204" pitchFamily="34" charset="0"/>
                          <a:ea typeface="Aptos" panose="020B0004020202020204" pitchFamily="34" charset="0"/>
                          <a:cs typeface="Times New Roman" panose="02020603050405020304" pitchFamily="18" charset="0"/>
                        </a:rPr>
                        <a:t>Obesity</a:t>
                      </a:r>
                    </a:p>
                  </a:txBody>
                  <a:tcPr marL="68580" marR="6858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nSpc>
                          <a:spcPct val="107000"/>
                        </a:lnSpc>
                        <a:spcBef>
                          <a:spcPts val="0"/>
                        </a:spcBef>
                        <a:spcAft>
                          <a:spcPts val="0"/>
                        </a:spcAft>
                      </a:pPr>
                      <a:r>
                        <a:rPr lang="en-US" sz="1100" dirty="0">
                          <a:solidFill>
                            <a:srgbClr val="000000"/>
                          </a:solidFill>
                          <a:ea typeface="SimSun" panose="02010600030101010101" pitchFamily="2" charset="-122"/>
                          <a:cs typeface="Times New Roman" panose="02020603050405020304" pitchFamily="18" charset="0"/>
                        </a:rPr>
                        <a:t>3,826</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 (4)</a:t>
                      </a: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93347528"/>
                  </a:ext>
                </a:extLst>
              </a:tr>
              <a:tr h="173355">
                <a:tc>
                  <a:txBody>
                    <a:bodyPr/>
                    <a:lstStyle/>
                    <a:p>
                      <a:pPr marL="0" marR="0">
                        <a:lnSpc>
                          <a:spcPct val="107000"/>
                        </a:lnSpc>
                        <a:spcBef>
                          <a:spcPts val="0"/>
                        </a:spcBef>
                        <a:spcAft>
                          <a:spcPts val="0"/>
                        </a:spcAft>
                      </a:pPr>
                      <a:r>
                        <a:rPr lang="en-US" sz="1100" kern="100">
                          <a:effectLst/>
                          <a:latin typeface="Aptos" panose="020B0004020202020204" pitchFamily="34" charset="0"/>
                          <a:ea typeface="Aptos" panose="020B0004020202020204" pitchFamily="34" charset="0"/>
                          <a:cs typeface="Times New Roman" panose="02020603050405020304" pitchFamily="18" charset="0"/>
                        </a:rPr>
                        <a:t>Type 2 diabetes mellitus</a:t>
                      </a:r>
                    </a:p>
                  </a:txBody>
                  <a:tcPr marL="68580" marR="6858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nSpc>
                          <a:spcPct val="107000"/>
                        </a:lnSpc>
                        <a:spcBef>
                          <a:spcPts val="0"/>
                        </a:spcBef>
                        <a:spcAft>
                          <a:spcPts val="0"/>
                        </a:spcAft>
                      </a:pPr>
                      <a:r>
                        <a:rPr lang="en-US" sz="1100" dirty="0">
                          <a:solidFill>
                            <a:srgbClr val="000000"/>
                          </a:solidFill>
                          <a:ea typeface="SimSun" panose="02010600030101010101" pitchFamily="2" charset="-122"/>
                          <a:cs typeface="Times New Roman" panose="02020603050405020304" pitchFamily="18" charset="0"/>
                        </a:rPr>
                        <a:t>10,525</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 (11)</a:t>
                      </a: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77837334"/>
                  </a:ext>
                </a:extLst>
              </a:tr>
              <a:tr h="173355">
                <a:tc>
                  <a:txBody>
                    <a:bodyPr/>
                    <a:lstStyle/>
                    <a:p>
                      <a:pPr marL="0" marR="0">
                        <a:lnSpc>
                          <a:spcPct val="107000"/>
                        </a:lnSpc>
                        <a:spcBef>
                          <a:spcPts val="0"/>
                        </a:spcBef>
                        <a:spcAft>
                          <a:spcPts val="0"/>
                        </a:spcAft>
                      </a:pPr>
                      <a:r>
                        <a:rPr lang="en-US" sz="1100" kern="100">
                          <a:effectLst/>
                          <a:latin typeface="Aptos" panose="020B0004020202020204" pitchFamily="34" charset="0"/>
                          <a:ea typeface="Aptos" panose="020B0004020202020204" pitchFamily="34" charset="0"/>
                          <a:cs typeface="Times New Roman" panose="02020603050405020304" pitchFamily="18" charset="0"/>
                        </a:rPr>
                        <a:t>Low HLD cholesterol</a:t>
                      </a:r>
                    </a:p>
                  </a:txBody>
                  <a:tcPr marL="68580" marR="6858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nSpc>
                          <a:spcPct val="107000"/>
                        </a:lnSpc>
                        <a:spcBef>
                          <a:spcPts val="0"/>
                        </a:spcBef>
                        <a:spcAft>
                          <a:spcPts val="0"/>
                        </a:spcAft>
                      </a:pPr>
                      <a:r>
                        <a:rPr lang="en-US" sz="1100" kern="100" dirty="0">
                          <a:effectLst/>
                          <a:latin typeface="Aptos" panose="020B0004020202020204" pitchFamily="34" charset="0"/>
                          <a:ea typeface="Aptos" panose="020B0004020202020204" pitchFamily="34" charset="0"/>
                          <a:cs typeface="Times New Roman" panose="02020603050405020304" pitchFamily="18" charset="0"/>
                        </a:rPr>
                        <a:t>&lt;11</a:t>
                      </a: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92827853"/>
                  </a:ext>
                </a:extLst>
              </a:tr>
              <a:tr h="173355">
                <a:tc>
                  <a:txBody>
                    <a:bodyPr/>
                    <a:lstStyle/>
                    <a:p>
                      <a:pPr marL="0" marR="0">
                        <a:lnSpc>
                          <a:spcPct val="107000"/>
                        </a:lnSpc>
                        <a:spcBef>
                          <a:spcPts val="0"/>
                        </a:spcBef>
                        <a:spcAft>
                          <a:spcPts val="0"/>
                        </a:spcAft>
                      </a:pPr>
                      <a:r>
                        <a:rPr lang="en-US" sz="1100" kern="100" dirty="0" err="1">
                          <a:effectLst/>
                          <a:latin typeface="Aptos" panose="020B0004020202020204" pitchFamily="34" charset="0"/>
                          <a:ea typeface="Aptos" panose="020B0004020202020204" pitchFamily="34" charset="0"/>
                          <a:cs typeface="Times New Roman" panose="02020603050405020304" pitchFamily="18" charset="0"/>
                        </a:rPr>
                        <a:t>MetS</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nSpc>
                          <a:spcPct val="107000"/>
                        </a:lnSpc>
                        <a:spcBef>
                          <a:spcPts val="0"/>
                        </a:spcBef>
                        <a:spcAft>
                          <a:spcPts val="0"/>
                        </a:spcAft>
                      </a:pPr>
                      <a:r>
                        <a:rPr lang="en-US" sz="1100" kern="100" dirty="0">
                          <a:effectLst/>
                          <a:latin typeface="Aptos" panose="020B0004020202020204" pitchFamily="34" charset="0"/>
                          <a:ea typeface="Aptos" panose="020B0004020202020204" pitchFamily="34" charset="0"/>
                          <a:cs typeface="Times New Roman" panose="02020603050405020304" pitchFamily="18" charset="0"/>
                        </a:rPr>
                        <a:t>97 (0.10)</a:t>
                      </a: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59578371"/>
                  </a:ext>
                </a:extLst>
              </a:tr>
            </a:tbl>
          </a:graphicData>
        </a:graphic>
      </p:graphicFrame>
      <p:graphicFrame>
        <p:nvGraphicFramePr>
          <p:cNvPr id="8" name="Table 7">
            <a:extLst>
              <a:ext uri="{FF2B5EF4-FFF2-40B4-BE49-F238E27FC236}">
                <a16:creationId xmlns:a16="http://schemas.microsoft.com/office/drawing/2014/main" id="{388513FD-5EF6-AF88-6583-3E5D58664861}"/>
              </a:ext>
            </a:extLst>
          </p:cNvPr>
          <p:cNvGraphicFramePr>
            <a:graphicFrameLocks noGrp="1"/>
          </p:cNvGraphicFramePr>
          <p:nvPr>
            <p:extLst>
              <p:ext uri="{D42A27DB-BD31-4B8C-83A1-F6EECF244321}">
                <p14:modId xmlns:p14="http://schemas.microsoft.com/office/powerpoint/2010/main" val="3607196951"/>
              </p:ext>
            </p:extLst>
          </p:nvPr>
        </p:nvGraphicFramePr>
        <p:xfrm>
          <a:off x="4652997" y="2539840"/>
          <a:ext cx="3295650" cy="1213485"/>
        </p:xfrm>
        <a:graphic>
          <a:graphicData uri="http://schemas.openxmlformats.org/drawingml/2006/table">
            <a:tbl>
              <a:tblPr firstRow="1" firstCol="1" bandRow="1"/>
              <a:tblGrid>
                <a:gridCol w="1883410">
                  <a:extLst>
                    <a:ext uri="{9D8B030D-6E8A-4147-A177-3AD203B41FA5}">
                      <a16:colId xmlns:a16="http://schemas.microsoft.com/office/drawing/2014/main" val="1943086421"/>
                    </a:ext>
                  </a:extLst>
                </a:gridCol>
                <a:gridCol w="1412240">
                  <a:extLst>
                    <a:ext uri="{9D8B030D-6E8A-4147-A177-3AD203B41FA5}">
                      <a16:colId xmlns:a16="http://schemas.microsoft.com/office/drawing/2014/main" val="65277702"/>
                    </a:ext>
                  </a:extLst>
                </a:gridCol>
              </a:tblGrid>
              <a:tr h="173355">
                <a:tc>
                  <a:txBody>
                    <a:bodyPr/>
                    <a:lstStyle/>
                    <a:p>
                      <a:pPr marL="0" marR="0">
                        <a:lnSpc>
                          <a:spcPct val="107000"/>
                        </a:lnSpc>
                        <a:spcBef>
                          <a:spcPts val="0"/>
                        </a:spcBef>
                        <a:spcAft>
                          <a:spcPts val="0"/>
                        </a:spcAft>
                      </a:pPr>
                      <a:r>
                        <a:rPr lang="en-US" sz="1100" u="sng" kern="100" dirty="0">
                          <a:effectLst/>
                          <a:latin typeface="Aptos" panose="020B0004020202020204" pitchFamily="34" charset="0"/>
                          <a:ea typeface="Aptos" panose="020B0004020202020204" pitchFamily="34" charset="0"/>
                          <a:cs typeface="Times New Roman" panose="02020603050405020304" pitchFamily="18" charset="0"/>
                        </a:rPr>
                        <a:t>Metabolic condition or </a:t>
                      </a:r>
                      <a:r>
                        <a:rPr lang="en-US" sz="1100" u="sng" kern="100" dirty="0" err="1">
                          <a:effectLst/>
                          <a:latin typeface="Aptos" panose="020B0004020202020204" pitchFamily="34" charset="0"/>
                          <a:ea typeface="Aptos" panose="020B0004020202020204" pitchFamily="34" charset="0"/>
                          <a:cs typeface="Times New Roman" panose="02020603050405020304" pitchFamily="18" charset="0"/>
                        </a:rPr>
                        <a:t>MetS</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nSpc>
                          <a:spcPct val="107000"/>
                        </a:lnSpc>
                        <a:spcBef>
                          <a:spcPts val="0"/>
                        </a:spcBef>
                        <a:spcAft>
                          <a:spcPts val="0"/>
                        </a:spcAft>
                      </a:pPr>
                      <a:r>
                        <a:rPr lang="en-US" sz="1100" u="sng" kern="100">
                          <a:effectLst/>
                          <a:latin typeface="Aptos" panose="020B0004020202020204" pitchFamily="34" charset="0"/>
                          <a:ea typeface="Aptos" panose="020B0004020202020204" pitchFamily="34" charset="0"/>
                          <a:cs typeface="Times New Roman" panose="02020603050405020304" pitchFamily="18" charset="0"/>
                        </a:rPr>
                        <a:t>No (%) of patients</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934361071"/>
                  </a:ext>
                </a:extLst>
              </a:tr>
              <a:tr h="173355">
                <a:tc>
                  <a:txBody>
                    <a:bodyPr/>
                    <a:lstStyle/>
                    <a:p>
                      <a:pPr marL="0" marR="0">
                        <a:lnSpc>
                          <a:spcPct val="107000"/>
                        </a:lnSpc>
                        <a:spcBef>
                          <a:spcPts val="0"/>
                        </a:spcBef>
                        <a:spcAft>
                          <a:spcPts val="0"/>
                        </a:spcAft>
                      </a:pPr>
                      <a:r>
                        <a:rPr lang="en-US" sz="1100" kern="100" dirty="0">
                          <a:effectLst/>
                          <a:latin typeface="Aptos" panose="020B0004020202020204" pitchFamily="34" charset="0"/>
                          <a:ea typeface="Aptos" panose="020B0004020202020204" pitchFamily="34" charset="0"/>
                          <a:cs typeface="Times New Roman" panose="02020603050405020304" pitchFamily="18" charset="0"/>
                        </a:rPr>
                        <a:t>Hypertension</a:t>
                      </a:r>
                    </a:p>
                  </a:txBody>
                  <a:tcPr marL="68580" marR="68580" marT="0" marB="0">
                    <a:lnL w="12700" cap="flat" cmpd="sng" algn="ctr">
                      <a:solidFill>
                        <a:srgbClr val="000000"/>
                      </a:solidFill>
                      <a:prstDash val="solid"/>
                      <a:round/>
                      <a:headEnd type="none" w="med" len="med"/>
                      <a:tailEnd type="none" w="med" len="med"/>
                    </a:lnL>
                    <a:lnR>
                      <a:noFill/>
                    </a:lnR>
                    <a:lnT>
                      <a:noFill/>
                    </a:lnT>
                    <a:lnB>
                      <a:noFill/>
                    </a:lnB>
                    <a:noFill/>
                  </a:tcPr>
                </a:tc>
                <a:tc>
                  <a:txBody>
                    <a:bodyPr/>
                    <a:lstStyle/>
                    <a:p>
                      <a:pPr marL="0" marR="0">
                        <a:lnSpc>
                          <a:spcPct val="107000"/>
                        </a:lnSpc>
                        <a:spcBef>
                          <a:spcPts val="0"/>
                        </a:spcBef>
                        <a:spcAft>
                          <a:spcPts val="0"/>
                        </a:spcAft>
                      </a:pPr>
                      <a:r>
                        <a:rPr lang="en-US" sz="1100" dirty="0">
                          <a:solidFill>
                            <a:srgbClr val="000000"/>
                          </a:solidFill>
                          <a:ea typeface="SimSun" panose="02010600030101010101" pitchFamily="2" charset="-122"/>
                          <a:cs typeface="Times New Roman" panose="02020603050405020304" pitchFamily="18" charset="0"/>
                        </a:rPr>
                        <a:t>64,177</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 (67)</a:t>
                      </a:r>
                    </a:p>
                  </a:txBody>
                  <a:tcPr marL="68580" marR="68580" marT="0" marB="0">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201459005"/>
                  </a:ext>
                </a:extLst>
              </a:tr>
              <a:tr h="173355">
                <a:tc>
                  <a:txBody>
                    <a:bodyPr/>
                    <a:lstStyle/>
                    <a:p>
                      <a:pPr marL="0" marR="0">
                        <a:lnSpc>
                          <a:spcPct val="107000"/>
                        </a:lnSpc>
                        <a:spcBef>
                          <a:spcPts val="0"/>
                        </a:spcBef>
                        <a:spcAft>
                          <a:spcPts val="0"/>
                        </a:spcAft>
                      </a:pPr>
                      <a:r>
                        <a:rPr lang="en-US" sz="1100" kern="100">
                          <a:effectLst/>
                          <a:latin typeface="Aptos" panose="020B0004020202020204" pitchFamily="34" charset="0"/>
                          <a:ea typeface="Aptos" panose="020B0004020202020204" pitchFamily="34" charset="0"/>
                          <a:cs typeface="Times New Roman" panose="02020603050405020304" pitchFamily="18" charset="0"/>
                        </a:rPr>
                        <a:t>Hyperlipidemia</a:t>
                      </a:r>
                    </a:p>
                  </a:txBody>
                  <a:tcPr marL="68580" marR="68580" marT="0" marB="0">
                    <a:lnL w="12700" cap="flat" cmpd="sng" algn="ctr">
                      <a:solidFill>
                        <a:srgbClr val="000000"/>
                      </a:solidFill>
                      <a:prstDash val="solid"/>
                      <a:round/>
                      <a:headEnd type="none" w="med" len="med"/>
                      <a:tailEnd type="none" w="med" len="med"/>
                    </a:lnL>
                    <a:lnR>
                      <a:noFill/>
                    </a:lnR>
                    <a:lnT>
                      <a:noFill/>
                    </a:lnT>
                    <a:lnB>
                      <a:noFill/>
                    </a:lnB>
                    <a:noFill/>
                  </a:tcPr>
                </a:tc>
                <a:tc>
                  <a:txBody>
                    <a:bodyPr/>
                    <a:lstStyle/>
                    <a:p>
                      <a:pPr marL="0" marR="0">
                        <a:lnSpc>
                          <a:spcPct val="107000"/>
                        </a:lnSpc>
                        <a:spcBef>
                          <a:spcPts val="0"/>
                        </a:spcBef>
                        <a:spcAft>
                          <a:spcPts val="0"/>
                        </a:spcAft>
                      </a:pPr>
                      <a:r>
                        <a:rPr lang="en-US" sz="1100" dirty="0">
                          <a:solidFill>
                            <a:srgbClr val="000000"/>
                          </a:solidFill>
                          <a:ea typeface="SimSun" panose="02010600030101010101" pitchFamily="2" charset="-122"/>
                          <a:cs typeface="Times New Roman" panose="02020603050405020304" pitchFamily="18" charset="0"/>
                        </a:rPr>
                        <a:t>30,952</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100" kern="100" dirty="0">
                          <a:solidFill>
                            <a:srgbClr val="000000"/>
                          </a:solidFill>
                          <a:effectLst/>
                          <a:latin typeface="Aptos" panose="020B0004020202020204" pitchFamily="34" charset="0"/>
                          <a:ea typeface="SimSun" panose="02010600030101010101" pitchFamily="2" charset="-122"/>
                          <a:cs typeface="Times New Roman" panose="02020603050405020304" pitchFamily="18" charset="0"/>
                        </a:rPr>
                        <a:t>32</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a:t>
                      </a:r>
                    </a:p>
                  </a:txBody>
                  <a:tcPr marL="68580" marR="68580" marT="0" marB="0">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3355270003"/>
                  </a:ext>
                </a:extLst>
              </a:tr>
              <a:tr h="173355">
                <a:tc>
                  <a:txBody>
                    <a:bodyPr/>
                    <a:lstStyle/>
                    <a:p>
                      <a:pPr marL="0" marR="0">
                        <a:lnSpc>
                          <a:spcPct val="107000"/>
                        </a:lnSpc>
                        <a:spcBef>
                          <a:spcPts val="0"/>
                        </a:spcBef>
                        <a:spcAft>
                          <a:spcPts val="0"/>
                        </a:spcAft>
                      </a:pPr>
                      <a:r>
                        <a:rPr lang="en-US" sz="1100" kern="100">
                          <a:effectLst/>
                          <a:latin typeface="Aptos" panose="020B0004020202020204" pitchFamily="34" charset="0"/>
                          <a:ea typeface="Aptos" panose="020B0004020202020204" pitchFamily="34" charset="0"/>
                          <a:cs typeface="Times New Roman" panose="02020603050405020304" pitchFamily="18" charset="0"/>
                        </a:rPr>
                        <a:t>Obesity</a:t>
                      </a:r>
                    </a:p>
                  </a:txBody>
                  <a:tcPr marL="68580" marR="68580" marT="0" marB="0">
                    <a:lnL w="12700" cap="flat" cmpd="sng" algn="ctr">
                      <a:solidFill>
                        <a:srgbClr val="000000"/>
                      </a:solidFill>
                      <a:prstDash val="solid"/>
                      <a:round/>
                      <a:headEnd type="none" w="med" len="med"/>
                      <a:tailEnd type="none" w="med" len="med"/>
                    </a:lnL>
                    <a:lnR>
                      <a:noFill/>
                    </a:lnR>
                    <a:lnT>
                      <a:noFill/>
                    </a:lnT>
                    <a:lnB>
                      <a:noFill/>
                    </a:lnB>
                    <a:noFill/>
                  </a:tcPr>
                </a:tc>
                <a:tc>
                  <a:txBody>
                    <a:bodyPr/>
                    <a:lstStyle/>
                    <a:p>
                      <a:pPr marL="0" marR="0">
                        <a:lnSpc>
                          <a:spcPct val="107000"/>
                        </a:lnSpc>
                        <a:spcBef>
                          <a:spcPts val="0"/>
                        </a:spcBef>
                        <a:spcAft>
                          <a:spcPts val="0"/>
                        </a:spcAft>
                      </a:pPr>
                      <a:r>
                        <a:rPr lang="en-US" sz="1100" dirty="0">
                          <a:solidFill>
                            <a:srgbClr val="000000"/>
                          </a:solidFill>
                          <a:ea typeface="SimSun" panose="02010600030101010101" pitchFamily="2" charset="-122"/>
                          <a:cs typeface="Times New Roman" panose="02020603050405020304" pitchFamily="18" charset="0"/>
                        </a:rPr>
                        <a:t>8,860 </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a:t>
                      </a:r>
                      <a:r>
                        <a:rPr lang="en-US" sz="1100" kern="100" dirty="0">
                          <a:solidFill>
                            <a:srgbClr val="000000"/>
                          </a:solidFill>
                          <a:effectLst/>
                          <a:latin typeface="Aptos" panose="020B0004020202020204" pitchFamily="34" charset="0"/>
                          <a:ea typeface="SimSun" panose="02010600030101010101" pitchFamily="2" charset="-122"/>
                          <a:cs typeface="Times New Roman" panose="02020603050405020304" pitchFamily="18" charset="0"/>
                        </a:rPr>
                        <a:t>9</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a:t>
                      </a:r>
                    </a:p>
                  </a:txBody>
                  <a:tcPr marL="68580" marR="68580" marT="0" marB="0">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1793347528"/>
                  </a:ext>
                </a:extLst>
              </a:tr>
              <a:tr h="173355">
                <a:tc>
                  <a:txBody>
                    <a:bodyPr/>
                    <a:lstStyle/>
                    <a:p>
                      <a:pPr marL="0" marR="0">
                        <a:lnSpc>
                          <a:spcPct val="107000"/>
                        </a:lnSpc>
                        <a:spcBef>
                          <a:spcPts val="0"/>
                        </a:spcBef>
                        <a:spcAft>
                          <a:spcPts val="0"/>
                        </a:spcAft>
                      </a:pPr>
                      <a:r>
                        <a:rPr lang="en-US" sz="1100" kern="100">
                          <a:effectLst/>
                          <a:latin typeface="Aptos" panose="020B0004020202020204" pitchFamily="34" charset="0"/>
                          <a:ea typeface="Aptos" panose="020B0004020202020204" pitchFamily="34" charset="0"/>
                          <a:cs typeface="Times New Roman" panose="02020603050405020304" pitchFamily="18" charset="0"/>
                        </a:rPr>
                        <a:t>Type 2 diabetes mellitus</a:t>
                      </a:r>
                    </a:p>
                  </a:txBody>
                  <a:tcPr marL="68580" marR="68580" marT="0" marB="0">
                    <a:lnL w="12700" cap="flat" cmpd="sng" algn="ctr">
                      <a:solidFill>
                        <a:srgbClr val="000000"/>
                      </a:solidFill>
                      <a:prstDash val="solid"/>
                      <a:round/>
                      <a:headEnd type="none" w="med" len="med"/>
                      <a:tailEnd type="none" w="med" len="med"/>
                    </a:lnL>
                    <a:lnR>
                      <a:noFill/>
                    </a:lnR>
                    <a:lnT>
                      <a:noFill/>
                    </a:lnT>
                    <a:lnB>
                      <a:noFill/>
                    </a:lnB>
                    <a:noFill/>
                  </a:tcPr>
                </a:tc>
                <a:tc>
                  <a:txBody>
                    <a:bodyPr/>
                    <a:lstStyle/>
                    <a:p>
                      <a:pPr marL="0" marR="0">
                        <a:lnSpc>
                          <a:spcPct val="107000"/>
                        </a:lnSpc>
                        <a:spcBef>
                          <a:spcPts val="0"/>
                        </a:spcBef>
                        <a:spcAft>
                          <a:spcPts val="0"/>
                        </a:spcAft>
                      </a:pPr>
                      <a:r>
                        <a:rPr lang="en-US" sz="1100" dirty="0">
                          <a:solidFill>
                            <a:srgbClr val="000000"/>
                          </a:solidFill>
                          <a:ea typeface="SimSun" panose="02010600030101010101" pitchFamily="2" charset="-122"/>
                          <a:cs typeface="Times New Roman" panose="02020603050405020304" pitchFamily="18" charset="0"/>
                        </a:rPr>
                        <a:t>26,707</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100" kern="100" dirty="0">
                          <a:solidFill>
                            <a:srgbClr val="000000"/>
                          </a:solidFill>
                          <a:effectLst/>
                          <a:latin typeface="Aptos" panose="020B0004020202020204" pitchFamily="34" charset="0"/>
                          <a:ea typeface="SimSun" panose="02010600030101010101" pitchFamily="2" charset="-122"/>
                          <a:cs typeface="Times New Roman" panose="02020603050405020304" pitchFamily="18" charset="0"/>
                        </a:rPr>
                        <a:t>28</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a:t>
                      </a:r>
                    </a:p>
                  </a:txBody>
                  <a:tcPr marL="68580" marR="68580" marT="0" marB="0">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477837334"/>
                  </a:ext>
                </a:extLst>
              </a:tr>
              <a:tr h="173355">
                <a:tc>
                  <a:txBody>
                    <a:bodyPr/>
                    <a:lstStyle/>
                    <a:p>
                      <a:pPr marL="0" marR="0">
                        <a:lnSpc>
                          <a:spcPct val="107000"/>
                        </a:lnSpc>
                        <a:spcBef>
                          <a:spcPts val="0"/>
                        </a:spcBef>
                        <a:spcAft>
                          <a:spcPts val="0"/>
                        </a:spcAft>
                      </a:pPr>
                      <a:r>
                        <a:rPr lang="en-US" sz="1100" kern="100" dirty="0">
                          <a:effectLst/>
                          <a:latin typeface="Aptos" panose="020B0004020202020204" pitchFamily="34" charset="0"/>
                          <a:ea typeface="Aptos" panose="020B0004020202020204" pitchFamily="34" charset="0"/>
                          <a:cs typeface="Times New Roman" panose="02020603050405020304" pitchFamily="18" charset="0"/>
                        </a:rPr>
                        <a:t>Low HLD cholesterol</a:t>
                      </a:r>
                    </a:p>
                  </a:txBody>
                  <a:tcPr marL="68580" marR="68580" marT="0" marB="0">
                    <a:lnL w="12700" cap="flat" cmpd="sng" algn="ctr">
                      <a:solidFill>
                        <a:srgbClr val="000000"/>
                      </a:solidFill>
                      <a:prstDash val="solid"/>
                      <a:round/>
                      <a:headEnd type="none" w="med" len="med"/>
                      <a:tailEnd type="none" w="med" len="med"/>
                    </a:lnL>
                    <a:lnR>
                      <a:noFill/>
                    </a:lnR>
                    <a:lnT>
                      <a:noFill/>
                    </a:lnT>
                    <a:lnB>
                      <a:noFill/>
                    </a:lnB>
                    <a:noFill/>
                  </a:tcPr>
                </a:tc>
                <a:tc>
                  <a:txBody>
                    <a:bodyPr/>
                    <a:lstStyle/>
                    <a:p>
                      <a:pPr marL="0" marR="0">
                        <a:lnSpc>
                          <a:spcPct val="107000"/>
                        </a:lnSpc>
                        <a:spcBef>
                          <a:spcPts val="0"/>
                        </a:spcBef>
                        <a:spcAft>
                          <a:spcPts val="0"/>
                        </a:spcAft>
                      </a:pPr>
                      <a:r>
                        <a:rPr lang="en-US" sz="1100" dirty="0">
                          <a:solidFill>
                            <a:srgbClr val="000000"/>
                          </a:solidFill>
                          <a:ea typeface="SimSun" panose="02010600030101010101" pitchFamily="2" charset="-122"/>
                          <a:cs typeface="Times New Roman" panose="02020603050405020304" pitchFamily="18" charset="0"/>
                        </a:rPr>
                        <a:t>132</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 (0.14)</a:t>
                      </a:r>
                    </a:p>
                  </a:txBody>
                  <a:tcPr marL="68580" marR="68580" marT="0" marB="0">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3392827853"/>
                  </a:ext>
                </a:extLst>
              </a:tr>
              <a:tr h="173355">
                <a:tc>
                  <a:txBody>
                    <a:bodyPr/>
                    <a:lstStyle/>
                    <a:p>
                      <a:pPr marL="0" marR="0">
                        <a:lnSpc>
                          <a:spcPct val="107000"/>
                        </a:lnSpc>
                        <a:spcBef>
                          <a:spcPts val="0"/>
                        </a:spcBef>
                        <a:spcAft>
                          <a:spcPts val="0"/>
                        </a:spcAft>
                      </a:pPr>
                      <a:r>
                        <a:rPr lang="en-US" sz="1100" kern="100" dirty="0" err="1">
                          <a:effectLst/>
                          <a:latin typeface="Aptos" panose="020B0004020202020204" pitchFamily="34" charset="0"/>
                          <a:ea typeface="Aptos" panose="020B0004020202020204" pitchFamily="34" charset="0"/>
                          <a:cs typeface="Times New Roman" panose="02020603050405020304" pitchFamily="18" charset="0"/>
                        </a:rPr>
                        <a:t>MetS</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1100" dirty="0">
                          <a:solidFill>
                            <a:srgbClr val="000000"/>
                          </a:solidFill>
                          <a:ea typeface="SimSun" panose="02010600030101010101" pitchFamily="2" charset="-122"/>
                          <a:cs typeface="Times New Roman" panose="02020603050405020304" pitchFamily="18" charset="0"/>
                        </a:rPr>
                        <a:t>1,135</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 (1)</a:t>
                      </a: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59578371"/>
                  </a:ext>
                </a:extLst>
              </a:tr>
            </a:tbl>
          </a:graphicData>
        </a:graphic>
      </p:graphicFrame>
      <p:graphicFrame>
        <p:nvGraphicFramePr>
          <p:cNvPr id="11" name="Table 10">
            <a:extLst>
              <a:ext uri="{FF2B5EF4-FFF2-40B4-BE49-F238E27FC236}">
                <a16:creationId xmlns:a16="http://schemas.microsoft.com/office/drawing/2014/main" id="{256B4FD7-660B-AB49-C612-EB82279B8776}"/>
              </a:ext>
            </a:extLst>
          </p:cNvPr>
          <p:cNvGraphicFramePr>
            <a:graphicFrameLocks noGrp="1"/>
          </p:cNvGraphicFramePr>
          <p:nvPr>
            <p:extLst>
              <p:ext uri="{D42A27DB-BD31-4B8C-83A1-F6EECF244321}">
                <p14:modId xmlns:p14="http://schemas.microsoft.com/office/powerpoint/2010/main" val="3165679460"/>
              </p:ext>
            </p:extLst>
          </p:nvPr>
        </p:nvGraphicFramePr>
        <p:xfrm>
          <a:off x="8585201" y="2525762"/>
          <a:ext cx="3295650" cy="1213485"/>
        </p:xfrm>
        <a:graphic>
          <a:graphicData uri="http://schemas.openxmlformats.org/drawingml/2006/table">
            <a:tbl>
              <a:tblPr firstRow="1" firstCol="1" bandRow="1"/>
              <a:tblGrid>
                <a:gridCol w="1883410">
                  <a:extLst>
                    <a:ext uri="{9D8B030D-6E8A-4147-A177-3AD203B41FA5}">
                      <a16:colId xmlns:a16="http://schemas.microsoft.com/office/drawing/2014/main" val="1943086421"/>
                    </a:ext>
                  </a:extLst>
                </a:gridCol>
                <a:gridCol w="1412240">
                  <a:extLst>
                    <a:ext uri="{9D8B030D-6E8A-4147-A177-3AD203B41FA5}">
                      <a16:colId xmlns:a16="http://schemas.microsoft.com/office/drawing/2014/main" val="65277702"/>
                    </a:ext>
                  </a:extLst>
                </a:gridCol>
              </a:tblGrid>
              <a:tr h="173355">
                <a:tc>
                  <a:txBody>
                    <a:bodyPr/>
                    <a:lstStyle/>
                    <a:p>
                      <a:pPr marL="0" marR="0">
                        <a:lnSpc>
                          <a:spcPct val="107000"/>
                        </a:lnSpc>
                        <a:spcBef>
                          <a:spcPts val="0"/>
                        </a:spcBef>
                        <a:spcAft>
                          <a:spcPts val="0"/>
                        </a:spcAft>
                      </a:pPr>
                      <a:r>
                        <a:rPr lang="en-US" sz="1100" u="sng" kern="100" dirty="0">
                          <a:effectLst/>
                          <a:latin typeface="Aptos" panose="020B0004020202020204" pitchFamily="34" charset="0"/>
                          <a:ea typeface="Aptos" panose="020B0004020202020204" pitchFamily="34" charset="0"/>
                          <a:cs typeface="Times New Roman" panose="02020603050405020304" pitchFamily="18" charset="0"/>
                        </a:rPr>
                        <a:t>Metabolic condition or </a:t>
                      </a:r>
                      <a:r>
                        <a:rPr lang="en-US" sz="1100" u="sng" kern="100" dirty="0" err="1">
                          <a:effectLst/>
                          <a:latin typeface="Aptos" panose="020B0004020202020204" pitchFamily="34" charset="0"/>
                          <a:ea typeface="Aptos" panose="020B0004020202020204" pitchFamily="34" charset="0"/>
                          <a:cs typeface="Times New Roman" panose="02020603050405020304" pitchFamily="18" charset="0"/>
                        </a:rPr>
                        <a:t>MetS</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nSpc>
                          <a:spcPct val="107000"/>
                        </a:lnSpc>
                        <a:spcBef>
                          <a:spcPts val="0"/>
                        </a:spcBef>
                        <a:spcAft>
                          <a:spcPts val="0"/>
                        </a:spcAft>
                      </a:pPr>
                      <a:r>
                        <a:rPr lang="en-US" sz="1100" u="sng" kern="100">
                          <a:effectLst/>
                          <a:latin typeface="Aptos" panose="020B0004020202020204" pitchFamily="34" charset="0"/>
                          <a:ea typeface="Aptos" panose="020B0004020202020204" pitchFamily="34" charset="0"/>
                          <a:cs typeface="Times New Roman" panose="02020603050405020304" pitchFamily="18" charset="0"/>
                        </a:rPr>
                        <a:t>No (%) of patients</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934361071"/>
                  </a:ext>
                </a:extLst>
              </a:tr>
              <a:tr h="173355">
                <a:tc>
                  <a:txBody>
                    <a:bodyPr/>
                    <a:lstStyle/>
                    <a:p>
                      <a:pPr marL="0" marR="0">
                        <a:lnSpc>
                          <a:spcPct val="107000"/>
                        </a:lnSpc>
                        <a:spcBef>
                          <a:spcPts val="0"/>
                        </a:spcBef>
                        <a:spcAft>
                          <a:spcPts val="0"/>
                        </a:spcAft>
                      </a:pPr>
                      <a:r>
                        <a:rPr lang="en-US" sz="1100" kern="100" dirty="0">
                          <a:effectLst/>
                          <a:latin typeface="Aptos" panose="020B0004020202020204" pitchFamily="34" charset="0"/>
                          <a:ea typeface="Aptos" panose="020B0004020202020204" pitchFamily="34" charset="0"/>
                          <a:cs typeface="Times New Roman" panose="02020603050405020304" pitchFamily="18" charset="0"/>
                        </a:rPr>
                        <a:t>Hypertension</a:t>
                      </a:r>
                    </a:p>
                  </a:txBody>
                  <a:tcPr marL="68580" marR="68580" marT="0" marB="0">
                    <a:lnL w="12700" cap="flat" cmpd="sng" algn="ctr">
                      <a:solidFill>
                        <a:srgbClr val="000000"/>
                      </a:solidFill>
                      <a:prstDash val="solid"/>
                      <a:round/>
                      <a:headEnd type="none" w="med" len="med"/>
                      <a:tailEnd type="none" w="med" len="med"/>
                    </a:lnL>
                    <a:lnR>
                      <a:noFill/>
                    </a:lnR>
                    <a:lnT>
                      <a:noFill/>
                    </a:lnT>
                    <a:lnB>
                      <a:noFill/>
                    </a:lnB>
                    <a:noFill/>
                  </a:tcPr>
                </a:tc>
                <a:tc>
                  <a:txBody>
                    <a:bodyPr/>
                    <a:lstStyle/>
                    <a:p>
                      <a:pPr marL="0" marR="0">
                        <a:lnSpc>
                          <a:spcPct val="107000"/>
                        </a:lnSpc>
                        <a:spcBef>
                          <a:spcPts val="0"/>
                        </a:spcBef>
                        <a:spcAft>
                          <a:spcPts val="0"/>
                        </a:spcAft>
                      </a:pPr>
                      <a:r>
                        <a:rPr lang="en-US" sz="1100" dirty="0">
                          <a:solidFill>
                            <a:srgbClr val="000000"/>
                          </a:solidFill>
                          <a:ea typeface="SimSun" panose="02010600030101010101" pitchFamily="2" charset="-122"/>
                          <a:cs typeface="Times New Roman" panose="02020603050405020304" pitchFamily="18" charset="0"/>
                        </a:rPr>
                        <a:t>69,012</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 (72)</a:t>
                      </a:r>
                    </a:p>
                  </a:txBody>
                  <a:tcPr marL="68580" marR="68580" marT="0" marB="0">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201459005"/>
                  </a:ext>
                </a:extLst>
              </a:tr>
              <a:tr h="173355">
                <a:tc>
                  <a:txBody>
                    <a:bodyPr/>
                    <a:lstStyle/>
                    <a:p>
                      <a:pPr marL="0" marR="0">
                        <a:lnSpc>
                          <a:spcPct val="107000"/>
                        </a:lnSpc>
                        <a:spcBef>
                          <a:spcPts val="0"/>
                        </a:spcBef>
                        <a:spcAft>
                          <a:spcPts val="0"/>
                        </a:spcAft>
                      </a:pPr>
                      <a:r>
                        <a:rPr lang="en-US" sz="1100" kern="100">
                          <a:effectLst/>
                          <a:latin typeface="Aptos" panose="020B0004020202020204" pitchFamily="34" charset="0"/>
                          <a:ea typeface="Aptos" panose="020B0004020202020204" pitchFamily="34" charset="0"/>
                          <a:cs typeface="Times New Roman" panose="02020603050405020304" pitchFamily="18" charset="0"/>
                        </a:rPr>
                        <a:t>Hyperlipidemia</a:t>
                      </a:r>
                    </a:p>
                  </a:txBody>
                  <a:tcPr marL="68580" marR="68580" marT="0" marB="0">
                    <a:lnL w="12700" cap="flat" cmpd="sng" algn="ctr">
                      <a:solidFill>
                        <a:srgbClr val="000000"/>
                      </a:solidFill>
                      <a:prstDash val="solid"/>
                      <a:round/>
                      <a:headEnd type="none" w="med" len="med"/>
                      <a:tailEnd type="none" w="med" len="med"/>
                    </a:lnL>
                    <a:lnR>
                      <a:noFill/>
                    </a:lnR>
                    <a:lnT>
                      <a:noFill/>
                    </a:lnT>
                    <a:lnB>
                      <a:noFill/>
                    </a:lnB>
                    <a:noFill/>
                  </a:tcPr>
                </a:tc>
                <a:tc>
                  <a:txBody>
                    <a:bodyPr/>
                    <a:lstStyle/>
                    <a:p>
                      <a:pPr marL="0" marR="0">
                        <a:lnSpc>
                          <a:spcPct val="107000"/>
                        </a:lnSpc>
                        <a:spcBef>
                          <a:spcPts val="0"/>
                        </a:spcBef>
                        <a:spcAft>
                          <a:spcPts val="0"/>
                        </a:spcAft>
                      </a:pPr>
                      <a:r>
                        <a:rPr lang="en-US" sz="1100" dirty="0">
                          <a:solidFill>
                            <a:srgbClr val="000000"/>
                          </a:solidFill>
                          <a:ea typeface="SimSun" panose="02010600030101010101" pitchFamily="2" charset="-122"/>
                          <a:cs typeface="Times New Roman" panose="02020603050405020304" pitchFamily="18" charset="0"/>
                        </a:rPr>
                        <a:t>55,834</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100" kern="100" dirty="0">
                          <a:solidFill>
                            <a:srgbClr val="000000"/>
                          </a:solidFill>
                          <a:effectLst/>
                          <a:latin typeface="Aptos" panose="020B0004020202020204" pitchFamily="34" charset="0"/>
                          <a:ea typeface="SimSun" panose="02010600030101010101" pitchFamily="2" charset="-122"/>
                          <a:cs typeface="Times New Roman" panose="02020603050405020304" pitchFamily="18" charset="0"/>
                        </a:rPr>
                        <a:t>58</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a:t>
                      </a:r>
                    </a:p>
                  </a:txBody>
                  <a:tcPr marL="68580" marR="68580" marT="0" marB="0">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3355270003"/>
                  </a:ext>
                </a:extLst>
              </a:tr>
              <a:tr h="173355">
                <a:tc>
                  <a:txBody>
                    <a:bodyPr/>
                    <a:lstStyle/>
                    <a:p>
                      <a:pPr marL="0" marR="0">
                        <a:lnSpc>
                          <a:spcPct val="107000"/>
                        </a:lnSpc>
                        <a:spcBef>
                          <a:spcPts val="0"/>
                        </a:spcBef>
                        <a:spcAft>
                          <a:spcPts val="0"/>
                        </a:spcAft>
                      </a:pPr>
                      <a:r>
                        <a:rPr lang="en-US" sz="1100" kern="100">
                          <a:effectLst/>
                          <a:latin typeface="Aptos" panose="020B0004020202020204" pitchFamily="34" charset="0"/>
                          <a:ea typeface="Aptos" panose="020B0004020202020204" pitchFamily="34" charset="0"/>
                          <a:cs typeface="Times New Roman" panose="02020603050405020304" pitchFamily="18" charset="0"/>
                        </a:rPr>
                        <a:t>Obesity</a:t>
                      </a:r>
                    </a:p>
                  </a:txBody>
                  <a:tcPr marL="68580" marR="68580" marT="0" marB="0">
                    <a:lnL w="12700" cap="flat" cmpd="sng" algn="ctr">
                      <a:solidFill>
                        <a:srgbClr val="000000"/>
                      </a:solidFill>
                      <a:prstDash val="solid"/>
                      <a:round/>
                      <a:headEnd type="none" w="med" len="med"/>
                      <a:tailEnd type="none" w="med" len="med"/>
                    </a:lnL>
                    <a:lnR>
                      <a:noFill/>
                    </a:lnR>
                    <a:lnT>
                      <a:noFill/>
                    </a:lnT>
                    <a:lnB>
                      <a:noFill/>
                    </a:lnB>
                    <a:noFill/>
                  </a:tcPr>
                </a:tc>
                <a:tc>
                  <a:txBody>
                    <a:bodyPr/>
                    <a:lstStyle/>
                    <a:p>
                      <a:pPr marL="0" marR="0">
                        <a:lnSpc>
                          <a:spcPct val="107000"/>
                        </a:lnSpc>
                        <a:spcBef>
                          <a:spcPts val="0"/>
                        </a:spcBef>
                        <a:spcAft>
                          <a:spcPts val="0"/>
                        </a:spcAft>
                      </a:pPr>
                      <a:r>
                        <a:rPr lang="en-US" sz="1100" dirty="0">
                          <a:solidFill>
                            <a:srgbClr val="000000"/>
                          </a:solidFill>
                          <a:ea typeface="SimSun" panose="02010600030101010101" pitchFamily="2" charset="-122"/>
                          <a:cs typeface="Times New Roman" panose="02020603050405020304" pitchFamily="18" charset="0"/>
                        </a:rPr>
                        <a:t>14,879 </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a:t>
                      </a:r>
                      <a:r>
                        <a:rPr lang="en-US" sz="1100" kern="100" dirty="0">
                          <a:solidFill>
                            <a:srgbClr val="000000"/>
                          </a:solidFill>
                          <a:effectLst/>
                          <a:latin typeface="Aptos" panose="020B0004020202020204" pitchFamily="34" charset="0"/>
                          <a:ea typeface="SimSun" panose="02010600030101010101" pitchFamily="2" charset="-122"/>
                          <a:cs typeface="Times New Roman" panose="02020603050405020304" pitchFamily="18" charset="0"/>
                        </a:rPr>
                        <a:t>16</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a:t>
                      </a:r>
                    </a:p>
                  </a:txBody>
                  <a:tcPr marL="68580" marR="68580" marT="0" marB="0">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1793347528"/>
                  </a:ext>
                </a:extLst>
              </a:tr>
              <a:tr h="173355">
                <a:tc>
                  <a:txBody>
                    <a:bodyPr/>
                    <a:lstStyle/>
                    <a:p>
                      <a:pPr marL="0" marR="0">
                        <a:lnSpc>
                          <a:spcPct val="107000"/>
                        </a:lnSpc>
                        <a:spcBef>
                          <a:spcPts val="0"/>
                        </a:spcBef>
                        <a:spcAft>
                          <a:spcPts val="0"/>
                        </a:spcAft>
                      </a:pPr>
                      <a:r>
                        <a:rPr lang="en-US" sz="1100" kern="100">
                          <a:effectLst/>
                          <a:latin typeface="Aptos" panose="020B0004020202020204" pitchFamily="34" charset="0"/>
                          <a:ea typeface="Aptos" panose="020B0004020202020204" pitchFamily="34" charset="0"/>
                          <a:cs typeface="Times New Roman" panose="02020603050405020304" pitchFamily="18" charset="0"/>
                        </a:rPr>
                        <a:t>Type 2 diabetes mellitus</a:t>
                      </a:r>
                    </a:p>
                  </a:txBody>
                  <a:tcPr marL="68580" marR="68580" marT="0" marB="0">
                    <a:lnL w="12700" cap="flat" cmpd="sng" algn="ctr">
                      <a:solidFill>
                        <a:srgbClr val="000000"/>
                      </a:solidFill>
                      <a:prstDash val="solid"/>
                      <a:round/>
                      <a:headEnd type="none" w="med" len="med"/>
                      <a:tailEnd type="none" w="med" len="med"/>
                    </a:lnL>
                    <a:lnR>
                      <a:noFill/>
                    </a:lnR>
                    <a:lnT>
                      <a:noFill/>
                    </a:lnT>
                    <a:lnB>
                      <a:noFill/>
                    </a:lnB>
                    <a:noFill/>
                  </a:tcPr>
                </a:tc>
                <a:tc>
                  <a:txBody>
                    <a:bodyPr/>
                    <a:lstStyle/>
                    <a:p>
                      <a:pPr marL="0" marR="0">
                        <a:lnSpc>
                          <a:spcPct val="107000"/>
                        </a:lnSpc>
                        <a:spcBef>
                          <a:spcPts val="0"/>
                        </a:spcBef>
                        <a:spcAft>
                          <a:spcPts val="0"/>
                        </a:spcAft>
                      </a:pPr>
                      <a:r>
                        <a:rPr lang="en-US" sz="1100" dirty="0">
                          <a:solidFill>
                            <a:srgbClr val="000000"/>
                          </a:solidFill>
                          <a:ea typeface="SimSun" panose="02010600030101010101" pitchFamily="2" charset="-122"/>
                          <a:cs typeface="Times New Roman" panose="02020603050405020304" pitchFamily="18" charset="0"/>
                        </a:rPr>
                        <a:t>17,876</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100" kern="100" dirty="0">
                          <a:solidFill>
                            <a:srgbClr val="000000"/>
                          </a:solidFill>
                          <a:effectLst/>
                          <a:latin typeface="Aptos" panose="020B0004020202020204" pitchFamily="34" charset="0"/>
                          <a:ea typeface="SimSun" panose="02010600030101010101" pitchFamily="2" charset="-122"/>
                          <a:cs typeface="Times New Roman" panose="02020603050405020304" pitchFamily="18" charset="0"/>
                        </a:rPr>
                        <a:t>19</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a:t>
                      </a:r>
                    </a:p>
                  </a:txBody>
                  <a:tcPr marL="68580" marR="68580" marT="0" marB="0">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477837334"/>
                  </a:ext>
                </a:extLst>
              </a:tr>
              <a:tr h="173355">
                <a:tc>
                  <a:txBody>
                    <a:bodyPr/>
                    <a:lstStyle/>
                    <a:p>
                      <a:pPr marL="0" marR="0">
                        <a:lnSpc>
                          <a:spcPct val="107000"/>
                        </a:lnSpc>
                        <a:spcBef>
                          <a:spcPts val="0"/>
                        </a:spcBef>
                        <a:spcAft>
                          <a:spcPts val="0"/>
                        </a:spcAft>
                      </a:pP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noFill/>
                  </a:tcPr>
                </a:tc>
                <a:tc>
                  <a:txBody>
                    <a:bodyPr/>
                    <a:lstStyle/>
                    <a:p>
                      <a:pPr marL="0" marR="0">
                        <a:lnSpc>
                          <a:spcPct val="107000"/>
                        </a:lnSpc>
                        <a:spcBef>
                          <a:spcPts val="0"/>
                        </a:spcBef>
                        <a:spcAft>
                          <a:spcPts val="0"/>
                        </a:spcAft>
                      </a:pP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3392827853"/>
                  </a:ext>
                </a:extLst>
              </a:tr>
              <a:tr h="173355">
                <a:tc>
                  <a:txBody>
                    <a:bodyPr/>
                    <a:lstStyle/>
                    <a:p>
                      <a:pPr marL="0" marR="0">
                        <a:lnSpc>
                          <a:spcPct val="107000"/>
                        </a:lnSpc>
                        <a:spcBef>
                          <a:spcPts val="0"/>
                        </a:spcBef>
                        <a:spcAft>
                          <a:spcPts val="0"/>
                        </a:spcAft>
                      </a:pP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59578371"/>
                  </a:ext>
                </a:extLst>
              </a:tr>
            </a:tbl>
          </a:graphicData>
        </a:graphic>
      </p:graphicFrame>
      <p:graphicFrame>
        <p:nvGraphicFramePr>
          <p:cNvPr id="12" name="Table 11">
            <a:extLst>
              <a:ext uri="{FF2B5EF4-FFF2-40B4-BE49-F238E27FC236}">
                <a16:creationId xmlns:a16="http://schemas.microsoft.com/office/drawing/2014/main" id="{30AFA923-F6C4-7872-E4B7-512F70870202}"/>
              </a:ext>
            </a:extLst>
          </p:cNvPr>
          <p:cNvGraphicFramePr>
            <a:graphicFrameLocks noGrp="1"/>
          </p:cNvGraphicFramePr>
          <p:nvPr>
            <p:extLst>
              <p:ext uri="{D42A27DB-BD31-4B8C-83A1-F6EECF244321}">
                <p14:modId xmlns:p14="http://schemas.microsoft.com/office/powerpoint/2010/main" val="3576330070"/>
              </p:ext>
            </p:extLst>
          </p:nvPr>
        </p:nvGraphicFramePr>
        <p:xfrm>
          <a:off x="4448052" y="4264296"/>
          <a:ext cx="3295650" cy="1213485"/>
        </p:xfrm>
        <a:graphic>
          <a:graphicData uri="http://schemas.openxmlformats.org/drawingml/2006/table">
            <a:tbl>
              <a:tblPr firstRow="1" firstCol="1" bandRow="1"/>
              <a:tblGrid>
                <a:gridCol w="1883410">
                  <a:extLst>
                    <a:ext uri="{9D8B030D-6E8A-4147-A177-3AD203B41FA5}">
                      <a16:colId xmlns:a16="http://schemas.microsoft.com/office/drawing/2014/main" val="1943086421"/>
                    </a:ext>
                  </a:extLst>
                </a:gridCol>
                <a:gridCol w="1412240">
                  <a:extLst>
                    <a:ext uri="{9D8B030D-6E8A-4147-A177-3AD203B41FA5}">
                      <a16:colId xmlns:a16="http://schemas.microsoft.com/office/drawing/2014/main" val="65277702"/>
                    </a:ext>
                  </a:extLst>
                </a:gridCol>
              </a:tblGrid>
              <a:tr h="173355">
                <a:tc>
                  <a:txBody>
                    <a:bodyPr/>
                    <a:lstStyle/>
                    <a:p>
                      <a:pPr marL="0" marR="0">
                        <a:lnSpc>
                          <a:spcPct val="107000"/>
                        </a:lnSpc>
                        <a:spcBef>
                          <a:spcPts val="0"/>
                        </a:spcBef>
                        <a:spcAft>
                          <a:spcPts val="0"/>
                        </a:spcAft>
                      </a:pPr>
                      <a:r>
                        <a:rPr lang="en-US" sz="1100" u="sng" kern="100" dirty="0">
                          <a:effectLst/>
                          <a:latin typeface="Aptos" panose="020B0004020202020204" pitchFamily="34" charset="0"/>
                          <a:ea typeface="Aptos" panose="020B0004020202020204" pitchFamily="34" charset="0"/>
                          <a:cs typeface="Times New Roman" panose="02020603050405020304" pitchFamily="18" charset="0"/>
                        </a:rPr>
                        <a:t>Metabolic condition or </a:t>
                      </a:r>
                      <a:r>
                        <a:rPr lang="en-US" sz="1100" u="sng" kern="100" dirty="0" err="1">
                          <a:effectLst/>
                          <a:latin typeface="Aptos" panose="020B0004020202020204" pitchFamily="34" charset="0"/>
                          <a:ea typeface="Aptos" panose="020B0004020202020204" pitchFamily="34" charset="0"/>
                          <a:cs typeface="Times New Roman" panose="02020603050405020304" pitchFamily="18" charset="0"/>
                        </a:rPr>
                        <a:t>MetS</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nSpc>
                          <a:spcPct val="107000"/>
                        </a:lnSpc>
                        <a:spcBef>
                          <a:spcPts val="0"/>
                        </a:spcBef>
                        <a:spcAft>
                          <a:spcPts val="0"/>
                        </a:spcAft>
                      </a:pPr>
                      <a:r>
                        <a:rPr lang="en-US" sz="1100" u="sng" kern="100">
                          <a:effectLst/>
                          <a:latin typeface="Aptos" panose="020B0004020202020204" pitchFamily="34" charset="0"/>
                          <a:ea typeface="Aptos" panose="020B0004020202020204" pitchFamily="34" charset="0"/>
                          <a:cs typeface="Times New Roman" panose="02020603050405020304" pitchFamily="18" charset="0"/>
                        </a:rPr>
                        <a:t>No (%) of patients</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934361071"/>
                  </a:ext>
                </a:extLst>
              </a:tr>
              <a:tr h="173355">
                <a:tc>
                  <a:txBody>
                    <a:bodyPr/>
                    <a:lstStyle/>
                    <a:p>
                      <a:pPr marL="0" marR="0">
                        <a:lnSpc>
                          <a:spcPct val="107000"/>
                        </a:lnSpc>
                        <a:spcBef>
                          <a:spcPts val="0"/>
                        </a:spcBef>
                        <a:spcAft>
                          <a:spcPts val="0"/>
                        </a:spcAft>
                      </a:pPr>
                      <a:r>
                        <a:rPr lang="en-US" sz="1100" kern="100" dirty="0">
                          <a:effectLst/>
                          <a:latin typeface="Aptos" panose="020B0004020202020204" pitchFamily="34" charset="0"/>
                          <a:ea typeface="Aptos" panose="020B0004020202020204" pitchFamily="34" charset="0"/>
                          <a:cs typeface="Times New Roman" panose="02020603050405020304" pitchFamily="18" charset="0"/>
                        </a:rPr>
                        <a:t>Hypertension</a:t>
                      </a:r>
                    </a:p>
                  </a:txBody>
                  <a:tcPr marL="68580" marR="68580" marT="0" marB="0">
                    <a:lnL w="12700" cap="flat" cmpd="sng" algn="ctr">
                      <a:solidFill>
                        <a:srgbClr val="000000"/>
                      </a:solidFill>
                      <a:prstDash val="solid"/>
                      <a:round/>
                      <a:headEnd type="none" w="med" len="med"/>
                      <a:tailEnd type="none" w="med" len="med"/>
                    </a:lnL>
                    <a:lnR>
                      <a:noFill/>
                    </a:lnR>
                    <a:lnT>
                      <a:noFill/>
                    </a:lnT>
                    <a:lnB>
                      <a:noFill/>
                    </a:lnB>
                    <a:noFill/>
                  </a:tcPr>
                </a:tc>
                <a:tc>
                  <a:txBody>
                    <a:bodyPr/>
                    <a:lstStyle/>
                    <a:p>
                      <a:pPr marL="0" marR="0">
                        <a:lnSpc>
                          <a:spcPct val="107000"/>
                        </a:lnSpc>
                        <a:spcBef>
                          <a:spcPts val="0"/>
                        </a:spcBef>
                        <a:spcAft>
                          <a:spcPts val="0"/>
                        </a:spcAft>
                      </a:pPr>
                      <a:r>
                        <a:rPr lang="en-US" sz="1100" dirty="0">
                          <a:solidFill>
                            <a:srgbClr val="000000"/>
                          </a:solidFill>
                          <a:ea typeface="SimSun" panose="02010600030101010101" pitchFamily="2" charset="-122"/>
                          <a:cs typeface="Times New Roman" panose="02020603050405020304" pitchFamily="18" charset="0"/>
                        </a:rPr>
                        <a:t>76,528</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 (80)</a:t>
                      </a:r>
                    </a:p>
                  </a:txBody>
                  <a:tcPr marL="68580" marR="68580" marT="0" marB="0">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201459005"/>
                  </a:ext>
                </a:extLst>
              </a:tr>
              <a:tr h="173355">
                <a:tc>
                  <a:txBody>
                    <a:bodyPr/>
                    <a:lstStyle/>
                    <a:p>
                      <a:pPr marL="0" marR="0">
                        <a:lnSpc>
                          <a:spcPct val="107000"/>
                        </a:lnSpc>
                        <a:spcBef>
                          <a:spcPts val="0"/>
                        </a:spcBef>
                        <a:spcAft>
                          <a:spcPts val="0"/>
                        </a:spcAft>
                      </a:pPr>
                      <a:r>
                        <a:rPr lang="en-US" sz="1100" kern="100">
                          <a:effectLst/>
                          <a:latin typeface="Aptos" panose="020B0004020202020204" pitchFamily="34" charset="0"/>
                          <a:ea typeface="Aptos" panose="020B0004020202020204" pitchFamily="34" charset="0"/>
                          <a:cs typeface="Times New Roman" panose="02020603050405020304" pitchFamily="18" charset="0"/>
                        </a:rPr>
                        <a:t>Hyperlipidemia</a:t>
                      </a:r>
                    </a:p>
                  </a:txBody>
                  <a:tcPr marL="68580" marR="68580" marT="0" marB="0">
                    <a:lnL w="12700" cap="flat" cmpd="sng" algn="ctr">
                      <a:solidFill>
                        <a:srgbClr val="000000"/>
                      </a:solidFill>
                      <a:prstDash val="solid"/>
                      <a:round/>
                      <a:headEnd type="none" w="med" len="med"/>
                      <a:tailEnd type="none" w="med" len="med"/>
                    </a:lnL>
                    <a:lnR>
                      <a:noFill/>
                    </a:lnR>
                    <a:lnT>
                      <a:noFill/>
                    </a:lnT>
                    <a:lnB>
                      <a:noFill/>
                    </a:lnB>
                    <a:noFill/>
                  </a:tcPr>
                </a:tc>
                <a:tc>
                  <a:txBody>
                    <a:bodyPr/>
                    <a:lstStyle/>
                    <a:p>
                      <a:pPr marL="0" marR="0">
                        <a:lnSpc>
                          <a:spcPct val="107000"/>
                        </a:lnSpc>
                        <a:spcBef>
                          <a:spcPts val="0"/>
                        </a:spcBef>
                        <a:spcAft>
                          <a:spcPts val="0"/>
                        </a:spcAft>
                      </a:pPr>
                      <a:r>
                        <a:rPr lang="en-US" sz="1100" dirty="0">
                          <a:solidFill>
                            <a:srgbClr val="000000"/>
                          </a:solidFill>
                          <a:ea typeface="SimSun" panose="02010600030101010101" pitchFamily="2" charset="-122"/>
                          <a:cs typeface="Times New Roman" panose="02020603050405020304" pitchFamily="18" charset="0"/>
                        </a:rPr>
                        <a:t>62,843</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100" kern="100" dirty="0">
                          <a:solidFill>
                            <a:srgbClr val="000000"/>
                          </a:solidFill>
                          <a:effectLst/>
                          <a:latin typeface="Aptos" panose="020B0004020202020204" pitchFamily="34" charset="0"/>
                          <a:ea typeface="SimSun" panose="02010600030101010101" pitchFamily="2" charset="-122"/>
                          <a:cs typeface="Times New Roman" panose="02020603050405020304" pitchFamily="18" charset="0"/>
                        </a:rPr>
                        <a:t>66</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a:t>
                      </a:r>
                    </a:p>
                  </a:txBody>
                  <a:tcPr marL="68580" marR="68580" marT="0" marB="0">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3355270003"/>
                  </a:ext>
                </a:extLst>
              </a:tr>
              <a:tr h="173355">
                <a:tc>
                  <a:txBody>
                    <a:bodyPr/>
                    <a:lstStyle/>
                    <a:p>
                      <a:pPr marL="0" marR="0">
                        <a:lnSpc>
                          <a:spcPct val="107000"/>
                        </a:lnSpc>
                        <a:spcBef>
                          <a:spcPts val="0"/>
                        </a:spcBef>
                        <a:spcAft>
                          <a:spcPts val="0"/>
                        </a:spcAft>
                      </a:pPr>
                      <a:r>
                        <a:rPr lang="en-US" sz="1100" kern="100">
                          <a:effectLst/>
                          <a:latin typeface="Aptos" panose="020B0004020202020204" pitchFamily="34" charset="0"/>
                          <a:ea typeface="Aptos" panose="020B0004020202020204" pitchFamily="34" charset="0"/>
                          <a:cs typeface="Times New Roman" panose="02020603050405020304" pitchFamily="18" charset="0"/>
                        </a:rPr>
                        <a:t>Obesity</a:t>
                      </a:r>
                    </a:p>
                  </a:txBody>
                  <a:tcPr marL="68580" marR="68580" marT="0" marB="0">
                    <a:lnL w="12700" cap="flat" cmpd="sng" algn="ctr">
                      <a:solidFill>
                        <a:srgbClr val="000000"/>
                      </a:solidFill>
                      <a:prstDash val="solid"/>
                      <a:round/>
                      <a:headEnd type="none" w="med" len="med"/>
                      <a:tailEnd type="none" w="med" len="med"/>
                    </a:lnL>
                    <a:lnR>
                      <a:noFill/>
                    </a:lnR>
                    <a:lnT>
                      <a:noFill/>
                    </a:lnT>
                    <a:lnB>
                      <a:noFill/>
                    </a:lnB>
                    <a:noFill/>
                  </a:tcPr>
                </a:tc>
                <a:tc>
                  <a:txBody>
                    <a:bodyPr/>
                    <a:lstStyle/>
                    <a:p>
                      <a:pPr marL="0" marR="0">
                        <a:lnSpc>
                          <a:spcPct val="107000"/>
                        </a:lnSpc>
                        <a:spcBef>
                          <a:spcPts val="0"/>
                        </a:spcBef>
                        <a:spcAft>
                          <a:spcPts val="0"/>
                        </a:spcAft>
                      </a:pPr>
                      <a:r>
                        <a:rPr lang="en-US" sz="1100" dirty="0">
                          <a:solidFill>
                            <a:srgbClr val="000000"/>
                          </a:solidFill>
                          <a:ea typeface="SimSun" panose="02010600030101010101" pitchFamily="2" charset="-122"/>
                          <a:cs typeface="Times New Roman" panose="02020603050405020304" pitchFamily="18" charset="0"/>
                        </a:rPr>
                        <a:t>22,829 </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a:t>
                      </a:r>
                      <a:r>
                        <a:rPr lang="en-US" sz="1100" kern="100" dirty="0">
                          <a:solidFill>
                            <a:srgbClr val="000000"/>
                          </a:solidFill>
                          <a:effectLst/>
                          <a:latin typeface="Aptos" panose="020B0004020202020204" pitchFamily="34" charset="0"/>
                          <a:ea typeface="SimSun" panose="02010600030101010101" pitchFamily="2" charset="-122"/>
                          <a:cs typeface="Times New Roman" panose="02020603050405020304" pitchFamily="18" charset="0"/>
                        </a:rPr>
                        <a:t>24</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a:t>
                      </a:r>
                    </a:p>
                  </a:txBody>
                  <a:tcPr marL="68580" marR="68580" marT="0" marB="0">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1793347528"/>
                  </a:ext>
                </a:extLst>
              </a:tr>
              <a:tr h="173355">
                <a:tc>
                  <a:txBody>
                    <a:bodyPr/>
                    <a:lstStyle/>
                    <a:p>
                      <a:pPr marL="0" marR="0">
                        <a:lnSpc>
                          <a:spcPct val="107000"/>
                        </a:lnSpc>
                        <a:spcBef>
                          <a:spcPts val="0"/>
                        </a:spcBef>
                        <a:spcAft>
                          <a:spcPts val="0"/>
                        </a:spcAft>
                      </a:pPr>
                      <a:r>
                        <a:rPr lang="en-US" sz="1100" kern="100">
                          <a:effectLst/>
                          <a:latin typeface="Aptos" panose="020B0004020202020204" pitchFamily="34" charset="0"/>
                          <a:ea typeface="Aptos" panose="020B0004020202020204" pitchFamily="34" charset="0"/>
                          <a:cs typeface="Times New Roman" panose="02020603050405020304" pitchFamily="18" charset="0"/>
                        </a:rPr>
                        <a:t>Type 2 diabetes mellitus</a:t>
                      </a:r>
                    </a:p>
                  </a:txBody>
                  <a:tcPr marL="68580" marR="68580" marT="0" marB="0">
                    <a:lnL w="12700" cap="flat" cmpd="sng" algn="ctr">
                      <a:solidFill>
                        <a:srgbClr val="000000"/>
                      </a:solidFill>
                      <a:prstDash val="solid"/>
                      <a:round/>
                      <a:headEnd type="none" w="med" len="med"/>
                      <a:tailEnd type="none" w="med" len="med"/>
                    </a:lnL>
                    <a:lnR>
                      <a:noFill/>
                    </a:lnR>
                    <a:lnT>
                      <a:noFill/>
                    </a:lnT>
                    <a:lnB>
                      <a:noFill/>
                    </a:lnB>
                    <a:noFill/>
                  </a:tcPr>
                </a:tc>
                <a:tc>
                  <a:txBody>
                    <a:bodyPr/>
                    <a:lstStyle/>
                    <a:p>
                      <a:pPr marL="0" marR="0">
                        <a:lnSpc>
                          <a:spcPct val="107000"/>
                        </a:lnSpc>
                        <a:spcBef>
                          <a:spcPts val="0"/>
                        </a:spcBef>
                        <a:spcAft>
                          <a:spcPts val="0"/>
                        </a:spcAft>
                      </a:pPr>
                      <a:r>
                        <a:rPr lang="en-US" sz="1100" dirty="0">
                          <a:solidFill>
                            <a:srgbClr val="000000"/>
                          </a:solidFill>
                          <a:ea typeface="SimSun" panose="02010600030101010101" pitchFamily="2" charset="-122"/>
                          <a:cs typeface="Times New Roman" panose="02020603050405020304" pitchFamily="18" charset="0"/>
                        </a:rPr>
                        <a:t>28,398</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100" kern="100" dirty="0">
                          <a:solidFill>
                            <a:srgbClr val="000000"/>
                          </a:solidFill>
                          <a:effectLst/>
                          <a:latin typeface="Aptos" panose="020B0004020202020204" pitchFamily="34" charset="0"/>
                          <a:ea typeface="SimSun" panose="02010600030101010101" pitchFamily="2" charset="-122"/>
                          <a:cs typeface="Times New Roman" panose="02020603050405020304" pitchFamily="18" charset="0"/>
                        </a:rPr>
                        <a:t>30</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a:t>
                      </a:r>
                    </a:p>
                  </a:txBody>
                  <a:tcPr marL="68580" marR="68580" marT="0" marB="0">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477837334"/>
                  </a:ext>
                </a:extLst>
              </a:tr>
              <a:tr h="173355">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100" kern="100" dirty="0">
                          <a:effectLst/>
                          <a:latin typeface="Aptos" panose="020B0004020202020204" pitchFamily="34" charset="0"/>
                          <a:ea typeface="Aptos" panose="020B0004020202020204" pitchFamily="34" charset="0"/>
                          <a:cs typeface="Times New Roman" panose="02020603050405020304" pitchFamily="18" charset="0"/>
                        </a:rPr>
                        <a:t>Low HLD cholesterol</a:t>
                      </a:r>
                    </a:p>
                  </a:txBody>
                  <a:tcPr marL="68580" marR="68580" marT="0" marB="0">
                    <a:lnL w="12700" cap="flat" cmpd="sng" algn="ctr">
                      <a:solidFill>
                        <a:srgbClr val="000000"/>
                      </a:solidFill>
                      <a:prstDash val="solid"/>
                      <a:round/>
                      <a:headEnd type="none" w="med" len="med"/>
                      <a:tailEnd type="none" w="med" len="med"/>
                    </a:lnL>
                    <a:lnR>
                      <a:noFill/>
                    </a:lnR>
                    <a:lnT>
                      <a:noFill/>
                    </a:lnT>
                    <a:lnB>
                      <a:noFill/>
                    </a:lnB>
                    <a:noFill/>
                  </a:tcPr>
                </a:tc>
                <a:tc>
                  <a:txBody>
                    <a:bodyPr/>
                    <a:lstStyle/>
                    <a:p>
                      <a:pPr marL="0" marR="0">
                        <a:lnSpc>
                          <a:spcPct val="107000"/>
                        </a:lnSpc>
                        <a:spcBef>
                          <a:spcPts val="0"/>
                        </a:spcBef>
                        <a:spcAft>
                          <a:spcPts val="0"/>
                        </a:spcAft>
                      </a:pPr>
                      <a:r>
                        <a:rPr lang="en-US" sz="1100" dirty="0">
                          <a:solidFill>
                            <a:srgbClr val="000000"/>
                          </a:solidFill>
                          <a:ea typeface="SimSun" panose="02010600030101010101" pitchFamily="2" charset="-122"/>
                          <a:cs typeface="Times New Roman" panose="02020603050405020304" pitchFamily="18" charset="0"/>
                        </a:rPr>
                        <a:t>133 (0.14)</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3392827853"/>
                  </a:ext>
                </a:extLst>
              </a:tr>
              <a:tr h="173355">
                <a:tc>
                  <a:txBody>
                    <a:bodyPr/>
                    <a:lstStyle/>
                    <a:p>
                      <a:pPr marL="0" marR="0">
                        <a:lnSpc>
                          <a:spcPct val="107000"/>
                        </a:lnSpc>
                        <a:spcBef>
                          <a:spcPts val="0"/>
                        </a:spcBef>
                        <a:spcAft>
                          <a:spcPts val="0"/>
                        </a:spcAft>
                      </a:pPr>
                      <a:r>
                        <a:rPr lang="en-US" sz="1100" kern="100" dirty="0" err="1">
                          <a:effectLst/>
                          <a:latin typeface="Aptos" panose="020B0004020202020204" pitchFamily="34" charset="0"/>
                          <a:ea typeface="Aptos" panose="020B0004020202020204" pitchFamily="34" charset="0"/>
                          <a:cs typeface="Times New Roman" panose="02020603050405020304" pitchFamily="18" charset="0"/>
                        </a:rPr>
                        <a:t>MetS</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1100" dirty="0">
                          <a:solidFill>
                            <a:srgbClr val="000000"/>
                          </a:solidFill>
                          <a:ea typeface="SimSun" panose="02010600030101010101" pitchFamily="2" charset="-122"/>
                          <a:cs typeface="Times New Roman" panose="02020603050405020304" pitchFamily="18" charset="0"/>
                        </a:rPr>
                        <a:t>1,211 (1)</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59578371"/>
                  </a:ext>
                </a:extLst>
              </a:tr>
            </a:tbl>
          </a:graphicData>
        </a:graphic>
      </p:graphicFrame>
      <p:graphicFrame>
        <p:nvGraphicFramePr>
          <p:cNvPr id="13" name="Table 12">
            <a:extLst>
              <a:ext uri="{FF2B5EF4-FFF2-40B4-BE49-F238E27FC236}">
                <a16:creationId xmlns:a16="http://schemas.microsoft.com/office/drawing/2014/main" id="{F20D0F15-AEE9-EB70-617D-E98AD9F2E310}"/>
              </a:ext>
            </a:extLst>
          </p:cNvPr>
          <p:cNvGraphicFramePr>
            <a:graphicFrameLocks noGrp="1"/>
          </p:cNvGraphicFramePr>
          <p:nvPr>
            <p:extLst>
              <p:ext uri="{D42A27DB-BD31-4B8C-83A1-F6EECF244321}">
                <p14:modId xmlns:p14="http://schemas.microsoft.com/office/powerpoint/2010/main" val="112989184"/>
              </p:ext>
            </p:extLst>
          </p:nvPr>
        </p:nvGraphicFramePr>
        <p:xfrm>
          <a:off x="4448175" y="6110489"/>
          <a:ext cx="3295650" cy="693293"/>
        </p:xfrm>
        <a:graphic>
          <a:graphicData uri="http://schemas.openxmlformats.org/drawingml/2006/table">
            <a:tbl>
              <a:tblPr firstRow="1" firstCol="1" bandRow="1"/>
              <a:tblGrid>
                <a:gridCol w="1883410">
                  <a:extLst>
                    <a:ext uri="{9D8B030D-6E8A-4147-A177-3AD203B41FA5}">
                      <a16:colId xmlns:a16="http://schemas.microsoft.com/office/drawing/2014/main" val="1943086421"/>
                    </a:ext>
                  </a:extLst>
                </a:gridCol>
                <a:gridCol w="1412240">
                  <a:extLst>
                    <a:ext uri="{9D8B030D-6E8A-4147-A177-3AD203B41FA5}">
                      <a16:colId xmlns:a16="http://schemas.microsoft.com/office/drawing/2014/main" val="65277702"/>
                    </a:ext>
                  </a:extLst>
                </a:gridCol>
              </a:tblGrid>
              <a:tr h="57340">
                <a:tc>
                  <a:txBody>
                    <a:bodyPr/>
                    <a:lstStyle/>
                    <a:p>
                      <a:pPr marL="0" marR="0">
                        <a:lnSpc>
                          <a:spcPct val="107000"/>
                        </a:lnSpc>
                        <a:spcBef>
                          <a:spcPts val="0"/>
                        </a:spcBef>
                        <a:spcAft>
                          <a:spcPts val="0"/>
                        </a:spcAft>
                      </a:pP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nSpc>
                          <a:spcPct val="107000"/>
                        </a:lnSpc>
                        <a:spcBef>
                          <a:spcPts val="0"/>
                        </a:spcBef>
                        <a:spcAft>
                          <a:spcPts val="0"/>
                        </a:spcAft>
                      </a:pPr>
                      <a:r>
                        <a:rPr lang="en-US" sz="1100" u="sng" kern="100" dirty="0">
                          <a:effectLst/>
                          <a:latin typeface="Aptos" panose="020B0004020202020204" pitchFamily="34" charset="0"/>
                          <a:ea typeface="Aptos" panose="020B0004020202020204" pitchFamily="34" charset="0"/>
                          <a:cs typeface="Times New Roman" panose="02020603050405020304" pitchFamily="18" charset="0"/>
                        </a:rPr>
                        <a:t>No (%) of patients</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934361071"/>
                  </a:ext>
                </a:extLst>
              </a:tr>
              <a:tr h="173355">
                <a:tc>
                  <a:txBody>
                    <a:bodyPr/>
                    <a:lstStyle/>
                    <a:p>
                      <a:pPr marL="0" marR="0">
                        <a:lnSpc>
                          <a:spcPct val="107000"/>
                        </a:lnSpc>
                        <a:spcBef>
                          <a:spcPts val="0"/>
                        </a:spcBef>
                        <a:spcAft>
                          <a:spcPts val="0"/>
                        </a:spcAft>
                      </a:pPr>
                      <a:r>
                        <a:rPr lang="en-US" sz="1100" kern="100" dirty="0" err="1">
                          <a:effectLst/>
                          <a:latin typeface="Aptos" panose="020B0004020202020204" pitchFamily="34" charset="0"/>
                          <a:ea typeface="Aptos" panose="020B0004020202020204" pitchFamily="34" charset="0"/>
                          <a:cs typeface="Times New Roman" panose="02020603050405020304" pitchFamily="18" charset="0"/>
                        </a:rPr>
                        <a:t>MetS</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 by algorithm</a:t>
                      </a:r>
                    </a:p>
                  </a:txBody>
                  <a:tcPr marL="68580" marR="68580" marT="0" marB="0">
                    <a:lnL w="12700" cap="flat" cmpd="sng" algn="ctr">
                      <a:solidFill>
                        <a:srgbClr val="000000"/>
                      </a:solidFill>
                      <a:prstDash val="solid"/>
                      <a:round/>
                      <a:headEnd type="none" w="med" len="med"/>
                      <a:tailEnd type="none" w="med" len="med"/>
                    </a:lnL>
                    <a:lnR>
                      <a:noFill/>
                    </a:lnR>
                    <a:lnT>
                      <a:noFill/>
                    </a:lnT>
                    <a:lnB>
                      <a:noFill/>
                    </a:lnB>
                    <a:noFill/>
                  </a:tcPr>
                </a:tc>
                <a:tc>
                  <a:txBody>
                    <a:bodyPr/>
                    <a:lstStyle/>
                    <a:p>
                      <a:pPr marL="0" marR="0">
                        <a:lnSpc>
                          <a:spcPct val="107000"/>
                        </a:lnSpc>
                        <a:spcBef>
                          <a:spcPts val="0"/>
                        </a:spcBef>
                        <a:spcAft>
                          <a:spcPts val="0"/>
                        </a:spcAft>
                      </a:pPr>
                      <a:r>
                        <a:rPr lang="en-US" sz="1100" dirty="0">
                          <a:solidFill>
                            <a:srgbClr val="000000"/>
                          </a:solidFill>
                          <a:ea typeface="SimSun" panose="02010600030101010101" pitchFamily="2" charset="-122"/>
                          <a:cs typeface="Times New Roman" panose="02020603050405020304" pitchFamily="18" charset="0"/>
                        </a:rPr>
                        <a:t>29,017</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 (30)</a:t>
                      </a:r>
                    </a:p>
                  </a:txBody>
                  <a:tcPr marL="68580" marR="68580" marT="0" marB="0">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201459005"/>
                  </a:ext>
                </a:extLst>
              </a:tr>
              <a:tr h="173355">
                <a:tc>
                  <a:txBody>
                    <a:bodyPr/>
                    <a:lstStyle/>
                    <a:p>
                      <a:pPr marL="0" marR="0">
                        <a:lnSpc>
                          <a:spcPct val="107000"/>
                        </a:lnSpc>
                        <a:spcBef>
                          <a:spcPts val="0"/>
                        </a:spcBef>
                        <a:spcAft>
                          <a:spcPts val="0"/>
                        </a:spcAft>
                      </a:pPr>
                      <a:r>
                        <a:rPr lang="en-US" sz="1100" kern="100" dirty="0" err="1">
                          <a:effectLst/>
                          <a:latin typeface="Aptos" panose="020B0004020202020204" pitchFamily="34" charset="0"/>
                          <a:ea typeface="Aptos" panose="020B0004020202020204" pitchFamily="34" charset="0"/>
                          <a:cs typeface="Times New Roman" panose="02020603050405020304" pitchFamily="18" charset="0"/>
                        </a:rPr>
                        <a:t>MetS</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 by ICD/CPT codes</a:t>
                      </a:r>
                    </a:p>
                  </a:txBody>
                  <a:tcPr marL="68580" marR="68580" marT="0" marB="0">
                    <a:lnL w="12700" cap="flat" cmpd="sng" algn="ctr">
                      <a:solidFill>
                        <a:srgbClr val="000000"/>
                      </a:solidFill>
                      <a:prstDash val="solid"/>
                      <a:round/>
                      <a:headEnd type="none" w="med" len="med"/>
                      <a:tailEnd type="none" w="med" len="med"/>
                    </a:lnL>
                    <a:lnR>
                      <a:noFill/>
                    </a:lnR>
                    <a:lnT>
                      <a:noFill/>
                    </a:lnT>
                    <a:lnB>
                      <a:noFill/>
                    </a:lnB>
                    <a:noFill/>
                  </a:tcPr>
                </a:tc>
                <a:tc>
                  <a:txBody>
                    <a:bodyPr/>
                    <a:lstStyle/>
                    <a:p>
                      <a:pPr marL="0" marR="0">
                        <a:lnSpc>
                          <a:spcPct val="107000"/>
                        </a:lnSpc>
                        <a:spcBef>
                          <a:spcPts val="0"/>
                        </a:spcBef>
                        <a:spcAft>
                          <a:spcPts val="0"/>
                        </a:spcAft>
                      </a:pPr>
                      <a:r>
                        <a:rPr lang="en-US" sz="1100" dirty="0">
                          <a:solidFill>
                            <a:srgbClr val="000000"/>
                          </a:solidFill>
                          <a:ea typeface="SimSun" panose="02010600030101010101" pitchFamily="2" charset="-122"/>
                          <a:cs typeface="Times New Roman" panose="02020603050405020304" pitchFamily="18" charset="0"/>
                        </a:rPr>
                        <a:t>1,211</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100" kern="100" dirty="0">
                          <a:solidFill>
                            <a:srgbClr val="000000"/>
                          </a:solidFill>
                          <a:effectLst/>
                          <a:latin typeface="Aptos" panose="020B0004020202020204" pitchFamily="34" charset="0"/>
                          <a:ea typeface="SimSun" panose="02010600030101010101" pitchFamily="2" charset="-122"/>
                          <a:cs typeface="Times New Roman" panose="02020603050405020304" pitchFamily="18" charset="0"/>
                        </a:rPr>
                        <a:t>1</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a:t>
                      </a:r>
                    </a:p>
                  </a:txBody>
                  <a:tcPr marL="68580" marR="68580" marT="0" marB="0">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3355270003"/>
                  </a:ext>
                </a:extLst>
              </a:tr>
              <a:tr h="173355">
                <a:tc>
                  <a:txBody>
                    <a:bodyPr/>
                    <a:lstStyle/>
                    <a:p>
                      <a:pPr marL="0" marR="0">
                        <a:lnSpc>
                          <a:spcPct val="107000"/>
                        </a:lnSpc>
                        <a:spcBef>
                          <a:spcPts val="0"/>
                        </a:spcBef>
                        <a:spcAft>
                          <a:spcPts val="0"/>
                        </a:spcAft>
                      </a:pPr>
                      <a:r>
                        <a:rPr lang="en-US" sz="1100" b="1" kern="100" dirty="0">
                          <a:effectLst/>
                          <a:latin typeface="Aptos" panose="020B0004020202020204" pitchFamily="34" charset="0"/>
                          <a:ea typeface="Aptos" panose="020B0004020202020204" pitchFamily="34" charset="0"/>
                          <a:cs typeface="Times New Roman" panose="02020603050405020304" pitchFamily="18" charset="0"/>
                        </a:rPr>
                        <a:t>Total</a:t>
                      </a: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1100" b="1" dirty="0">
                          <a:solidFill>
                            <a:srgbClr val="000000"/>
                          </a:solidFill>
                          <a:ea typeface="SimSun" panose="02010600030101010101" pitchFamily="2" charset="-122"/>
                          <a:cs typeface="Times New Roman" panose="02020603050405020304" pitchFamily="18" charset="0"/>
                        </a:rPr>
                        <a:t>29,504</a:t>
                      </a:r>
                      <a:r>
                        <a:rPr lang="en-US" sz="1100" dirty="0">
                          <a:solidFill>
                            <a:srgbClr val="000000"/>
                          </a:solidFill>
                          <a:ea typeface="SimSun" panose="02010600030101010101" pitchFamily="2" charset="-122"/>
                          <a:cs typeface="Times New Roman" panose="02020603050405020304" pitchFamily="18" charset="0"/>
                        </a:rPr>
                        <a:t> </a:t>
                      </a:r>
                      <a:r>
                        <a:rPr lang="en-US" sz="1100" b="1" dirty="0">
                          <a:solidFill>
                            <a:srgbClr val="000000"/>
                          </a:solidFill>
                          <a:ea typeface="SimSun" panose="02010600030101010101" pitchFamily="2" charset="-122"/>
                          <a:cs typeface="Times New Roman" panose="02020603050405020304" pitchFamily="18" charset="0"/>
                        </a:rPr>
                        <a:t>(31)</a:t>
                      </a:r>
                      <a:endParaRPr lang="en-US" sz="11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59578371"/>
                  </a:ext>
                </a:extLst>
              </a:tr>
            </a:tbl>
          </a:graphicData>
        </a:graphic>
      </p:graphicFrame>
      <p:cxnSp>
        <p:nvCxnSpPr>
          <p:cNvPr id="26" name="Straight Arrow Connector 25">
            <a:extLst>
              <a:ext uri="{FF2B5EF4-FFF2-40B4-BE49-F238E27FC236}">
                <a16:creationId xmlns:a16="http://schemas.microsoft.com/office/drawing/2014/main" id="{A89C1E05-BDD5-1381-561F-2B508D56A381}"/>
              </a:ext>
            </a:extLst>
          </p:cNvPr>
          <p:cNvCxnSpPr>
            <a:cxnSpLocks/>
          </p:cNvCxnSpPr>
          <p:nvPr/>
        </p:nvCxnSpPr>
        <p:spPr>
          <a:xfrm>
            <a:off x="639305" y="1226670"/>
            <a:ext cx="123" cy="131673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7" name="Straight Arrow Connector 26">
            <a:extLst>
              <a:ext uri="{FF2B5EF4-FFF2-40B4-BE49-F238E27FC236}">
                <a16:creationId xmlns:a16="http://schemas.microsoft.com/office/drawing/2014/main" id="{6FED496F-5B53-7FC1-16B7-4307BBBBA7F2}"/>
              </a:ext>
            </a:extLst>
          </p:cNvPr>
          <p:cNvCxnSpPr>
            <a:cxnSpLocks/>
          </p:cNvCxnSpPr>
          <p:nvPr/>
        </p:nvCxnSpPr>
        <p:spPr>
          <a:xfrm>
            <a:off x="8947338" y="1214650"/>
            <a:ext cx="123" cy="131673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3116329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17999</TotalTime>
  <Words>798</Words>
  <Application>Microsoft Office PowerPoint</Application>
  <PresentationFormat>Widescreen</PresentationFormat>
  <Paragraphs>140</Paragraphs>
  <Slides>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SimSun</vt:lpstr>
      <vt:lpstr>Aptos</vt:lpstr>
      <vt:lpstr>Arial</vt:lpstr>
      <vt:lpstr>Calibri</vt:lpstr>
      <vt:lpstr>Calibri Light</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Zhang,Ning</dc:creator>
  <cp:lastModifiedBy>Hwang,Jessica P</cp:lastModifiedBy>
  <cp:revision>120</cp:revision>
  <dcterms:created xsi:type="dcterms:W3CDTF">2021-06-10T04:20:56Z</dcterms:created>
  <dcterms:modified xsi:type="dcterms:W3CDTF">2025-06-10T03:04:24Z</dcterms:modified>
</cp:coreProperties>
</file>