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95" r:id="rId3"/>
    <p:sldId id="370" r:id="rId4"/>
    <p:sldId id="318" r:id="rId5"/>
    <p:sldId id="372" r:id="rId6"/>
    <p:sldId id="337" r:id="rId7"/>
    <p:sldId id="373" r:id="rId8"/>
    <p:sldId id="369" r:id="rId9"/>
    <p:sldId id="374" r:id="rId10"/>
    <p:sldId id="367" r:id="rId11"/>
    <p:sldId id="375" r:id="rId12"/>
    <p:sldId id="320" r:id="rId13"/>
    <p:sldId id="376" r:id="rId14"/>
    <p:sldId id="368" r:id="rId15"/>
    <p:sldId id="37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114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A51611-1C38-4D0F-AD1D-3F117031BBD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4E7128-C17A-4C90-9C55-149CF83F3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745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86AA73-77F4-4470-9259-1C0E77A2C37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354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A01D9-BECC-E70C-666E-A8B22F2C6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D1D594-D8D8-774F-24C9-5099817360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B9CD33-6E65-210C-B78F-D6FAE4A47D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304411-6CD2-AE8B-8699-8D1C4FE09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E75B72-B17E-435A-832B-D7E443574AE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030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A2007-F30C-177D-84F7-3987917897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867F43-10A1-9C75-9577-611DA79182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C139E-1E76-C3D2-6C8F-834D8C47B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5A962-1FA1-4AD8-8777-3EC77620474A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C8E882-C4B5-268C-32CE-A3C44D784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753EDA-50C0-EBDE-484D-5E332DF75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A5727-59D5-4089-8A74-EC2A2AF47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415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8DDD5-5DE5-B337-7E6C-D3FB2DDF9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FEAD7-01C5-9A8E-9DC2-AE432DF8AE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B38932-86DC-4B7E-FA47-F1B25F4E8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5A962-1FA1-4AD8-8777-3EC77620474A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4A4AF3-3AA4-E06C-0387-AB80953A1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A0EFCB-DDE8-C851-F719-676716455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A5727-59D5-4089-8A74-EC2A2AF47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899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450649-4FD9-03DB-105B-44D855A09E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6AAB9D-8EA7-8FF4-05E4-A823653732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2CFCC7-BF19-7EDD-987D-20C17CF47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5A962-1FA1-4AD8-8777-3EC77620474A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122A4F-DC21-84AC-1F8C-B79BAE960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AC717-9B7A-8A46-4206-0AC243474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A5727-59D5-4089-8A74-EC2A2AF47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150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E536B-B3CF-C353-F941-C82CE2555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C3D9F-26BC-DA25-CBB2-5815C0A5E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A6D745-3D40-11CF-0AC0-D9A26C8FE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5A962-1FA1-4AD8-8777-3EC77620474A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EBFCFB-BFC0-8DD8-ACB8-97F5F701D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5C764-034E-1EA4-1057-78A513029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A5727-59D5-4089-8A74-EC2A2AF47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863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6087E-DF42-870B-AF5A-148B6D3E7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1CE7AD-B5C0-C4AE-CE16-9069432CE4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1DFE26-59C4-2B7C-69C5-6BBB2CF3D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5A962-1FA1-4AD8-8777-3EC77620474A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16A9F-44DA-0341-ACB7-3EBE8AA2B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30132-F3DB-E29F-67F5-C5DBE5EFF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A5727-59D5-4089-8A74-EC2A2AF47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494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5D351-6535-F8BA-944B-CA19E04D5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E786A6-3F67-C37C-B9F3-FB452E07A7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3204CA-9E25-21D2-5A7E-84140406E7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ABD405-C2D1-E4CD-0435-DBA3575BF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5A962-1FA1-4AD8-8777-3EC77620474A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E6EEBA-1186-33D8-825B-57FDF8A52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F276A1-026B-6448-A648-EEA1AFA6B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A5727-59D5-4089-8A74-EC2A2AF47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228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EDF62-D71F-82A1-1794-05E134EA6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928730-0215-13E5-8BE0-31C1E0CA5A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6BB103-E436-0E99-0792-E5E02F773B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24F0B-E2EB-9232-60A3-2EB3167E0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BFDE48-0669-651E-B68C-B49ABED125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A71D2F-760A-A2DB-C421-14E28CBC6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5A962-1FA1-4AD8-8777-3EC77620474A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CB34C1-C67B-CBC8-92B2-8A6CD4A05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035E47-BBFB-5F12-903D-9DA6852C6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A5727-59D5-4089-8A74-EC2A2AF47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898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6F879-5F43-B3AC-37CE-59F5B05FC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D682A0-F582-362D-A471-66D93B15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5A962-1FA1-4AD8-8777-3EC77620474A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404ED6-7FEC-5648-38B1-47B89F8E8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55E6F5-D1E8-1213-6A6C-F9C7A7F66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A5727-59D5-4089-8A74-EC2A2AF47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696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1D77BC-09DF-2925-FADC-2365CC234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5A962-1FA1-4AD8-8777-3EC77620474A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947596-E4DC-72A9-3CB2-0786346A8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BFFEA0-1B56-29E5-E1EE-727EA2629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A5727-59D5-4089-8A74-EC2A2AF47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01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763F2-2538-3B16-9CD9-166E9F6BD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7874F-0226-7C3A-0346-47E5162A3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FD3D34-E3BE-EEF0-2FB2-C4A81B22EA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DE5A0F-9018-BF91-541C-584C059C4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5A962-1FA1-4AD8-8777-3EC77620474A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3B3072-DBDF-A250-B890-84EA4ABCA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B7077D-7CE5-C5E2-6700-1FEEF4BD1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A5727-59D5-4089-8A74-EC2A2AF47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13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44B34-631A-0AF0-ED0F-6A6E3F6BC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C6F688-6A6B-E9D1-8947-8CFD4A3093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53BE60-D242-BD0B-5583-0AF581722F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884EAA-9280-289B-9635-D1720EBE5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5A962-1FA1-4AD8-8777-3EC77620474A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2C88A8-81F7-3F4B-C0BE-1CF42F9FF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5720AC-6575-7C85-BDE8-42C57D20E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A5727-59D5-4089-8A74-EC2A2AF47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352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476237-3D03-7568-89CE-39F742F4E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4E167D-8C4A-9910-5481-DB4347764A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EE0E11-AF0F-7869-3329-76DC6AE462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D5A962-1FA1-4AD8-8777-3EC77620474A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C81CE5-433D-1E2E-6098-4973DFD0B7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566E2E-A590-BC7F-82F4-17E722FB73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7A5727-59D5-4089-8A74-EC2A2AF47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614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oleObject" Target="../embeddings/oleObject8.bin"/><Relationship Id="rId18" Type="http://schemas.openxmlformats.org/officeDocument/2006/relationships/image" Target="../media/image13.emf"/><Relationship Id="rId26" Type="http://schemas.openxmlformats.org/officeDocument/2006/relationships/image" Target="../media/image17.emf"/><Relationship Id="rId3" Type="http://schemas.openxmlformats.org/officeDocument/2006/relationships/oleObject" Target="../embeddings/oleObject3.bin"/><Relationship Id="rId21" Type="http://schemas.openxmlformats.org/officeDocument/2006/relationships/oleObject" Target="../embeddings/oleObject12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10.emf"/><Relationship Id="rId17" Type="http://schemas.openxmlformats.org/officeDocument/2006/relationships/oleObject" Target="../embeddings/oleObject10.bin"/><Relationship Id="rId25" Type="http://schemas.openxmlformats.org/officeDocument/2006/relationships/oleObject" Target="../embeddings/oleObject14.bin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2.emf"/><Relationship Id="rId20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11" Type="http://schemas.openxmlformats.org/officeDocument/2006/relationships/oleObject" Target="../embeddings/oleObject7.bin"/><Relationship Id="rId24" Type="http://schemas.openxmlformats.org/officeDocument/2006/relationships/image" Target="../media/image16.emf"/><Relationship Id="rId5" Type="http://schemas.openxmlformats.org/officeDocument/2006/relationships/oleObject" Target="../embeddings/oleObject4.bin"/><Relationship Id="rId15" Type="http://schemas.openxmlformats.org/officeDocument/2006/relationships/oleObject" Target="../embeddings/oleObject9.bin"/><Relationship Id="rId23" Type="http://schemas.openxmlformats.org/officeDocument/2006/relationships/oleObject" Target="../embeddings/oleObject13.bin"/><Relationship Id="rId28" Type="http://schemas.openxmlformats.org/officeDocument/2006/relationships/image" Target="../media/image18.emf"/><Relationship Id="rId10" Type="http://schemas.openxmlformats.org/officeDocument/2006/relationships/image" Target="../media/image9.emf"/><Relationship Id="rId19" Type="http://schemas.openxmlformats.org/officeDocument/2006/relationships/oleObject" Target="../embeddings/oleObject11.bin"/><Relationship Id="rId4" Type="http://schemas.openxmlformats.org/officeDocument/2006/relationships/image" Target="../media/image6.emf"/><Relationship Id="rId9" Type="http://schemas.openxmlformats.org/officeDocument/2006/relationships/oleObject" Target="../embeddings/oleObject6.bin"/><Relationship Id="rId14" Type="http://schemas.openxmlformats.org/officeDocument/2006/relationships/image" Target="../media/image11.emf"/><Relationship Id="rId22" Type="http://schemas.openxmlformats.org/officeDocument/2006/relationships/image" Target="../media/image15.emf"/><Relationship Id="rId27" Type="http://schemas.openxmlformats.org/officeDocument/2006/relationships/oleObject" Target="../embeddings/oleObject15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1CE86-5DDA-995F-5A43-EE9B41193C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Supplemental Figures and Legends</a:t>
            </a:r>
          </a:p>
        </p:txBody>
      </p:sp>
    </p:spTree>
    <p:extLst>
      <p:ext uri="{BB962C8B-B14F-4D97-AF65-F5344CB8AC3E}">
        <p14:creationId xmlns:p14="http://schemas.microsoft.com/office/powerpoint/2010/main" val="1461343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7C4BB-27C9-8088-E8A1-1ECFE3E0A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9" name="Group 248">
            <a:extLst>
              <a:ext uri="{FF2B5EF4-FFF2-40B4-BE49-F238E27FC236}">
                <a16:creationId xmlns:a16="http://schemas.microsoft.com/office/drawing/2014/main" id="{3599D2E9-E5A1-B604-779C-D625AEA01EA6}"/>
              </a:ext>
            </a:extLst>
          </p:cNvPr>
          <p:cNvGrpSpPr/>
          <p:nvPr/>
        </p:nvGrpSpPr>
        <p:grpSpPr>
          <a:xfrm>
            <a:off x="2776551" y="459968"/>
            <a:ext cx="6280751" cy="6136066"/>
            <a:chOff x="1232887" y="149713"/>
            <a:chExt cx="6280751" cy="6136066"/>
          </a:xfrm>
        </p:grpSpPr>
        <p:graphicFrame>
          <p:nvGraphicFramePr>
            <p:cNvPr id="28" name="Object 27">
              <a:extLst>
                <a:ext uri="{FF2B5EF4-FFF2-40B4-BE49-F238E27FC236}">
                  <a16:creationId xmlns:a16="http://schemas.microsoft.com/office/drawing/2014/main" id="{5994E016-C47C-E425-E6D0-1A64475D049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68813" y="1755775"/>
            <a:ext cx="1506537" cy="11953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3" imgW="2886128" imgH="2289859" progId="Prism10.Document">
                    <p:embed/>
                  </p:oleObj>
                </mc:Choice>
                <mc:Fallback>
                  <p:oleObj name="Prism 10" r:id="rId3" imgW="2886128" imgH="2289859" progId="Prism10.Document">
                    <p:embed/>
                    <p:pic>
                      <p:nvPicPr>
                        <p:cNvPr id="28" name="Object 27">
                          <a:extLst>
                            <a:ext uri="{FF2B5EF4-FFF2-40B4-BE49-F238E27FC236}">
                              <a16:creationId xmlns:a16="http://schemas.microsoft.com/office/drawing/2014/main" id="{5994E016-C47C-E425-E6D0-1A64475D049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4468813" y="1755775"/>
                          <a:ext cx="1506537" cy="11953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" name="Object 26">
              <a:extLst>
                <a:ext uri="{FF2B5EF4-FFF2-40B4-BE49-F238E27FC236}">
                  <a16:creationId xmlns:a16="http://schemas.microsoft.com/office/drawing/2014/main" id="{A655D96D-4B4A-EF74-44D0-B1B34D28635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932113" y="1752600"/>
            <a:ext cx="1508125" cy="11953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5" imgW="2886128" imgH="2289859" progId="Prism10.Document">
                    <p:embed/>
                  </p:oleObj>
                </mc:Choice>
                <mc:Fallback>
                  <p:oleObj name="Prism 10" r:id="rId5" imgW="2886128" imgH="2289859" progId="Prism10.Document">
                    <p:embed/>
                    <p:pic>
                      <p:nvPicPr>
                        <p:cNvPr id="27" name="Object 26">
                          <a:extLst>
                            <a:ext uri="{FF2B5EF4-FFF2-40B4-BE49-F238E27FC236}">
                              <a16:creationId xmlns:a16="http://schemas.microsoft.com/office/drawing/2014/main" id="{A655D96D-4B4A-EF74-44D0-B1B34D286352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2932113" y="1752600"/>
                          <a:ext cx="1508125" cy="11953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6F87CE4-AAB7-F29E-7C34-8E8DEB4E939F}"/>
                </a:ext>
              </a:extLst>
            </p:cNvPr>
            <p:cNvSpPr txBox="1"/>
            <p:nvPr/>
          </p:nvSpPr>
          <p:spPr>
            <a:xfrm>
              <a:off x="1856248" y="4831625"/>
              <a:ext cx="61747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>
                  <a:latin typeface="Arial" panose="020B0604020202020204" pitchFamily="34" charset="0"/>
                  <a:cs typeface="Arial" panose="020B0604020202020204" pitchFamily="34" charset="0"/>
                </a:rPr>
                <a:t>CD49b+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E769162-32A7-CE96-E6A5-372D26CCD5DD}"/>
                </a:ext>
              </a:extLst>
            </p:cNvPr>
            <p:cNvSpPr txBox="1"/>
            <p:nvPr/>
          </p:nvSpPr>
          <p:spPr>
            <a:xfrm>
              <a:off x="3179039" y="4822814"/>
              <a:ext cx="95090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>
                  <a:latin typeface="Arial" panose="020B0604020202020204" pitchFamily="34" charset="0"/>
                  <a:cs typeface="Arial" panose="020B0604020202020204" pitchFamily="34" charset="0"/>
                </a:rPr>
                <a:t>CD11b+CD27-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B8932A1-42B1-84E0-3C8B-4E37A5CE896E}"/>
                </a:ext>
              </a:extLst>
            </p:cNvPr>
            <p:cNvSpPr txBox="1"/>
            <p:nvPr/>
          </p:nvSpPr>
          <p:spPr>
            <a:xfrm>
              <a:off x="4711811" y="4821628"/>
              <a:ext cx="97975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>
                  <a:latin typeface="Arial" panose="020B0604020202020204" pitchFamily="34" charset="0"/>
                  <a:cs typeface="Arial" panose="020B0604020202020204" pitchFamily="34" charset="0"/>
                </a:rPr>
                <a:t>CD11b+CD27+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DE89404-402E-6C1E-382D-FD3A43A917AA}"/>
                </a:ext>
              </a:extLst>
            </p:cNvPr>
            <p:cNvSpPr txBox="1"/>
            <p:nvPr/>
          </p:nvSpPr>
          <p:spPr>
            <a:xfrm>
              <a:off x="6255995" y="4821626"/>
              <a:ext cx="92204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>
                  <a:latin typeface="Arial" panose="020B0604020202020204" pitchFamily="34" charset="0"/>
                  <a:cs typeface="Arial" panose="020B0604020202020204" pitchFamily="34" charset="0"/>
                </a:rPr>
                <a:t>CD11b-CD27-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479DBDC-F259-5BC5-28B1-02EF2487E133}"/>
                </a:ext>
              </a:extLst>
            </p:cNvPr>
            <p:cNvSpPr txBox="1"/>
            <p:nvPr/>
          </p:nvSpPr>
          <p:spPr>
            <a:xfrm>
              <a:off x="3417842" y="3306292"/>
              <a:ext cx="61106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>
                  <a:latin typeface="Arial" panose="020B0604020202020204" pitchFamily="34" charset="0"/>
                  <a:cs typeface="Arial" panose="020B0604020202020204" pitchFamily="34" charset="0"/>
                </a:rPr>
                <a:t>CD11c+</a:t>
              </a:r>
            </a:p>
          </p:txBody>
        </p:sp>
        <p:graphicFrame>
          <p:nvGraphicFramePr>
            <p:cNvPr id="2" name="Object 1">
              <a:extLst>
                <a:ext uri="{FF2B5EF4-FFF2-40B4-BE49-F238E27FC236}">
                  <a16:creationId xmlns:a16="http://schemas.microsoft.com/office/drawing/2014/main" id="{58DB1999-C9E9-11A1-4E6D-4AA89A2B4C6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935288" y="3340100"/>
            <a:ext cx="1508125" cy="11953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7" imgW="2886128" imgH="2289859" progId="Prism10.Document">
                    <p:embed/>
                  </p:oleObj>
                </mc:Choice>
                <mc:Fallback>
                  <p:oleObj name="Prism 10" r:id="rId7" imgW="2886128" imgH="2289859" progId="Prism10.Document">
                    <p:embed/>
                    <p:pic>
                      <p:nvPicPr>
                        <p:cNvPr id="2" name="Object 1">
                          <a:extLst>
                            <a:ext uri="{FF2B5EF4-FFF2-40B4-BE49-F238E27FC236}">
                              <a16:creationId xmlns:a16="http://schemas.microsoft.com/office/drawing/2014/main" id="{58DB1999-C9E9-11A1-4E6D-4AA89A2B4C63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2935288" y="3340100"/>
                          <a:ext cx="1508125" cy="11953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" name="Object 15">
              <a:extLst>
                <a:ext uri="{FF2B5EF4-FFF2-40B4-BE49-F238E27FC236}">
                  <a16:creationId xmlns:a16="http://schemas.microsoft.com/office/drawing/2014/main" id="{D0663A43-95A4-3E14-1443-C9226E392FA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395413" y="4854575"/>
            <a:ext cx="1508125" cy="11953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9" imgW="2886128" imgH="2289859" progId="Prism10.Document">
                    <p:embed/>
                  </p:oleObj>
                </mc:Choice>
                <mc:Fallback>
                  <p:oleObj name="Prism 10" r:id="rId9" imgW="2886128" imgH="2289859" progId="Prism10.Document">
                    <p:embed/>
                    <p:pic>
                      <p:nvPicPr>
                        <p:cNvPr id="16" name="Object 15">
                          <a:extLst>
                            <a:ext uri="{FF2B5EF4-FFF2-40B4-BE49-F238E27FC236}">
                              <a16:creationId xmlns:a16="http://schemas.microsoft.com/office/drawing/2014/main" id="{D0663A43-95A4-3E14-1443-C9226E392FA1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1395413" y="4854575"/>
                          <a:ext cx="1508125" cy="11953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" name="Object 16">
              <a:extLst>
                <a:ext uri="{FF2B5EF4-FFF2-40B4-BE49-F238E27FC236}">
                  <a16:creationId xmlns:a16="http://schemas.microsoft.com/office/drawing/2014/main" id="{5BB05E5F-7B0E-A695-D066-3A18A30F59F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932113" y="4854575"/>
            <a:ext cx="1508125" cy="11953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11" imgW="2886128" imgH="2289859" progId="Prism10.Document">
                    <p:embed/>
                  </p:oleObj>
                </mc:Choice>
                <mc:Fallback>
                  <p:oleObj name="Prism 10" r:id="rId11" imgW="2886128" imgH="2289859" progId="Prism10.Document">
                    <p:embed/>
                    <p:pic>
                      <p:nvPicPr>
                        <p:cNvPr id="17" name="Object 16">
                          <a:extLst>
                            <a:ext uri="{FF2B5EF4-FFF2-40B4-BE49-F238E27FC236}">
                              <a16:creationId xmlns:a16="http://schemas.microsoft.com/office/drawing/2014/main" id="{5BB05E5F-7B0E-A695-D066-3A18A30F59F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2932113" y="4854575"/>
                          <a:ext cx="1508125" cy="11953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" name="Object 17">
              <a:extLst>
                <a:ext uri="{FF2B5EF4-FFF2-40B4-BE49-F238E27FC236}">
                  <a16:creationId xmlns:a16="http://schemas.microsoft.com/office/drawing/2014/main" id="{FA85B3A7-F443-44E1-F266-B1DDB9F4FCC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68813" y="4854575"/>
            <a:ext cx="1506537" cy="11953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13" imgW="2886128" imgH="2289859" progId="Prism10.Document">
                    <p:embed/>
                  </p:oleObj>
                </mc:Choice>
                <mc:Fallback>
                  <p:oleObj name="Prism 10" r:id="rId13" imgW="2886128" imgH="2289859" progId="Prism10.Document">
                    <p:embed/>
                    <p:pic>
                      <p:nvPicPr>
                        <p:cNvPr id="18" name="Object 17">
                          <a:extLst>
                            <a:ext uri="{FF2B5EF4-FFF2-40B4-BE49-F238E27FC236}">
                              <a16:creationId xmlns:a16="http://schemas.microsoft.com/office/drawing/2014/main" id="{FA85B3A7-F443-44E1-F266-B1DDB9F4FCC4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4468813" y="4854575"/>
                          <a:ext cx="1506537" cy="11953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" name="Object 18">
              <a:extLst>
                <a:ext uri="{FF2B5EF4-FFF2-40B4-BE49-F238E27FC236}">
                  <a16:creationId xmlns:a16="http://schemas.microsoft.com/office/drawing/2014/main" id="{570C7837-7667-CFDA-89DF-8EF85A8EAC7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005513" y="4854575"/>
            <a:ext cx="1508125" cy="11953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15" imgW="2886128" imgH="2289859" progId="Prism10.Document">
                    <p:embed/>
                  </p:oleObj>
                </mc:Choice>
                <mc:Fallback>
                  <p:oleObj name="Prism 10" r:id="rId15" imgW="2886128" imgH="2289859" progId="Prism10.Document">
                    <p:embed/>
                    <p:pic>
                      <p:nvPicPr>
                        <p:cNvPr id="19" name="Object 18">
                          <a:extLst>
                            <a:ext uri="{FF2B5EF4-FFF2-40B4-BE49-F238E27FC236}">
                              <a16:creationId xmlns:a16="http://schemas.microsoft.com/office/drawing/2014/main" id="{570C7837-7667-CFDA-89DF-8EF85A8EAC77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6"/>
                        <a:stretch>
                          <a:fillRect/>
                        </a:stretch>
                      </p:blipFill>
                      <p:spPr>
                        <a:xfrm>
                          <a:off x="6005513" y="4854575"/>
                          <a:ext cx="1508125" cy="11953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" name="Object 3">
              <a:extLst>
                <a:ext uri="{FF2B5EF4-FFF2-40B4-BE49-F238E27FC236}">
                  <a16:creationId xmlns:a16="http://schemas.microsoft.com/office/drawing/2014/main" id="{2AD20EDE-6670-8341-145D-67C901BC24D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68813" y="3340100"/>
            <a:ext cx="1506537" cy="11953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17" imgW="2886128" imgH="2289859" progId="Prism10.Document">
                    <p:embed/>
                  </p:oleObj>
                </mc:Choice>
                <mc:Fallback>
                  <p:oleObj name="Prism 10" r:id="rId17" imgW="2886128" imgH="2289859" progId="Prism10.Document">
                    <p:embed/>
                    <p:pic>
                      <p:nvPicPr>
                        <p:cNvPr id="4" name="Object 3">
                          <a:extLst>
                            <a:ext uri="{FF2B5EF4-FFF2-40B4-BE49-F238E27FC236}">
                              <a16:creationId xmlns:a16="http://schemas.microsoft.com/office/drawing/2014/main" id="{2AD20EDE-6670-8341-145D-67C901BC24DE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8"/>
                        <a:stretch>
                          <a:fillRect/>
                        </a:stretch>
                      </p:blipFill>
                      <p:spPr>
                        <a:xfrm>
                          <a:off x="4468813" y="3340100"/>
                          <a:ext cx="1506537" cy="11953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F4B2A57-44BB-5AEC-78BA-02E427BD0520}"/>
                </a:ext>
              </a:extLst>
            </p:cNvPr>
            <p:cNvSpPr txBox="1"/>
            <p:nvPr/>
          </p:nvSpPr>
          <p:spPr>
            <a:xfrm>
              <a:off x="4976887" y="3331230"/>
              <a:ext cx="54694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>
                  <a:latin typeface="Arial" panose="020B0604020202020204" pitchFamily="34" charset="0"/>
                  <a:cs typeface="Arial" panose="020B0604020202020204" pitchFamily="34" charset="0"/>
                </a:rPr>
                <a:t>CD19+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EC6FCFE-D400-6AAA-E4CE-BA2D45837886}"/>
                </a:ext>
              </a:extLst>
            </p:cNvPr>
            <p:cNvSpPr txBox="1"/>
            <p:nvPr/>
          </p:nvSpPr>
          <p:spPr>
            <a:xfrm>
              <a:off x="2731991" y="161165"/>
              <a:ext cx="482824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>
                  <a:latin typeface="Arial" panose="020B0604020202020204" pitchFamily="34" charset="0"/>
                  <a:cs typeface="Arial" panose="020B0604020202020204" pitchFamily="34" charset="0"/>
                </a:rPr>
                <a:t>CD3+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72875B9-3099-F695-6D3D-53BFB1693350}"/>
                </a:ext>
              </a:extLst>
            </p:cNvPr>
            <p:cNvSpPr txBox="1"/>
            <p:nvPr/>
          </p:nvSpPr>
          <p:spPr>
            <a:xfrm>
              <a:off x="4192629" y="149713"/>
              <a:ext cx="61106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>
                  <a:latin typeface="Arial" panose="020B0604020202020204" pitchFamily="34" charset="0"/>
                  <a:cs typeface="Arial" panose="020B0604020202020204" pitchFamily="34" charset="0"/>
                </a:rPr>
                <a:t>CD183+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F8F776A-C74E-10D2-13DE-003AB2DD07B9}"/>
                </a:ext>
              </a:extLst>
            </p:cNvPr>
            <p:cNvSpPr txBox="1"/>
            <p:nvPr/>
          </p:nvSpPr>
          <p:spPr>
            <a:xfrm>
              <a:off x="5729390" y="149713"/>
              <a:ext cx="61106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>
                  <a:latin typeface="Arial" panose="020B0604020202020204" pitchFamily="34" charset="0"/>
                  <a:cs typeface="Arial" panose="020B0604020202020204" pitchFamily="34" charset="0"/>
                </a:rPr>
                <a:t>CD184+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A2F9FF8-D2ED-3B6B-6A4B-9D0A71FCB70E}"/>
                </a:ext>
              </a:extLst>
            </p:cNvPr>
            <p:cNvSpPr txBox="1"/>
            <p:nvPr/>
          </p:nvSpPr>
          <p:spPr>
            <a:xfrm>
              <a:off x="1864659" y="1696859"/>
              <a:ext cx="61747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>
                  <a:latin typeface="Arial" panose="020B0604020202020204" pitchFamily="34" charset="0"/>
                  <a:cs typeface="Arial" panose="020B0604020202020204" pitchFamily="34" charset="0"/>
                </a:rPr>
                <a:t>CD11b+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CB1016F-CDCC-FF9B-FB9B-F95A0A170A32}"/>
                </a:ext>
              </a:extLst>
            </p:cNvPr>
            <p:cNvSpPr txBox="1"/>
            <p:nvPr/>
          </p:nvSpPr>
          <p:spPr>
            <a:xfrm>
              <a:off x="3320123" y="1717244"/>
              <a:ext cx="704039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>
                  <a:latin typeface="Arial" panose="020B0604020202020204" pitchFamily="34" charset="0"/>
                  <a:cs typeface="Arial" panose="020B0604020202020204" pitchFamily="34" charset="0"/>
                </a:rPr>
                <a:t>Ly6C-Low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8F18D50-B824-696D-1CDA-13711EE30250}"/>
                </a:ext>
              </a:extLst>
            </p:cNvPr>
            <p:cNvSpPr txBox="1"/>
            <p:nvPr/>
          </p:nvSpPr>
          <p:spPr>
            <a:xfrm>
              <a:off x="4848846" y="1724420"/>
              <a:ext cx="704039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>
                  <a:latin typeface="Arial" panose="020B0604020202020204" pitchFamily="34" charset="0"/>
                  <a:cs typeface="Arial" panose="020B0604020202020204" pitchFamily="34" charset="0"/>
                </a:rPr>
                <a:t>Ly6C-Mid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943F197-178A-7288-8457-F825B47EA700}"/>
                </a:ext>
              </a:extLst>
            </p:cNvPr>
            <p:cNvSpPr txBox="1"/>
            <p:nvPr/>
          </p:nvSpPr>
          <p:spPr>
            <a:xfrm>
              <a:off x="6374659" y="1717187"/>
              <a:ext cx="72968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>
                  <a:latin typeface="Arial" panose="020B0604020202020204" pitchFamily="34" charset="0"/>
                  <a:cs typeface="Arial" panose="020B0604020202020204" pitchFamily="34" charset="0"/>
                </a:rPr>
                <a:t>Ly6C-High</a:t>
              </a:r>
            </a:p>
          </p:txBody>
        </p:sp>
        <p:graphicFrame>
          <p:nvGraphicFramePr>
            <p:cNvPr id="23" name="Object 22">
              <a:extLst>
                <a:ext uri="{FF2B5EF4-FFF2-40B4-BE49-F238E27FC236}">
                  <a16:creationId xmlns:a16="http://schemas.microsoft.com/office/drawing/2014/main" id="{4740BA9D-D360-BFC3-86D3-8D6DF17E9A7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225675" y="263525"/>
            <a:ext cx="1506538" cy="11953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19" imgW="2886128" imgH="2289859" progId="Prism10.Document">
                    <p:embed/>
                  </p:oleObj>
                </mc:Choice>
                <mc:Fallback>
                  <p:oleObj name="Prism 10" r:id="rId19" imgW="2886128" imgH="2289859" progId="Prism10.Document">
                    <p:embed/>
                    <p:pic>
                      <p:nvPicPr>
                        <p:cNvPr id="23" name="Object 22">
                          <a:extLst>
                            <a:ext uri="{FF2B5EF4-FFF2-40B4-BE49-F238E27FC236}">
                              <a16:creationId xmlns:a16="http://schemas.microsoft.com/office/drawing/2014/main" id="{4740BA9D-D360-BFC3-86D3-8D6DF17E9A74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0"/>
                        <a:stretch>
                          <a:fillRect/>
                        </a:stretch>
                      </p:blipFill>
                      <p:spPr>
                        <a:xfrm>
                          <a:off x="2225675" y="263525"/>
                          <a:ext cx="1506538" cy="11953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" name="Object 23">
              <a:extLst>
                <a:ext uri="{FF2B5EF4-FFF2-40B4-BE49-F238E27FC236}">
                  <a16:creationId xmlns:a16="http://schemas.microsoft.com/office/drawing/2014/main" id="{6E07DBA6-0709-50D9-0BCE-9CCB26082CD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44913" y="263525"/>
            <a:ext cx="1508125" cy="11953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21" imgW="2886128" imgH="2289859" progId="Prism10.Document">
                    <p:embed/>
                  </p:oleObj>
                </mc:Choice>
                <mc:Fallback>
                  <p:oleObj name="Prism 10" r:id="rId21" imgW="2886128" imgH="2289859" progId="Prism10.Document">
                    <p:embed/>
                    <p:pic>
                      <p:nvPicPr>
                        <p:cNvPr id="24" name="Object 23">
                          <a:extLst>
                            <a:ext uri="{FF2B5EF4-FFF2-40B4-BE49-F238E27FC236}">
                              <a16:creationId xmlns:a16="http://schemas.microsoft.com/office/drawing/2014/main" id="{6E07DBA6-0709-50D9-0BCE-9CCB26082CD1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2"/>
                        <a:stretch>
                          <a:fillRect/>
                        </a:stretch>
                      </p:blipFill>
                      <p:spPr>
                        <a:xfrm>
                          <a:off x="3744913" y="263525"/>
                          <a:ext cx="1508125" cy="11953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" name="Object 24">
              <a:extLst>
                <a:ext uri="{FF2B5EF4-FFF2-40B4-BE49-F238E27FC236}">
                  <a16:creationId xmlns:a16="http://schemas.microsoft.com/office/drawing/2014/main" id="{B6796DB3-B1E7-9719-865D-E1BC71C3D24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80025" y="263525"/>
            <a:ext cx="1506538" cy="11953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23" imgW="2886128" imgH="2289859" progId="Prism10.Document">
                    <p:embed/>
                  </p:oleObj>
                </mc:Choice>
                <mc:Fallback>
                  <p:oleObj name="Prism 10" r:id="rId23" imgW="2886128" imgH="2289859" progId="Prism10.Document">
                    <p:embed/>
                    <p:pic>
                      <p:nvPicPr>
                        <p:cNvPr id="25" name="Object 24">
                          <a:extLst>
                            <a:ext uri="{FF2B5EF4-FFF2-40B4-BE49-F238E27FC236}">
                              <a16:creationId xmlns:a16="http://schemas.microsoft.com/office/drawing/2014/main" id="{B6796DB3-B1E7-9719-865D-E1BC71C3D24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4"/>
                        <a:stretch>
                          <a:fillRect/>
                        </a:stretch>
                      </p:blipFill>
                      <p:spPr>
                        <a:xfrm>
                          <a:off x="5280025" y="263525"/>
                          <a:ext cx="1506538" cy="11953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6" name="Object 25">
              <a:extLst>
                <a:ext uri="{FF2B5EF4-FFF2-40B4-BE49-F238E27FC236}">
                  <a16:creationId xmlns:a16="http://schemas.microsoft.com/office/drawing/2014/main" id="{82FCF1D3-2B8B-820F-6879-6DAADBF9035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395413" y="1752600"/>
            <a:ext cx="1508125" cy="11953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25" imgW="2886128" imgH="2289859" progId="Prism10.Document">
                    <p:embed/>
                  </p:oleObj>
                </mc:Choice>
                <mc:Fallback>
                  <p:oleObj name="Prism 10" r:id="rId25" imgW="2886128" imgH="2289859" progId="Prism10.Document">
                    <p:embed/>
                    <p:pic>
                      <p:nvPicPr>
                        <p:cNvPr id="26" name="Object 25">
                          <a:extLst>
                            <a:ext uri="{FF2B5EF4-FFF2-40B4-BE49-F238E27FC236}">
                              <a16:creationId xmlns:a16="http://schemas.microsoft.com/office/drawing/2014/main" id="{82FCF1D3-2B8B-820F-6879-6DAADBF90354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6"/>
                        <a:stretch>
                          <a:fillRect/>
                        </a:stretch>
                      </p:blipFill>
                      <p:spPr>
                        <a:xfrm>
                          <a:off x="1395413" y="1752600"/>
                          <a:ext cx="1508125" cy="11953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" name="Object 28">
              <a:extLst>
                <a:ext uri="{FF2B5EF4-FFF2-40B4-BE49-F238E27FC236}">
                  <a16:creationId xmlns:a16="http://schemas.microsoft.com/office/drawing/2014/main" id="{59ECFC71-8D6F-7C69-D903-9EB36CED0B3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005513" y="1741488"/>
            <a:ext cx="1508125" cy="11953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27" imgW="2886128" imgH="2289859" progId="Prism10.Document">
                    <p:embed/>
                  </p:oleObj>
                </mc:Choice>
                <mc:Fallback>
                  <p:oleObj name="Prism 10" r:id="rId27" imgW="2886128" imgH="2289859" progId="Prism10.Document">
                    <p:embed/>
                    <p:pic>
                      <p:nvPicPr>
                        <p:cNvPr id="29" name="Object 28">
                          <a:extLst>
                            <a:ext uri="{FF2B5EF4-FFF2-40B4-BE49-F238E27FC236}">
                              <a16:creationId xmlns:a16="http://schemas.microsoft.com/office/drawing/2014/main" id="{59ECFC71-8D6F-7C69-D903-9EB36CED0B3A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8"/>
                        <a:stretch>
                          <a:fillRect/>
                        </a:stretch>
                      </p:blipFill>
                      <p:spPr>
                        <a:xfrm>
                          <a:off x="6005513" y="1741488"/>
                          <a:ext cx="1508125" cy="119538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DE262C69-08E9-A70C-C91D-0F684B3E24E9}"/>
                </a:ext>
              </a:extLst>
            </p:cNvPr>
            <p:cNvSpPr txBox="1"/>
            <p:nvPr/>
          </p:nvSpPr>
          <p:spPr>
            <a:xfrm rot="16200000">
              <a:off x="981460" y="5337399"/>
              <a:ext cx="74892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% of CD3- </a:t>
              </a:r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354EB984-B0E3-3012-C88C-8C2C8792E60C}"/>
                </a:ext>
              </a:extLst>
            </p:cNvPr>
            <p:cNvSpPr txBox="1"/>
            <p:nvPr/>
          </p:nvSpPr>
          <p:spPr>
            <a:xfrm rot="16200000">
              <a:off x="2544174" y="3807297"/>
              <a:ext cx="71686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% of CD3-</a:t>
              </a:r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84CE778C-809E-4EB6-1566-033C83F5B46F}"/>
                </a:ext>
              </a:extLst>
            </p:cNvPr>
            <p:cNvSpPr txBox="1"/>
            <p:nvPr/>
          </p:nvSpPr>
          <p:spPr>
            <a:xfrm rot="16200000">
              <a:off x="989871" y="2225332"/>
              <a:ext cx="71686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% of CD3-</a:t>
              </a:r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8A017232-E368-DF6A-299E-4F6564DEA51A}"/>
                </a:ext>
              </a:extLst>
            </p:cNvPr>
            <p:cNvSpPr txBox="1"/>
            <p:nvPr/>
          </p:nvSpPr>
          <p:spPr>
            <a:xfrm rot="16200000">
              <a:off x="1764494" y="733263"/>
              <a:ext cx="80983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% of CD45+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3E6A917-A27B-723B-6B9E-3AE085C270E9}"/>
                </a:ext>
              </a:extLst>
            </p:cNvPr>
            <p:cNvSpPr txBox="1"/>
            <p:nvPr/>
          </p:nvSpPr>
          <p:spPr>
            <a:xfrm rot="16200000">
              <a:off x="3338027" y="734839"/>
              <a:ext cx="74571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% of CD4+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A961372-4E9A-70D4-9363-6F7AB344180A}"/>
                </a:ext>
              </a:extLst>
            </p:cNvPr>
            <p:cNvSpPr txBox="1"/>
            <p:nvPr/>
          </p:nvSpPr>
          <p:spPr>
            <a:xfrm rot="16200000">
              <a:off x="4879501" y="734831"/>
              <a:ext cx="74571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% of CD4+</a:t>
              </a: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512013FB-2D21-1475-6B35-60C595F06916}"/>
                </a:ext>
              </a:extLst>
            </p:cNvPr>
            <p:cNvSpPr txBox="1"/>
            <p:nvPr/>
          </p:nvSpPr>
          <p:spPr>
            <a:xfrm rot="16200000">
              <a:off x="2469614" y="2243112"/>
              <a:ext cx="87395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% of CD11b+</a:t>
              </a: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370E2E15-EBD8-9136-D8F2-3C054ADA15E1}"/>
                </a:ext>
              </a:extLst>
            </p:cNvPr>
            <p:cNvSpPr txBox="1"/>
            <p:nvPr/>
          </p:nvSpPr>
          <p:spPr>
            <a:xfrm rot="16200000">
              <a:off x="4003774" y="2238032"/>
              <a:ext cx="87395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% of CD11b+</a:t>
              </a: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C705B1C6-C1C6-A06F-335D-EEC92B2906E0}"/>
                </a:ext>
              </a:extLst>
            </p:cNvPr>
            <p:cNvSpPr txBox="1"/>
            <p:nvPr/>
          </p:nvSpPr>
          <p:spPr>
            <a:xfrm rot="16200000">
              <a:off x="5553174" y="2232952"/>
              <a:ext cx="87395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% of CD11b+</a:t>
              </a: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13869B62-5B33-722D-1864-9AE5D83044AD}"/>
                </a:ext>
              </a:extLst>
            </p:cNvPr>
            <p:cNvSpPr txBox="1"/>
            <p:nvPr/>
          </p:nvSpPr>
          <p:spPr>
            <a:xfrm rot="16200000">
              <a:off x="4088494" y="3807297"/>
              <a:ext cx="71686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% of CD3-</a:t>
              </a: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F6B85372-C07E-C652-A9DA-E2B40DECD879}"/>
                </a:ext>
              </a:extLst>
            </p:cNvPr>
            <p:cNvSpPr txBox="1"/>
            <p:nvPr/>
          </p:nvSpPr>
          <p:spPr>
            <a:xfrm rot="16200000">
              <a:off x="2443423" y="5337399"/>
              <a:ext cx="90601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% of CD49b+ </a:t>
              </a: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221D9584-E111-D435-C9D2-5A831787DADF}"/>
                </a:ext>
              </a:extLst>
            </p:cNvPr>
            <p:cNvSpPr txBox="1"/>
            <p:nvPr/>
          </p:nvSpPr>
          <p:spPr>
            <a:xfrm rot="16200000">
              <a:off x="3995363" y="5337399"/>
              <a:ext cx="90601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% of CD49b+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6D48D7DE-8D5B-1EBB-F3D2-0531D28B4BDE}"/>
                </a:ext>
              </a:extLst>
            </p:cNvPr>
            <p:cNvSpPr txBox="1"/>
            <p:nvPr/>
          </p:nvSpPr>
          <p:spPr>
            <a:xfrm rot="16200000">
              <a:off x="5540473" y="5336129"/>
              <a:ext cx="87395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% of CD49b+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6E23137-0E0E-F226-636D-C9177143ED38}"/>
                </a:ext>
              </a:extLst>
            </p:cNvPr>
            <p:cNvSpPr txBox="1"/>
            <p:nvPr/>
          </p:nvSpPr>
          <p:spPr>
            <a:xfrm>
              <a:off x="6445385" y="2840266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+LPS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89ECB01-2BC8-4603-E421-A0EB1820A12E}"/>
                </a:ext>
              </a:extLst>
            </p:cNvPr>
            <p:cNvSpPr txBox="1"/>
            <p:nvPr/>
          </p:nvSpPr>
          <p:spPr>
            <a:xfrm>
              <a:off x="6693140" y="2841467"/>
              <a:ext cx="39946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+Saline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F66CBFB-4BA7-B3A6-200D-66F6085CA88B}"/>
                </a:ext>
              </a:extLst>
            </p:cNvPr>
            <p:cNvSpPr txBox="1"/>
            <p:nvPr/>
          </p:nvSpPr>
          <p:spPr>
            <a:xfrm>
              <a:off x="6947025" y="2842489"/>
              <a:ext cx="399468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+Saline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+Rest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74B62E8-880B-0211-17B7-54AC6BFCF923}"/>
                </a:ext>
              </a:extLst>
            </p:cNvPr>
            <p:cNvSpPr txBox="1"/>
            <p:nvPr/>
          </p:nvSpPr>
          <p:spPr>
            <a:xfrm>
              <a:off x="6177334" y="2836865"/>
              <a:ext cx="389850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Control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2BF2F4A-C5DF-F530-08E6-1249CBDE6D5D}"/>
                </a:ext>
              </a:extLst>
            </p:cNvPr>
            <p:cNvSpPr txBox="1"/>
            <p:nvPr/>
          </p:nvSpPr>
          <p:spPr>
            <a:xfrm>
              <a:off x="4916589" y="2840236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+LPS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BD2C65D-96AF-99AF-F1AD-88C3DAC495A9}"/>
                </a:ext>
              </a:extLst>
            </p:cNvPr>
            <p:cNvSpPr txBox="1"/>
            <p:nvPr/>
          </p:nvSpPr>
          <p:spPr>
            <a:xfrm>
              <a:off x="5164344" y="2841437"/>
              <a:ext cx="39946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+Saline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02162F1-BCFD-29E4-B2B5-242A447118C6}"/>
                </a:ext>
              </a:extLst>
            </p:cNvPr>
            <p:cNvSpPr txBox="1"/>
            <p:nvPr/>
          </p:nvSpPr>
          <p:spPr>
            <a:xfrm>
              <a:off x="5418229" y="2842459"/>
              <a:ext cx="399468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+Saline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+Rest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8969165-A955-2CB8-F887-261D7B59B0E0}"/>
                </a:ext>
              </a:extLst>
            </p:cNvPr>
            <p:cNvSpPr txBox="1"/>
            <p:nvPr/>
          </p:nvSpPr>
          <p:spPr>
            <a:xfrm>
              <a:off x="4648538" y="2836835"/>
              <a:ext cx="389850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Control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C46F0E4-556F-4301-96F1-4B5FAD742CED}"/>
                </a:ext>
              </a:extLst>
            </p:cNvPr>
            <p:cNvSpPr txBox="1"/>
            <p:nvPr/>
          </p:nvSpPr>
          <p:spPr>
            <a:xfrm>
              <a:off x="3358589" y="2856258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+LPS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54CFD04-A769-6DCF-2D91-B1CB0FC4E654}"/>
                </a:ext>
              </a:extLst>
            </p:cNvPr>
            <p:cNvSpPr txBox="1"/>
            <p:nvPr/>
          </p:nvSpPr>
          <p:spPr>
            <a:xfrm>
              <a:off x="3606344" y="2857459"/>
              <a:ext cx="39946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+Saline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19E9B33-2F0C-5242-EBA5-59E5C548E377}"/>
                </a:ext>
              </a:extLst>
            </p:cNvPr>
            <p:cNvSpPr txBox="1"/>
            <p:nvPr/>
          </p:nvSpPr>
          <p:spPr>
            <a:xfrm>
              <a:off x="3860229" y="2858481"/>
              <a:ext cx="399468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+Saline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+Rest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9637307-459C-79C9-2919-AF621E4B2104}"/>
                </a:ext>
              </a:extLst>
            </p:cNvPr>
            <p:cNvSpPr txBox="1"/>
            <p:nvPr/>
          </p:nvSpPr>
          <p:spPr>
            <a:xfrm>
              <a:off x="3090538" y="2852857"/>
              <a:ext cx="389850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Control</a:t>
              </a: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D6F0ABA6-8191-9CCA-7E8C-8A65A7E26888}"/>
                </a:ext>
              </a:extLst>
            </p:cNvPr>
            <p:cNvSpPr txBox="1"/>
            <p:nvPr/>
          </p:nvSpPr>
          <p:spPr>
            <a:xfrm>
              <a:off x="1826373" y="2882950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+LPS</a:t>
              </a: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E1C3E9C2-4CCB-59FE-36DE-96AA23BA1B80}"/>
                </a:ext>
              </a:extLst>
            </p:cNvPr>
            <p:cNvSpPr txBox="1"/>
            <p:nvPr/>
          </p:nvSpPr>
          <p:spPr>
            <a:xfrm>
              <a:off x="2074128" y="2884151"/>
              <a:ext cx="39946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+Saline</a:t>
              </a: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6D7742D2-5C48-DC81-4C30-68F949905BDA}"/>
                </a:ext>
              </a:extLst>
            </p:cNvPr>
            <p:cNvSpPr txBox="1"/>
            <p:nvPr/>
          </p:nvSpPr>
          <p:spPr>
            <a:xfrm>
              <a:off x="2328013" y="2885173"/>
              <a:ext cx="399468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+Saline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+Rest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51892B5D-348B-703A-9C3D-2A6AB893D1BF}"/>
                </a:ext>
              </a:extLst>
            </p:cNvPr>
            <p:cNvSpPr txBox="1"/>
            <p:nvPr/>
          </p:nvSpPr>
          <p:spPr>
            <a:xfrm>
              <a:off x="1558322" y="2879549"/>
              <a:ext cx="389850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Control</a:t>
              </a: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1641B5E0-F58B-8F4F-A0DA-9720C8AF7143}"/>
                </a:ext>
              </a:extLst>
            </p:cNvPr>
            <p:cNvSpPr txBox="1"/>
            <p:nvPr/>
          </p:nvSpPr>
          <p:spPr>
            <a:xfrm>
              <a:off x="5718746" y="136238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+LPS</a:t>
              </a:r>
            </a:p>
          </p:txBody>
        </p:sp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BED83891-8B63-7ED7-C408-D99232508729}"/>
                </a:ext>
              </a:extLst>
            </p:cNvPr>
            <p:cNvSpPr txBox="1"/>
            <p:nvPr/>
          </p:nvSpPr>
          <p:spPr>
            <a:xfrm>
              <a:off x="5966501" y="1363588"/>
              <a:ext cx="39946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+Saline</a:t>
              </a:r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5B08693F-C7FE-4637-6E4D-C4281BF800D0}"/>
                </a:ext>
              </a:extLst>
            </p:cNvPr>
            <p:cNvSpPr txBox="1"/>
            <p:nvPr/>
          </p:nvSpPr>
          <p:spPr>
            <a:xfrm>
              <a:off x="6220386" y="1364610"/>
              <a:ext cx="399468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+Saline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+Rest</a:t>
              </a: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64EF225B-16B2-7CC0-F878-677F587A81DA}"/>
                </a:ext>
              </a:extLst>
            </p:cNvPr>
            <p:cNvSpPr txBox="1"/>
            <p:nvPr/>
          </p:nvSpPr>
          <p:spPr>
            <a:xfrm>
              <a:off x="5450695" y="1358986"/>
              <a:ext cx="389850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Control</a:t>
              </a:r>
            </a:p>
          </p:txBody>
        </p:sp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CFC797BC-757E-527A-1C04-B47639D8557A}"/>
                </a:ext>
              </a:extLst>
            </p:cNvPr>
            <p:cNvSpPr txBox="1"/>
            <p:nvPr/>
          </p:nvSpPr>
          <p:spPr>
            <a:xfrm>
              <a:off x="4174310" y="1363183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+LPS</a:t>
              </a: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DD939158-6A22-C0AD-116D-EB6676F8BBC0}"/>
                </a:ext>
              </a:extLst>
            </p:cNvPr>
            <p:cNvSpPr txBox="1"/>
            <p:nvPr/>
          </p:nvSpPr>
          <p:spPr>
            <a:xfrm>
              <a:off x="4422065" y="1364384"/>
              <a:ext cx="39946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+Saline</a:t>
              </a:r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667DB8FC-238C-3549-57A4-7DF8F4FAEB78}"/>
                </a:ext>
              </a:extLst>
            </p:cNvPr>
            <p:cNvSpPr txBox="1"/>
            <p:nvPr/>
          </p:nvSpPr>
          <p:spPr>
            <a:xfrm>
              <a:off x="4675950" y="1365406"/>
              <a:ext cx="399468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+Saline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+Rest</a:t>
              </a: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1973BFAE-C4B2-2051-8E3A-091629248D4A}"/>
                </a:ext>
              </a:extLst>
            </p:cNvPr>
            <p:cNvSpPr txBox="1"/>
            <p:nvPr/>
          </p:nvSpPr>
          <p:spPr>
            <a:xfrm>
              <a:off x="3906259" y="1359782"/>
              <a:ext cx="389850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Control</a:t>
              </a:r>
            </a:p>
          </p:txBody>
        </p:sp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D40FDE54-F8CB-47EB-837D-D3042A7F27E3}"/>
                </a:ext>
              </a:extLst>
            </p:cNvPr>
            <p:cNvSpPr txBox="1"/>
            <p:nvPr/>
          </p:nvSpPr>
          <p:spPr>
            <a:xfrm>
              <a:off x="2653157" y="1363375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+LPS</a:t>
              </a:r>
            </a:p>
          </p:txBody>
        </p:sp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EA974737-1914-AA76-1326-95B51B7B4D67}"/>
                </a:ext>
              </a:extLst>
            </p:cNvPr>
            <p:cNvSpPr txBox="1"/>
            <p:nvPr/>
          </p:nvSpPr>
          <p:spPr>
            <a:xfrm>
              <a:off x="2900912" y="1364576"/>
              <a:ext cx="39946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+Saline</a:t>
              </a: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540DACBE-ED66-E0D9-B3DD-A36D98F8B54A}"/>
                </a:ext>
              </a:extLst>
            </p:cNvPr>
            <p:cNvSpPr txBox="1"/>
            <p:nvPr/>
          </p:nvSpPr>
          <p:spPr>
            <a:xfrm>
              <a:off x="3154797" y="1365598"/>
              <a:ext cx="399468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+Saline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+Rest</a:t>
              </a:r>
            </a:p>
          </p:txBody>
        </p:sp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D32C0C24-7C7E-72ED-8B9B-8C94791784D1}"/>
                </a:ext>
              </a:extLst>
            </p:cNvPr>
            <p:cNvSpPr txBox="1"/>
            <p:nvPr/>
          </p:nvSpPr>
          <p:spPr>
            <a:xfrm>
              <a:off x="2385106" y="1359974"/>
              <a:ext cx="389850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Control</a:t>
              </a:r>
            </a:p>
          </p:txBody>
        </p:sp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D7421210-4C46-D84F-C0E1-7563CE8CDB9E}"/>
                </a:ext>
              </a:extLst>
            </p:cNvPr>
            <p:cNvSpPr txBox="1"/>
            <p:nvPr/>
          </p:nvSpPr>
          <p:spPr>
            <a:xfrm>
              <a:off x="4920287" y="4448325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+LPS</a:t>
              </a:r>
            </a:p>
          </p:txBody>
        </p:sp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ECD99D21-0F35-9059-53CC-7B9CBD5CA47D}"/>
                </a:ext>
              </a:extLst>
            </p:cNvPr>
            <p:cNvSpPr txBox="1"/>
            <p:nvPr/>
          </p:nvSpPr>
          <p:spPr>
            <a:xfrm>
              <a:off x="5168042" y="4449526"/>
              <a:ext cx="39946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+Saline</a:t>
              </a:r>
            </a:p>
          </p:txBody>
        </p:sp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BD6DEDEB-DB2E-4A9D-FFDD-7F20E3759DF6}"/>
                </a:ext>
              </a:extLst>
            </p:cNvPr>
            <p:cNvSpPr txBox="1"/>
            <p:nvPr/>
          </p:nvSpPr>
          <p:spPr>
            <a:xfrm>
              <a:off x="5421927" y="4450548"/>
              <a:ext cx="399468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+Saline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+Rest</a:t>
              </a:r>
            </a:p>
          </p:txBody>
        </p:sp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87EF5CDD-A614-893F-336C-731395CCDEEC}"/>
                </a:ext>
              </a:extLst>
            </p:cNvPr>
            <p:cNvSpPr txBox="1"/>
            <p:nvPr/>
          </p:nvSpPr>
          <p:spPr>
            <a:xfrm>
              <a:off x="4652236" y="4444924"/>
              <a:ext cx="389850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Control</a:t>
              </a:r>
            </a:p>
          </p:txBody>
        </p:sp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C225B63E-46D7-30CD-E22C-9AECC3B01EFF}"/>
                </a:ext>
              </a:extLst>
            </p:cNvPr>
            <p:cNvSpPr txBox="1"/>
            <p:nvPr/>
          </p:nvSpPr>
          <p:spPr>
            <a:xfrm>
              <a:off x="3378813" y="4451293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+LPS</a:t>
              </a:r>
            </a:p>
          </p:txBody>
        </p:sp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03B49E69-7BA2-53AB-7A10-9D00667119F6}"/>
                </a:ext>
              </a:extLst>
            </p:cNvPr>
            <p:cNvSpPr txBox="1"/>
            <p:nvPr/>
          </p:nvSpPr>
          <p:spPr>
            <a:xfrm>
              <a:off x="3626568" y="4452494"/>
              <a:ext cx="39946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+Saline</a:t>
              </a:r>
            </a:p>
          </p:txBody>
        </p:sp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90086604-1218-410D-25B2-C57A3E152CDC}"/>
                </a:ext>
              </a:extLst>
            </p:cNvPr>
            <p:cNvSpPr txBox="1"/>
            <p:nvPr/>
          </p:nvSpPr>
          <p:spPr>
            <a:xfrm>
              <a:off x="3880453" y="4453516"/>
              <a:ext cx="399468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+Saline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+Rest</a:t>
              </a: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D778972C-F712-F8A7-C54C-DA2CA547FC91}"/>
                </a:ext>
              </a:extLst>
            </p:cNvPr>
            <p:cNvSpPr txBox="1"/>
            <p:nvPr/>
          </p:nvSpPr>
          <p:spPr>
            <a:xfrm>
              <a:off x="3110762" y="4447892"/>
              <a:ext cx="389850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Control</a:t>
              </a:r>
            </a:p>
          </p:txBody>
        </p: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BD3B8072-5C9A-119D-6B09-5D2BEBB96312}"/>
                </a:ext>
              </a:extLst>
            </p:cNvPr>
            <p:cNvSpPr txBox="1"/>
            <p:nvPr/>
          </p:nvSpPr>
          <p:spPr>
            <a:xfrm>
              <a:off x="6433602" y="5958600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+LPS</a:t>
              </a:r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6E16BF28-1BEE-3497-D59C-2A7DD134BC00}"/>
                </a:ext>
              </a:extLst>
            </p:cNvPr>
            <p:cNvSpPr txBox="1"/>
            <p:nvPr/>
          </p:nvSpPr>
          <p:spPr>
            <a:xfrm>
              <a:off x="6681357" y="5959801"/>
              <a:ext cx="39946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+Saline</a:t>
              </a:r>
            </a:p>
          </p:txBody>
        </p:sp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560C4AFB-D0EF-841F-68EC-270FAD54B013}"/>
                </a:ext>
              </a:extLst>
            </p:cNvPr>
            <p:cNvSpPr txBox="1"/>
            <p:nvPr/>
          </p:nvSpPr>
          <p:spPr>
            <a:xfrm>
              <a:off x="6935242" y="5960823"/>
              <a:ext cx="399468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+Saline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+Rest</a:t>
              </a: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7DF966B3-EC61-C447-24E2-7F9AF5A19731}"/>
                </a:ext>
              </a:extLst>
            </p:cNvPr>
            <p:cNvSpPr txBox="1"/>
            <p:nvPr/>
          </p:nvSpPr>
          <p:spPr>
            <a:xfrm>
              <a:off x="6165551" y="5955199"/>
              <a:ext cx="389850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Control</a:t>
              </a:r>
            </a:p>
          </p:txBody>
        </p:sp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4567049E-6E5B-39E3-B030-18ECC833A8FF}"/>
                </a:ext>
              </a:extLst>
            </p:cNvPr>
            <p:cNvSpPr txBox="1"/>
            <p:nvPr/>
          </p:nvSpPr>
          <p:spPr>
            <a:xfrm>
              <a:off x="4892515" y="5959799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+LPS</a:t>
              </a:r>
            </a:p>
          </p:txBody>
        </p:sp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1A6D44B5-E4AE-81FD-CDB6-33CEDC75BC49}"/>
                </a:ext>
              </a:extLst>
            </p:cNvPr>
            <p:cNvSpPr txBox="1"/>
            <p:nvPr/>
          </p:nvSpPr>
          <p:spPr>
            <a:xfrm>
              <a:off x="5140270" y="5961000"/>
              <a:ext cx="39946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+Saline</a:t>
              </a: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7C38112C-118F-A107-F83A-2B6E3D6084D8}"/>
                </a:ext>
              </a:extLst>
            </p:cNvPr>
            <p:cNvSpPr txBox="1"/>
            <p:nvPr/>
          </p:nvSpPr>
          <p:spPr>
            <a:xfrm>
              <a:off x="5394155" y="5962022"/>
              <a:ext cx="399468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+Saline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+Rest</a:t>
              </a:r>
            </a:p>
          </p:txBody>
        </p:sp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0CDB15F2-1146-3393-855A-06807D6810BE}"/>
                </a:ext>
              </a:extLst>
            </p:cNvPr>
            <p:cNvSpPr txBox="1"/>
            <p:nvPr/>
          </p:nvSpPr>
          <p:spPr>
            <a:xfrm>
              <a:off x="4624464" y="5956398"/>
              <a:ext cx="389850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Control</a:t>
              </a:r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84D7A8B5-E1CF-932D-7C32-BB70E8771B5D}"/>
                </a:ext>
              </a:extLst>
            </p:cNvPr>
            <p:cNvSpPr txBox="1"/>
            <p:nvPr/>
          </p:nvSpPr>
          <p:spPr>
            <a:xfrm>
              <a:off x="3358589" y="5957399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+LPS</a:t>
              </a: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8CA7E6F6-4405-DFA5-8F67-9B9560A971D3}"/>
                </a:ext>
              </a:extLst>
            </p:cNvPr>
            <p:cNvSpPr txBox="1"/>
            <p:nvPr/>
          </p:nvSpPr>
          <p:spPr>
            <a:xfrm>
              <a:off x="3606344" y="5958600"/>
              <a:ext cx="39946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+Saline</a:t>
              </a:r>
            </a:p>
          </p:txBody>
        </p:sp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6CA89675-E69D-5367-3C6A-E7E0E41EE7B8}"/>
                </a:ext>
              </a:extLst>
            </p:cNvPr>
            <p:cNvSpPr txBox="1"/>
            <p:nvPr/>
          </p:nvSpPr>
          <p:spPr>
            <a:xfrm>
              <a:off x="3860229" y="5959622"/>
              <a:ext cx="399468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+Saline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+Rest</a:t>
              </a:r>
            </a:p>
          </p:txBody>
        </p:sp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AA575E66-A8FE-435D-A901-06E8E639F015}"/>
                </a:ext>
              </a:extLst>
            </p:cNvPr>
            <p:cNvSpPr txBox="1"/>
            <p:nvPr/>
          </p:nvSpPr>
          <p:spPr>
            <a:xfrm>
              <a:off x="3090538" y="5953998"/>
              <a:ext cx="389850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Control</a:t>
              </a:r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7E9A309C-0E75-5234-7DEC-2DA36964774A}"/>
                </a:ext>
              </a:extLst>
            </p:cNvPr>
            <p:cNvSpPr txBox="1"/>
            <p:nvPr/>
          </p:nvSpPr>
          <p:spPr>
            <a:xfrm>
              <a:off x="1812444" y="5960391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+LPS</a:t>
              </a:r>
            </a:p>
          </p:txBody>
        </p:sp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95644482-8E8E-FA6C-3CA7-91D74C18EBBA}"/>
                </a:ext>
              </a:extLst>
            </p:cNvPr>
            <p:cNvSpPr txBox="1"/>
            <p:nvPr/>
          </p:nvSpPr>
          <p:spPr>
            <a:xfrm>
              <a:off x="2060199" y="5961592"/>
              <a:ext cx="39946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+Saline</a:t>
              </a:r>
            </a:p>
          </p:txBody>
        </p:sp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742DF99C-D78B-6D7F-1D3D-18B914FB22AC}"/>
                </a:ext>
              </a:extLst>
            </p:cNvPr>
            <p:cNvSpPr txBox="1"/>
            <p:nvPr/>
          </p:nvSpPr>
          <p:spPr>
            <a:xfrm>
              <a:off x="2314084" y="5962614"/>
              <a:ext cx="399468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+Saline</a:t>
              </a:r>
            </a:p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+Rest</a:t>
              </a:r>
            </a:p>
          </p:txBody>
        </p:sp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CA5CE296-604A-BF48-6D28-B011F1159D49}"/>
                </a:ext>
              </a:extLst>
            </p:cNvPr>
            <p:cNvSpPr txBox="1"/>
            <p:nvPr/>
          </p:nvSpPr>
          <p:spPr>
            <a:xfrm>
              <a:off x="1544393" y="5956990"/>
              <a:ext cx="389850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Control</a:t>
              </a:r>
            </a:p>
          </p:txBody>
        </p:sp>
      </p:grpSp>
      <p:sp>
        <p:nvSpPr>
          <p:cNvPr id="250" name="TextBox 249">
            <a:extLst>
              <a:ext uri="{FF2B5EF4-FFF2-40B4-BE49-F238E27FC236}">
                <a16:creationId xmlns:a16="http://schemas.microsoft.com/office/drawing/2014/main" id="{AACB6636-D140-AA4F-AD7E-FB7903496DE2}"/>
              </a:ext>
            </a:extLst>
          </p:cNvPr>
          <p:cNvSpPr txBox="1"/>
          <p:nvPr/>
        </p:nvSpPr>
        <p:spPr>
          <a:xfrm>
            <a:off x="151728" y="149630"/>
            <a:ext cx="2411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Supplemental Figure 5</a:t>
            </a:r>
          </a:p>
        </p:txBody>
      </p:sp>
    </p:spTree>
    <p:extLst>
      <p:ext uri="{BB962C8B-B14F-4D97-AF65-F5344CB8AC3E}">
        <p14:creationId xmlns:p14="http://schemas.microsoft.com/office/powerpoint/2010/main" val="644604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219B3-F5EC-3C98-7FD2-D265A4423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5A5E26-2469-C0C0-8029-91A2AB75C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85216"/>
            <a:ext cx="10515600" cy="55917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" dirty="0"/>
              <a:t>Supplemental Figure 5.  Additional results from flow cytometry data for the control, </a:t>
            </a:r>
            <a:r>
              <a:rPr lang="en-US" sz="1200" dirty="0" err="1"/>
              <a:t>stress+LPS</a:t>
            </a:r>
            <a:r>
              <a:rPr lang="en-US" sz="1200" dirty="0"/>
              <a:t>, </a:t>
            </a:r>
            <a:r>
              <a:rPr lang="en-US" sz="1200" dirty="0" err="1"/>
              <a:t>stress+saline</a:t>
            </a:r>
            <a:r>
              <a:rPr lang="en-US" sz="1200" dirty="0"/>
              <a:t>, and </a:t>
            </a:r>
            <a:r>
              <a:rPr lang="en-US" sz="1200" dirty="0" err="1"/>
              <a:t>stress+saline+rest</a:t>
            </a:r>
            <a:r>
              <a:rPr lang="en-US" sz="1200" dirty="0"/>
              <a:t> group. </a:t>
            </a:r>
          </a:p>
        </p:txBody>
      </p:sp>
    </p:spTree>
    <p:extLst>
      <p:ext uri="{BB962C8B-B14F-4D97-AF65-F5344CB8AC3E}">
        <p14:creationId xmlns:p14="http://schemas.microsoft.com/office/powerpoint/2010/main" val="41727301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144FF84B-2F0F-CE00-BA4D-C6A3254B3B23}"/>
              </a:ext>
            </a:extLst>
          </p:cNvPr>
          <p:cNvGrpSpPr/>
          <p:nvPr/>
        </p:nvGrpSpPr>
        <p:grpSpPr>
          <a:xfrm>
            <a:off x="1543665" y="963561"/>
            <a:ext cx="9552458" cy="5399754"/>
            <a:chOff x="185118" y="83146"/>
            <a:chExt cx="10911005" cy="6280169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80DA536-C816-B67C-47A2-FBE7C1C006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4334" y="360881"/>
              <a:ext cx="1594630" cy="1523090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4E12E2D-1A4F-3EBA-5547-1B7BE0DFA7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13163" y="355801"/>
              <a:ext cx="1589641" cy="1516238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CCCA507-BD32-1D11-DF41-7D3AF8B747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87003" y="365165"/>
              <a:ext cx="1569108" cy="1505434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4309B45-A83B-28AB-2D98-BB5E7EAAD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40310" y="370726"/>
              <a:ext cx="1569108" cy="151006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D5B5B3-67D2-67FA-90D3-E5CEC056D7C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545405" y="1445633"/>
              <a:ext cx="1550718" cy="1510323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7B965E1-D109-0EBE-E97F-4EE3A01D9D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058958" y="4657205"/>
              <a:ext cx="1597609" cy="153056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2222107-C73B-D362-41FC-BB3CFF36001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361608" y="4665517"/>
              <a:ext cx="1592892" cy="1530561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E9C025E6-2BBF-94CF-57C9-37EE4FEFE15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993616" y="364114"/>
              <a:ext cx="1569012" cy="1505434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A8F2F2E-9885-2BA5-F8BE-DE0330DC7D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361608" y="2578983"/>
              <a:ext cx="1577936" cy="1536700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0D2FF98C-793B-EBDE-983E-70BDA6987C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34334" y="2579817"/>
              <a:ext cx="1578997" cy="1501177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7DB6FD7-A045-5FCF-E485-D6DA7B00A4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000586" y="2579817"/>
              <a:ext cx="1566840" cy="1502177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93BFA0B5-C113-FC6B-8DE6-7828733EF8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671307" y="2579817"/>
              <a:ext cx="1566685" cy="1501178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264CF313-211D-537F-2DE8-BF2152011A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5326079" y="2578983"/>
              <a:ext cx="1583081" cy="1510324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F6F68CC8-009E-FFC6-5754-588CB5951F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347095" y="4696101"/>
              <a:ext cx="1569107" cy="1530560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5EB4BDC6-21B5-5412-E098-D4B85DB07B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5645316" y="4665517"/>
              <a:ext cx="1595735" cy="153056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3987FEF-E59B-D5FC-B72D-7B65BECDA554}"/>
                </a:ext>
              </a:extLst>
            </p:cNvPr>
            <p:cNvSpPr txBox="1"/>
            <p:nvPr/>
          </p:nvSpPr>
          <p:spPr>
            <a:xfrm>
              <a:off x="2440224" y="83146"/>
              <a:ext cx="90762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>
                  <a:latin typeface="Arial" panose="020B0604020202020204" pitchFamily="34" charset="0"/>
                  <a:cs typeface="Arial" panose="020B0604020202020204" pitchFamily="34" charset="0"/>
                </a:rPr>
                <a:t>Single Cells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56C649D-D5F6-5701-D6C3-595DBAC9EEBF}"/>
                </a:ext>
              </a:extLst>
            </p:cNvPr>
            <p:cNvSpPr txBox="1"/>
            <p:nvPr/>
          </p:nvSpPr>
          <p:spPr>
            <a:xfrm>
              <a:off x="4176861" y="84746"/>
              <a:ext cx="77938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>
                  <a:latin typeface="Arial" panose="020B0604020202020204" pitchFamily="34" charset="0"/>
                  <a:cs typeface="Arial" panose="020B0604020202020204" pitchFamily="34" charset="0"/>
                </a:rPr>
                <a:t>Live Cells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57A64DA-22AE-4171-05B0-CAAF8B35921D}"/>
                </a:ext>
              </a:extLst>
            </p:cNvPr>
            <p:cNvSpPr txBox="1"/>
            <p:nvPr/>
          </p:nvSpPr>
          <p:spPr>
            <a:xfrm>
              <a:off x="5940666" y="87130"/>
              <a:ext cx="58702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>
                  <a:latin typeface="Arial" panose="020B0604020202020204" pitchFamily="34" charset="0"/>
                  <a:cs typeface="Arial" panose="020B0604020202020204" pitchFamily="34" charset="0"/>
                </a:rPr>
                <a:t>CD45+</a:t>
              </a:r>
            </a:p>
          </p:txBody>
        </p:sp>
        <p:sp>
          <p:nvSpPr>
            <p:cNvPr id="9" name="Arrow: Right 8">
              <a:extLst>
                <a:ext uri="{FF2B5EF4-FFF2-40B4-BE49-F238E27FC236}">
                  <a16:creationId xmlns:a16="http://schemas.microsoft.com/office/drawing/2014/main" id="{DAE6E507-FCF8-A74B-A0EA-A0AA27734548}"/>
                </a:ext>
              </a:extLst>
            </p:cNvPr>
            <p:cNvSpPr/>
            <p:nvPr/>
          </p:nvSpPr>
          <p:spPr>
            <a:xfrm>
              <a:off x="3452296" y="166558"/>
              <a:ext cx="516756" cy="97138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1" name="Arrow: Right 10">
              <a:extLst>
                <a:ext uri="{FF2B5EF4-FFF2-40B4-BE49-F238E27FC236}">
                  <a16:creationId xmlns:a16="http://schemas.microsoft.com/office/drawing/2014/main" id="{2C3ECB32-6D93-0C1E-421A-9524B7D6A1C9}"/>
                </a:ext>
              </a:extLst>
            </p:cNvPr>
            <p:cNvSpPr/>
            <p:nvPr/>
          </p:nvSpPr>
          <p:spPr>
            <a:xfrm>
              <a:off x="1799101" y="162648"/>
              <a:ext cx="516756" cy="97138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051DE95-3906-C6CB-F4E8-7B6210E678AD}"/>
                </a:ext>
              </a:extLst>
            </p:cNvPr>
            <p:cNvSpPr txBox="1"/>
            <p:nvPr/>
          </p:nvSpPr>
          <p:spPr>
            <a:xfrm>
              <a:off x="737591" y="83290"/>
              <a:ext cx="101502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>
                  <a:latin typeface="Arial" panose="020B0604020202020204" pitchFamily="34" charset="0"/>
                  <a:cs typeface="Arial" panose="020B0604020202020204" pitchFamily="34" charset="0"/>
                </a:rPr>
                <a:t>Immune Cells</a:t>
              </a:r>
            </a:p>
          </p:txBody>
        </p:sp>
        <p:sp>
          <p:nvSpPr>
            <p:cNvPr id="13" name="Arrow: Right 12">
              <a:extLst>
                <a:ext uri="{FF2B5EF4-FFF2-40B4-BE49-F238E27FC236}">
                  <a16:creationId xmlns:a16="http://schemas.microsoft.com/office/drawing/2014/main" id="{B03A1332-17E8-495A-F9E0-8A781B3E1073}"/>
                </a:ext>
              </a:extLst>
            </p:cNvPr>
            <p:cNvSpPr/>
            <p:nvPr/>
          </p:nvSpPr>
          <p:spPr>
            <a:xfrm>
              <a:off x="5120021" y="165605"/>
              <a:ext cx="516756" cy="97138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5" name="Arrow: Right 14">
              <a:extLst>
                <a:ext uri="{FF2B5EF4-FFF2-40B4-BE49-F238E27FC236}">
                  <a16:creationId xmlns:a16="http://schemas.microsoft.com/office/drawing/2014/main" id="{D67BA6E8-CD7F-2649-851B-13AE81D0FCF7}"/>
                </a:ext>
              </a:extLst>
            </p:cNvPr>
            <p:cNvSpPr/>
            <p:nvPr/>
          </p:nvSpPr>
          <p:spPr>
            <a:xfrm>
              <a:off x="6767671" y="164992"/>
              <a:ext cx="516756" cy="97138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602A0A7-7625-FB4B-28DF-9E3B7DF1605B}"/>
                </a:ext>
              </a:extLst>
            </p:cNvPr>
            <p:cNvSpPr txBox="1"/>
            <p:nvPr/>
          </p:nvSpPr>
          <p:spPr>
            <a:xfrm>
              <a:off x="7522070" y="87130"/>
              <a:ext cx="59503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>
                  <a:latin typeface="Arial" panose="020B0604020202020204" pitchFamily="34" charset="0"/>
                  <a:cs typeface="Arial" panose="020B0604020202020204" pitchFamily="34" charset="0"/>
                </a:rPr>
                <a:t>CD3+/-</a:t>
              </a:r>
            </a:p>
          </p:txBody>
        </p:sp>
        <p:sp>
          <p:nvSpPr>
            <p:cNvPr id="17" name="Arrow: Right 16">
              <a:extLst>
                <a:ext uri="{FF2B5EF4-FFF2-40B4-BE49-F238E27FC236}">
                  <a16:creationId xmlns:a16="http://schemas.microsoft.com/office/drawing/2014/main" id="{9C36DB67-6595-312E-23FA-B5457B774641}"/>
                </a:ext>
              </a:extLst>
            </p:cNvPr>
            <p:cNvSpPr/>
            <p:nvPr/>
          </p:nvSpPr>
          <p:spPr>
            <a:xfrm rot="1584672">
              <a:off x="8292608" y="1219758"/>
              <a:ext cx="1211019" cy="97138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BA7A5EDB-38E2-83FC-1603-B206EC185A5A}"/>
                </a:ext>
              </a:extLst>
            </p:cNvPr>
            <p:cNvSpPr/>
            <p:nvPr/>
          </p:nvSpPr>
          <p:spPr>
            <a:xfrm rot="8836808">
              <a:off x="7127821" y="1779392"/>
              <a:ext cx="543844" cy="97138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37132C9-117C-12B9-07C1-FA627D778DC9}"/>
                </a:ext>
              </a:extLst>
            </p:cNvPr>
            <p:cNvSpPr txBox="1"/>
            <p:nvPr/>
          </p:nvSpPr>
          <p:spPr>
            <a:xfrm>
              <a:off x="2604200" y="2324749"/>
              <a:ext cx="58702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>
                  <a:latin typeface="Arial" panose="020B0604020202020204" pitchFamily="34" charset="0"/>
                  <a:cs typeface="Arial" panose="020B0604020202020204" pitchFamily="34" charset="0"/>
                </a:rPr>
                <a:t>CD19+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84B79CF-E5CC-23EE-C9BE-526BD73C0543}"/>
                </a:ext>
              </a:extLst>
            </p:cNvPr>
            <p:cNvSpPr txBox="1"/>
            <p:nvPr/>
          </p:nvSpPr>
          <p:spPr>
            <a:xfrm>
              <a:off x="4222968" y="2326349"/>
              <a:ext cx="6575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>
                  <a:latin typeface="Arial" panose="020B0604020202020204" pitchFamily="34" charset="0"/>
                  <a:cs typeface="Arial" panose="020B0604020202020204" pitchFamily="34" charset="0"/>
                </a:rPr>
                <a:t>CD205+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DF4C3C2-9592-20A5-1535-19BACB6F39C6}"/>
                </a:ext>
              </a:extLst>
            </p:cNvPr>
            <p:cNvSpPr txBox="1"/>
            <p:nvPr/>
          </p:nvSpPr>
          <p:spPr>
            <a:xfrm>
              <a:off x="5881769" y="2328733"/>
              <a:ext cx="6575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>
                  <a:latin typeface="Arial" panose="020B0604020202020204" pitchFamily="34" charset="0"/>
                  <a:cs typeface="Arial" panose="020B0604020202020204" pitchFamily="34" charset="0"/>
                </a:rPr>
                <a:t>CD11c+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A22ED17-5D40-7D88-BB91-4E39A0C2D5BB}"/>
                </a:ext>
              </a:extLst>
            </p:cNvPr>
            <p:cNvSpPr txBox="1"/>
            <p:nvPr/>
          </p:nvSpPr>
          <p:spPr>
            <a:xfrm>
              <a:off x="913140" y="2324893"/>
              <a:ext cx="66556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>
                  <a:latin typeface="Arial" panose="020B0604020202020204" pitchFamily="34" charset="0"/>
                  <a:cs typeface="Arial" panose="020B0604020202020204" pitchFamily="34" charset="0"/>
                </a:rPr>
                <a:t>CD49b+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BDCC9CC-9CDB-FEB9-C6DA-5B1BDC889F4B}"/>
                </a:ext>
              </a:extLst>
            </p:cNvPr>
            <p:cNvSpPr txBox="1"/>
            <p:nvPr/>
          </p:nvSpPr>
          <p:spPr>
            <a:xfrm>
              <a:off x="7813429" y="2328733"/>
              <a:ext cx="91563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>
                  <a:latin typeface="Arial" panose="020B0604020202020204" pitchFamily="34" charset="0"/>
                  <a:cs typeface="Arial" panose="020B0604020202020204" pitchFamily="34" charset="0"/>
                </a:rPr>
                <a:t>CD11b/Ly6c</a:t>
              </a:r>
            </a:p>
          </p:txBody>
        </p:sp>
        <p:sp>
          <p:nvSpPr>
            <p:cNvPr id="25" name="Left Brace 24">
              <a:extLst>
                <a:ext uri="{FF2B5EF4-FFF2-40B4-BE49-F238E27FC236}">
                  <a16:creationId xmlns:a16="http://schemas.microsoft.com/office/drawing/2014/main" id="{B908914F-0DFE-6787-4A94-7C2004577B40}"/>
                </a:ext>
              </a:extLst>
            </p:cNvPr>
            <p:cNvSpPr/>
            <p:nvPr/>
          </p:nvSpPr>
          <p:spPr>
            <a:xfrm rot="5400000">
              <a:off x="4578552" y="-1995967"/>
              <a:ext cx="223826" cy="8528074"/>
            </a:xfrm>
            <a:prstGeom prst="leftBrace">
              <a:avLst>
                <a:gd name="adj1" fmla="val 33928"/>
                <a:gd name="adj2" fmla="val 23433"/>
              </a:avLst>
            </a:prstGeom>
            <a:ln w="952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341AC15-F1EC-AB83-8D07-3062448B7FD8}"/>
                </a:ext>
              </a:extLst>
            </p:cNvPr>
            <p:cNvSpPr txBox="1"/>
            <p:nvPr/>
          </p:nvSpPr>
          <p:spPr>
            <a:xfrm>
              <a:off x="6725607" y="1913976"/>
              <a:ext cx="48442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>
                  <a:latin typeface="Arial" panose="020B0604020202020204" pitchFamily="34" charset="0"/>
                  <a:cs typeface="Arial" panose="020B0604020202020204" pitchFamily="34" charset="0"/>
                </a:rPr>
                <a:t>CD3-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C79D094-C2F1-204F-B3E4-AFE9908CED0C}"/>
                </a:ext>
              </a:extLst>
            </p:cNvPr>
            <p:cNvSpPr txBox="1"/>
            <p:nvPr/>
          </p:nvSpPr>
          <p:spPr>
            <a:xfrm>
              <a:off x="8757374" y="965678"/>
              <a:ext cx="51648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>
                  <a:latin typeface="Arial" panose="020B0604020202020204" pitchFamily="34" charset="0"/>
                  <a:cs typeface="Arial" panose="020B0604020202020204" pitchFamily="34" charset="0"/>
                </a:rPr>
                <a:t>CD3+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1CDBC7D-1D15-6049-F0EC-6D882C3028A2}"/>
                </a:ext>
              </a:extLst>
            </p:cNvPr>
            <p:cNvSpPr txBox="1"/>
            <p:nvPr/>
          </p:nvSpPr>
          <p:spPr>
            <a:xfrm>
              <a:off x="9983958" y="1170616"/>
              <a:ext cx="88357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>
                  <a:latin typeface="Arial" panose="020B0604020202020204" pitchFamily="34" charset="0"/>
                  <a:cs typeface="Arial" panose="020B0604020202020204" pitchFamily="34" charset="0"/>
                </a:rPr>
                <a:t>CD4+/CD8+</a:t>
              </a:r>
            </a:p>
          </p:txBody>
        </p:sp>
        <p:sp>
          <p:nvSpPr>
            <p:cNvPr id="32" name="Arrow: Right 31">
              <a:extLst>
                <a:ext uri="{FF2B5EF4-FFF2-40B4-BE49-F238E27FC236}">
                  <a16:creationId xmlns:a16="http://schemas.microsoft.com/office/drawing/2014/main" id="{787C3179-492D-2C84-C943-A11D0C4DF950}"/>
                </a:ext>
              </a:extLst>
            </p:cNvPr>
            <p:cNvSpPr/>
            <p:nvPr/>
          </p:nvSpPr>
          <p:spPr>
            <a:xfrm rot="5400000">
              <a:off x="8939517" y="2989327"/>
              <a:ext cx="1953064" cy="97138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0E27C13-82DB-4BF6-9688-0A8EF6525935}"/>
                </a:ext>
              </a:extLst>
            </p:cNvPr>
            <p:cNvSpPr txBox="1"/>
            <p:nvPr/>
          </p:nvSpPr>
          <p:spPr>
            <a:xfrm>
              <a:off x="9986217" y="3265170"/>
              <a:ext cx="51648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>
                  <a:latin typeface="Arial" panose="020B0604020202020204" pitchFamily="34" charset="0"/>
                  <a:cs typeface="Arial" panose="020B0604020202020204" pitchFamily="34" charset="0"/>
                </a:rPr>
                <a:t>CD4+</a:t>
              </a:r>
            </a:p>
          </p:txBody>
        </p:sp>
        <p:sp>
          <p:nvSpPr>
            <p:cNvPr id="38" name="Left Brace 37">
              <a:extLst>
                <a:ext uri="{FF2B5EF4-FFF2-40B4-BE49-F238E27FC236}">
                  <a16:creationId xmlns:a16="http://schemas.microsoft.com/office/drawing/2014/main" id="{5D9E0E67-EF0D-EB57-5CE7-47176CF2FDDA}"/>
                </a:ext>
              </a:extLst>
            </p:cNvPr>
            <p:cNvSpPr/>
            <p:nvPr/>
          </p:nvSpPr>
          <p:spPr>
            <a:xfrm rot="5400000">
              <a:off x="8092461" y="1887963"/>
              <a:ext cx="223826" cy="4917789"/>
            </a:xfrm>
            <a:prstGeom prst="leftBrace">
              <a:avLst>
                <a:gd name="adj1" fmla="val 33928"/>
                <a:gd name="adj2" fmla="val 15246"/>
              </a:avLst>
            </a:prstGeom>
            <a:ln w="952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313AD78-5D16-7E16-7DBE-414655B789E4}"/>
                </a:ext>
              </a:extLst>
            </p:cNvPr>
            <p:cNvSpPr txBox="1"/>
            <p:nvPr/>
          </p:nvSpPr>
          <p:spPr>
            <a:xfrm>
              <a:off x="6229568" y="4414229"/>
              <a:ext cx="58702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>
                  <a:latin typeface="Arial" panose="020B0604020202020204" pitchFamily="34" charset="0"/>
                  <a:cs typeface="Arial" panose="020B0604020202020204" pitchFamily="34" charset="0"/>
                </a:rPr>
                <a:t>CD25+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CDCC087-795E-0235-3989-ECE9E8FDE7D4}"/>
                </a:ext>
              </a:extLst>
            </p:cNvPr>
            <p:cNvSpPr txBox="1"/>
            <p:nvPr/>
          </p:nvSpPr>
          <p:spPr>
            <a:xfrm>
              <a:off x="7918849" y="4411533"/>
              <a:ext cx="6575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>
                  <a:latin typeface="Arial" panose="020B0604020202020204" pitchFamily="34" charset="0"/>
                  <a:cs typeface="Arial" panose="020B0604020202020204" pitchFamily="34" charset="0"/>
                </a:rPr>
                <a:t>CD183+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5DBBD47-B014-9DAF-F649-8CAF205344BD}"/>
                </a:ext>
              </a:extLst>
            </p:cNvPr>
            <p:cNvSpPr txBox="1"/>
            <p:nvPr/>
          </p:nvSpPr>
          <p:spPr>
            <a:xfrm>
              <a:off x="9642229" y="4416613"/>
              <a:ext cx="6575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>
                  <a:latin typeface="Arial" panose="020B0604020202020204" pitchFamily="34" charset="0"/>
                  <a:cs typeface="Arial" panose="020B0604020202020204" pitchFamily="34" charset="0"/>
                </a:rPr>
                <a:t>CD184+</a:t>
              </a:r>
            </a:p>
          </p:txBody>
        </p:sp>
        <p:sp>
          <p:nvSpPr>
            <p:cNvPr id="44" name="Arrow: Right 43">
              <a:extLst>
                <a:ext uri="{FF2B5EF4-FFF2-40B4-BE49-F238E27FC236}">
                  <a16:creationId xmlns:a16="http://schemas.microsoft.com/office/drawing/2014/main" id="{40B2369C-9695-E0EF-D740-BE641A3AA1B5}"/>
                </a:ext>
              </a:extLst>
            </p:cNvPr>
            <p:cNvSpPr/>
            <p:nvPr/>
          </p:nvSpPr>
          <p:spPr>
            <a:xfrm rot="5400000">
              <a:off x="956904" y="4217965"/>
              <a:ext cx="349487" cy="97138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C898150-DF99-FAF0-B419-FF6E25227A1D}"/>
                </a:ext>
              </a:extLst>
            </p:cNvPr>
            <p:cNvSpPr txBox="1"/>
            <p:nvPr/>
          </p:nvSpPr>
          <p:spPr>
            <a:xfrm>
              <a:off x="1123832" y="4157717"/>
              <a:ext cx="66556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>
                  <a:latin typeface="Arial" panose="020B0604020202020204" pitchFamily="34" charset="0"/>
                  <a:cs typeface="Arial" panose="020B0604020202020204" pitchFamily="34" charset="0"/>
                </a:rPr>
                <a:t>CD49b+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5883CB3-637E-37D9-2790-84C4C1B8D359}"/>
                </a:ext>
              </a:extLst>
            </p:cNvPr>
            <p:cNvSpPr txBox="1"/>
            <p:nvPr/>
          </p:nvSpPr>
          <p:spPr>
            <a:xfrm>
              <a:off x="727720" y="4462580"/>
              <a:ext cx="95250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>
                  <a:latin typeface="Arial" panose="020B0604020202020204" pitchFamily="34" charset="0"/>
                  <a:cs typeface="Arial" panose="020B0604020202020204" pitchFamily="34" charset="0"/>
                </a:rPr>
                <a:t>CD11b/CD27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6687060-218A-82DA-1C5A-5B6345389D30}"/>
                </a:ext>
              </a:extLst>
            </p:cNvPr>
            <p:cNvSpPr txBox="1"/>
            <p:nvPr/>
          </p:nvSpPr>
          <p:spPr>
            <a:xfrm rot="16200000">
              <a:off x="7058362" y="3184086"/>
              <a:ext cx="51007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b="1">
                  <a:latin typeface="Arial" panose="020B0604020202020204" pitchFamily="34" charset="0"/>
                  <a:cs typeface="Arial" panose="020B0604020202020204" pitchFamily="34" charset="0"/>
                </a:rPr>
                <a:t>CD11b</a:t>
              </a:r>
              <a:endParaRPr lang="en-US" sz="10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14AD697-A5F1-0496-5DA3-8888E986939C}"/>
                </a:ext>
              </a:extLst>
            </p:cNvPr>
            <p:cNvSpPr txBox="1"/>
            <p:nvPr/>
          </p:nvSpPr>
          <p:spPr>
            <a:xfrm>
              <a:off x="8015852" y="4049831"/>
              <a:ext cx="42030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b="1">
                  <a:latin typeface="Arial" panose="020B0604020202020204" pitchFamily="34" charset="0"/>
                  <a:cs typeface="Arial" panose="020B0604020202020204" pitchFamily="34" charset="0"/>
                </a:rPr>
                <a:t>Ly6c</a:t>
              </a:r>
              <a:endParaRPr lang="en-US" sz="10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6EDEDAC-1A94-9857-7B5C-FF6FF6BF28FA}"/>
                </a:ext>
              </a:extLst>
            </p:cNvPr>
            <p:cNvSpPr txBox="1"/>
            <p:nvPr/>
          </p:nvSpPr>
          <p:spPr>
            <a:xfrm rot="16200000">
              <a:off x="37802" y="5282126"/>
              <a:ext cx="51007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b="1">
                  <a:latin typeface="Arial" panose="020B0604020202020204" pitchFamily="34" charset="0"/>
                  <a:cs typeface="Arial" panose="020B0604020202020204" pitchFamily="34" charset="0"/>
                </a:rPr>
                <a:t>CD11b</a:t>
              </a:r>
              <a:endParaRPr lang="en-US" sz="10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27E38FB-1C22-147D-AD05-2482B3A29206}"/>
                </a:ext>
              </a:extLst>
            </p:cNvPr>
            <p:cNvSpPr txBox="1"/>
            <p:nvPr/>
          </p:nvSpPr>
          <p:spPr>
            <a:xfrm>
              <a:off x="995292" y="6147871"/>
              <a:ext cx="4475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b="1">
                  <a:latin typeface="Arial" panose="020B0604020202020204" pitchFamily="34" charset="0"/>
                  <a:cs typeface="Arial" panose="020B0604020202020204" pitchFamily="34" charset="0"/>
                </a:rPr>
                <a:t>CD27</a:t>
              </a:r>
              <a:endParaRPr lang="en-US" sz="10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549B033B-DD7E-BE20-DE0B-050BE4D75CE1}"/>
              </a:ext>
            </a:extLst>
          </p:cNvPr>
          <p:cNvSpPr txBox="1"/>
          <p:nvPr/>
        </p:nvSpPr>
        <p:spPr>
          <a:xfrm>
            <a:off x="151728" y="149630"/>
            <a:ext cx="2411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Supplemental Figure 6</a:t>
            </a:r>
          </a:p>
        </p:txBody>
      </p:sp>
    </p:spTree>
    <p:extLst>
      <p:ext uri="{BB962C8B-B14F-4D97-AF65-F5344CB8AC3E}">
        <p14:creationId xmlns:p14="http://schemas.microsoft.com/office/powerpoint/2010/main" val="2449008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983A9EB-2FFB-BC73-9E03-289951FAF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85216"/>
            <a:ext cx="10515600" cy="55917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" dirty="0"/>
              <a:t>Supplemental Figure 6.  Complete gating strategy for the flow cytometry experiments</a:t>
            </a:r>
          </a:p>
        </p:txBody>
      </p:sp>
    </p:spTree>
    <p:extLst>
      <p:ext uri="{BB962C8B-B14F-4D97-AF65-F5344CB8AC3E}">
        <p14:creationId xmlns:p14="http://schemas.microsoft.com/office/powerpoint/2010/main" val="24235239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185D4-A064-5F0F-E923-26488923C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5FDBBB59-4AA1-BC7D-A409-7F6CCF9334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5173" y="422787"/>
            <a:ext cx="6239410" cy="6012426"/>
          </a:xfrm>
          <a:prstGeom prst="rect">
            <a:avLst/>
          </a:prstGeom>
        </p:spPr>
      </p:pic>
      <p:sp>
        <p:nvSpPr>
          <p:cNvPr id="227" name="TextBox 226">
            <a:extLst>
              <a:ext uri="{FF2B5EF4-FFF2-40B4-BE49-F238E27FC236}">
                <a16:creationId xmlns:a16="http://schemas.microsoft.com/office/drawing/2014/main" id="{65D1195B-7914-0351-A73D-74348E2356F3}"/>
              </a:ext>
            </a:extLst>
          </p:cNvPr>
          <p:cNvSpPr txBox="1"/>
          <p:nvPr/>
        </p:nvSpPr>
        <p:spPr>
          <a:xfrm>
            <a:off x="151728" y="149630"/>
            <a:ext cx="2411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Supplemental Figure 7</a:t>
            </a:r>
          </a:p>
        </p:txBody>
      </p:sp>
    </p:spTree>
    <p:extLst>
      <p:ext uri="{BB962C8B-B14F-4D97-AF65-F5344CB8AC3E}">
        <p14:creationId xmlns:p14="http://schemas.microsoft.com/office/powerpoint/2010/main" val="1710096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45585-E720-4853-97DC-0D47F8F76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C44B052-66D6-3BA8-8243-1E29B8976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85216"/>
            <a:ext cx="10515600" cy="55917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" dirty="0"/>
              <a:t>Supplemental </a:t>
            </a:r>
            <a:r>
              <a:rPr lang="en-US" sz="1200"/>
              <a:t>Figure 7.  </a:t>
            </a:r>
            <a:r>
              <a:rPr lang="en-US" sz="1200" dirty="0"/>
              <a:t>Results from the cytokine analysis in plasma. </a:t>
            </a:r>
          </a:p>
        </p:txBody>
      </p:sp>
    </p:spTree>
    <p:extLst>
      <p:ext uri="{BB962C8B-B14F-4D97-AF65-F5344CB8AC3E}">
        <p14:creationId xmlns:p14="http://schemas.microsoft.com/office/powerpoint/2010/main" val="2975972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1D6A7672-3CA3-4B12-1B0C-A25988B3A1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3478" y="522272"/>
            <a:ext cx="7065043" cy="6001432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A60CDD37-0516-636C-8AF6-8EA6D83FF3E6}"/>
              </a:ext>
            </a:extLst>
          </p:cNvPr>
          <p:cNvSpPr txBox="1"/>
          <p:nvPr/>
        </p:nvSpPr>
        <p:spPr>
          <a:xfrm>
            <a:off x="151728" y="149630"/>
            <a:ext cx="2411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Supplemental Figure 1</a:t>
            </a:r>
          </a:p>
        </p:txBody>
      </p:sp>
    </p:spTree>
    <p:extLst>
      <p:ext uri="{BB962C8B-B14F-4D97-AF65-F5344CB8AC3E}">
        <p14:creationId xmlns:p14="http://schemas.microsoft.com/office/powerpoint/2010/main" val="344525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2D66A6-4C4E-7757-9550-32CC0E9FCA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85216"/>
            <a:ext cx="10515600" cy="55917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" dirty="0"/>
              <a:t>Supplemental Figure 1.  Open field data for animals injected with LPS that received Tak-242 (a-d), morphine (e-h), or modafinil (i-l) as compared to their vehicle controls. No differences were found in open field behavior with these measures except the animals receiving morphine showed less time in the center.  *, p&lt;0.05</a:t>
            </a:r>
          </a:p>
        </p:txBody>
      </p:sp>
    </p:spTree>
    <p:extLst>
      <p:ext uri="{BB962C8B-B14F-4D97-AF65-F5344CB8AC3E}">
        <p14:creationId xmlns:p14="http://schemas.microsoft.com/office/powerpoint/2010/main" val="1466992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B057B273-649C-76D2-DCBE-09760692890C}"/>
              </a:ext>
            </a:extLst>
          </p:cNvPr>
          <p:cNvGrpSpPr/>
          <p:nvPr/>
        </p:nvGrpSpPr>
        <p:grpSpPr>
          <a:xfrm>
            <a:off x="1996457" y="1511597"/>
            <a:ext cx="8252443" cy="4332574"/>
            <a:chOff x="2000242" y="1516831"/>
            <a:chExt cx="7149777" cy="321306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C8F68C5-6ABE-5253-130F-2869EF4E4390}"/>
                </a:ext>
              </a:extLst>
            </p:cNvPr>
            <p:cNvSpPr/>
            <p:nvPr/>
          </p:nvSpPr>
          <p:spPr>
            <a:xfrm>
              <a:off x="4194668" y="1888135"/>
              <a:ext cx="2550960" cy="225217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graphicFrame>
          <p:nvGraphicFramePr>
            <p:cNvPr id="37" name="Object 36">
              <a:extLst>
                <a:ext uri="{FF2B5EF4-FFF2-40B4-BE49-F238E27FC236}">
                  <a16:creationId xmlns:a16="http://schemas.microsoft.com/office/drawing/2014/main" id="{35D825FF-8146-D1A5-C681-C0E915A5C97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247250" y="1531855"/>
            <a:ext cx="6902769" cy="28301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2" imgW="5582824" imgH="2289859" progId="Prism10.Document">
                    <p:embed/>
                  </p:oleObj>
                </mc:Choice>
                <mc:Fallback>
                  <p:oleObj name="Prism 10" r:id="rId2" imgW="5582824" imgH="2289859" progId="Prism10.Document">
                    <p:embed/>
                    <p:pic>
                      <p:nvPicPr>
                        <p:cNvPr id="37" name="Object 36">
                          <a:extLst>
                            <a:ext uri="{FF2B5EF4-FFF2-40B4-BE49-F238E27FC236}">
                              <a16:creationId xmlns:a16="http://schemas.microsoft.com/office/drawing/2014/main" id="{35D825FF-8146-D1A5-C681-C0E915A5C975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2247250" y="1531855"/>
                          <a:ext cx="6902769" cy="283019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9192985-71BC-5372-1DD2-853E0C1FC423}"/>
                </a:ext>
              </a:extLst>
            </p:cNvPr>
            <p:cNvSpPr txBox="1"/>
            <p:nvPr/>
          </p:nvSpPr>
          <p:spPr>
            <a:xfrm>
              <a:off x="2964488" y="4208348"/>
              <a:ext cx="287762" cy="4336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35446B1-ECDE-0EA0-8BDB-0E01CF7243AA}"/>
                </a:ext>
              </a:extLst>
            </p:cNvPr>
            <p:cNvSpPr txBox="1"/>
            <p:nvPr/>
          </p:nvSpPr>
          <p:spPr>
            <a:xfrm>
              <a:off x="3140199" y="4208347"/>
              <a:ext cx="664132" cy="251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Stress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8E72697-DC58-F3A3-3A54-5BD24E2E5F56}"/>
                </a:ext>
              </a:extLst>
            </p:cNvPr>
            <p:cNvSpPr txBox="1"/>
            <p:nvPr/>
          </p:nvSpPr>
          <p:spPr>
            <a:xfrm>
              <a:off x="4210308" y="4207969"/>
              <a:ext cx="386369" cy="4336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>
                  <a:latin typeface="Arial" panose="020B0604020202020204" pitchFamily="34" charset="0"/>
                  <a:cs typeface="Arial" panose="020B0604020202020204" pitchFamily="34" charset="0"/>
                </a:rPr>
                <a:t>D1</a:t>
              </a:r>
            </a:p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CA6989B-0437-148B-30D9-4BB25E3D16D6}"/>
                </a:ext>
              </a:extLst>
            </p:cNvPr>
            <p:cNvSpPr txBox="1"/>
            <p:nvPr/>
          </p:nvSpPr>
          <p:spPr>
            <a:xfrm>
              <a:off x="8083375" y="4212820"/>
              <a:ext cx="484974" cy="4336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>
                  <a:latin typeface="Arial" panose="020B0604020202020204" pitchFamily="34" charset="0"/>
                  <a:cs typeface="Arial" panose="020B0604020202020204" pitchFamily="34" charset="0"/>
                </a:rPr>
                <a:t>D10</a:t>
              </a:r>
            </a:p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6EADE4F-D997-CFC7-0ADF-ABDB03235E0D}"/>
                </a:ext>
              </a:extLst>
            </p:cNvPr>
            <p:cNvSpPr txBox="1"/>
            <p:nvPr/>
          </p:nvSpPr>
          <p:spPr>
            <a:xfrm>
              <a:off x="3785651" y="4207969"/>
              <a:ext cx="386369" cy="4336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>
                  <a:latin typeface="Arial" panose="020B0604020202020204" pitchFamily="34" charset="0"/>
                  <a:cs typeface="Arial" panose="020B0604020202020204" pitchFamily="34" charset="0"/>
                </a:rPr>
                <a:t>D0</a:t>
              </a:r>
            </a:p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1E2610C-8C2A-506E-9198-B0419CD25442}"/>
                </a:ext>
              </a:extLst>
            </p:cNvPr>
            <p:cNvSpPr txBox="1"/>
            <p:nvPr/>
          </p:nvSpPr>
          <p:spPr>
            <a:xfrm>
              <a:off x="4645172" y="4205885"/>
              <a:ext cx="386369" cy="251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>
                  <a:latin typeface="Arial" panose="020B0604020202020204" pitchFamily="34" charset="0"/>
                  <a:cs typeface="Arial" panose="020B0604020202020204" pitchFamily="34" charset="0"/>
                </a:rPr>
                <a:t>D2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0C099A0-72CB-FFCD-92CB-F93760875B81}"/>
                </a:ext>
              </a:extLst>
            </p:cNvPr>
            <p:cNvSpPr txBox="1"/>
            <p:nvPr/>
          </p:nvSpPr>
          <p:spPr>
            <a:xfrm>
              <a:off x="5085069" y="4205885"/>
              <a:ext cx="386369" cy="251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>
                  <a:latin typeface="Arial" panose="020B0604020202020204" pitchFamily="34" charset="0"/>
                  <a:cs typeface="Arial" panose="020B0604020202020204" pitchFamily="34" charset="0"/>
                </a:rPr>
                <a:t>D3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008CC2D-5189-78CD-8A39-00761460F88A}"/>
                </a:ext>
              </a:extLst>
            </p:cNvPr>
            <p:cNvSpPr txBox="1"/>
            <p:nvPr/>
          </p:nvSpPr>
          <p:spPr>
            <a:xfrm>
              <a:off x="5516653" y="4205885"/>
              <a:ext cx="386369" cy="251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>
                  <a:latin typeface="Arial" panose="020B0604020202020204" pitchFamily="34" charset="0"/>
                  <a:cs typeface="Arial" panose="020B0604020202020204" pitchFamily="34" charset="0"/>
                </a:rPr>
                <a:t>D4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3A47C1A-AA74-30B6-DBF0-6117858BFEFE}"/>
                </a:ext>
              </a:extLst>
            </p:cNvPr>
            <p:cNvSpPr txBox="1"/>
            <p:nvPr/>
          </p:nvSpPr>
          <p:spPr>
            <a:xfrm>
              <a:off x="5948237" y="4205885"/>
              <a:ext cx="386369" cy="251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>
                  <a:latin typeface="Arial" panose="020B0604020202020204" pitchFamily="34" charset="0"/>
                  <a:cs typeface="Arial" panose="020B0604020202020204" pitchFamily="34" charset="0"/>
                </a:rPr>
                <a:t>D5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6102949-2EA8-4487-97F8-5E61BDCD614F}"/>
                </a:ext>
              </a:extLst>
            </p:cNvPr>
            <p:cNvSpPr txBox="1"/>
            <p:nvPr/>
          </p:nvSpPr>
          <p:spPr>
            <a:xfrm>
              <a:off x="6379821" y="4207969"/>
              <a:ext cx="386369" cy="251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>
                  <a:latin typeface="Arial" panose="020B0604020202020204" pitchFamily="34" charset="0"/>
                  <a:cs typeface="Arial" panose="020B0604020202020204" pitchFamily="34" charset="0"/>
                </a:rPr>
                <a:t>D6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1115C48-7ACA-7B47-239B-6B279F513241}"/>
                </a:ext>
              </a:extLst>
            </p:cNvPr>
            <p:cNvSpPr txBox="1"/>
            <p:nvPr/>
          </p:nvSpPr>
          <p:spPr>
            <a:xfrm>
              <a:off x="6822983" y="4205885"/>
              <a:ext cx="386369" cy="251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>
                  <a:latin typeface="Arial" panose="020B0604020202020204" pitchFamily="34" charset="0"/>
                  <a:cs typeface="Arial" panose="020B0604020202020204" pitchFamily="34" charset="0"/>
                </a:rPr>
                <a:t>D7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900E9DA-3FAB-C2A6-832D-3FB17D9B338C}"/>
                </a:ext>
              </a:extLst>
            </p:cNvPr>
            <p:cNvSpPr txBox="1"/>
            <p:nvPr/>
          </p:nvSpPr>
          <p:spPr>
            <a:xfrm>
              <a:off x="7266145" y="4205885"/>
              <a:ext cx="386369" cy="251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>
                  <a:latin typeface="Arial" panose="020B0604020202020204" pitchFamily="34" charset="0"/>
                  <a:cs typeface="Arial" panose="020B0604020202020204" pitchFamily="34" charset="0"/>
                </a:rPr>
                <a:t>D8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7B0ACEC-EC61-6FF8-8D23-D6F389E25BC4}"/>
                </a:ext>
              </a:extLst>
            </p:cNvPr>
            <p:cNvSpPr txBox="1"/>
            <p:nvPr/>
          </p:nvSpPr>
          <p:spPr>
            <a:xfrm>
              <a:off x="7693441" y="4203523"/>
              <a:ext cx="386369" cy="251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>
                  <a:latin typeface="Arial" panose="020B0604020202020204" pitchFamily="34" charset="0"/>
                  <a:cs typeface="Arial" panose="020B0604020202020204" pitchFamily="34" charset="0"/>
                </a:rPr>
                <a:t>D9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1761A66-2440-705A-8A1A-F62C4406C1C7}"/>
                </a:ext>
              </a:extLst>
            </p:cNvPr>
            <p:cNvSpPr txBox="1"/>
            <p:nvPr/>
          </p:nvSpPr>
          <p:spPr>
            <a:xfrm>
              <a:off x="8545642" y="4211143"/>
              <a:ext cx="475142" cy="251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>
                  <a:latin typeface="Arial" panose="020B0604020202020204" pitchFamily="34" charset="0"/>
                  <a:cs typeface="Arial" panose="020B0604020202020204" pitchFamily="34" charset="0"/>
                </a:rPr>
                <a:t>D11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22D6918-AF1A-3F88-614B-7E2F0AD213A8}"/>
                </a:ext>
              </a:extLst>
            </p:cNvPr>
            <p:cNvSpPr txBox="1"/>
            <p:nvPr/>
          </p:nvSpPr>
          <p:spPr>
            <a:xfrm>
              <a:off x="4886686" y="1524819"/>
              <a:ext cx="1182159" cy="4793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Short-term*</a:t>
              </a:r>
            </a:p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B5F8B4D-9519-784E-C1A0-17F7F3322C64}"/>
                </a:ext>
              </a:extLst>
            </p:cNvPr>
            <p:cNvSpPr txBox="1"/>
            <p:nvPr/>
          </p:nvSpPr>
          <p:spPr>
            <a:xfrm>
              <a:off x="7200277" y="1535482"/>
              <a:ext cx="1148827" cy="4793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Long-term*</a:t>
              </a:r>
            </a:p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2CC29C4-D49B-4E73-3197-76083448997B}"/>
                </a:ext>
              </a:extLst>
            </p:cNvPr>
            <p:cNvSpPr txBox="1"/>
            <p:nvPr/>
          </p:nvSpPr>
          <p:spPr>
            <a:xfrm>
              <a:off x="3113436" y="1516831"/>
              <a:ext cx="971059" cy="4793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Induction</a:t>
              </a:r>
            </a:p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BFDE022-9F0F-C9F1-153B-C7A8A1F499C4}"/>
                </a:ext>
              </a:extLst>
            </p:cNvPr>
            <p:cNvSpPr txBox="1"/>
            <p:nvPr/>
          </p:nvSpPr>
          <p:spPr>
            <a:xfrm rot="16200000">
              <a:off x="1220716" y="2737134"/>
              <a:ext cx="2039026" cy="4799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Distance (% of baseline) </a:t>
              </a:r>
            </a:p>
            <a:p>
              <a:pPr algn="ctr"/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61F49B8A-9D37-1E81-9A7C-1E1154ED310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11842" y="4222730"/>
              <a:ext cx="0" cy="243067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99C460A-2A11-3CA5-F43B-A94C722B7DE3}"/>
                </a:ext>
              </a:extLst>
            </p:cNvPr>
            <p:cNvSpPr txBox="1"/>
            <p:nvPr/>
          </p:nvSpPr>
          <p:spPr>
            <a:xfrm>
              <a:off x="3686327" y="4455997"/>
              <a:ext cx="548860" cy="2738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LPS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61136054-6E5E-F5C3-746B-C2E16853F415}"/>
                </a:ext>
              </a:extLst>
            </p:cNvPr>
            <p:cNvSpPr txBox="1"/>
            <p:nvPr/>
          </p:nvSpPr>
          <p:spPr>
            <a:xfrm>
              <a:off x="3035268" y="1795836"/>
              <a:ext cx="943283" cy="3195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>
                  <a:latin typeface="Arial" panose="020B0604020202020204" pitchFamily="34" charset="0"/>
                  <a:cs typeface="Arial" panose="020B0604020202020204" pitchFamily="34" charset="0"/>
                </a:rPr>
                <a:t>Control (n=12)</a:t>
              </a:r>
            </a:p>
            <a:p>
              <a:pPr algn="ctr"/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A7D162B-33A3-305D-556B-EA32B01C3B0E}"/>
                </a:ext>
              </a:extLst>
            </p:cNvPr>
            <p:cNvSpPr txBox="1"/>
            <p:nvPr/>
          </p:nvSpPr>
          <p:spPr>
            <a:xfrm>
              <a:off x="3035268" y="1924006"/>
              <a:ext cx="1111330" cy="3195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>
                  <a:latin typeface="Arial" panose="020B0604020202020204" pitchFamily="34" charset="0"/>
                  <a:cs typeface="Arial" panose="020B0604020202020204" pitchFamily="34" charset="0"/>
                </a:rPr>
                <a:t>Stress Only (n=9)</a:t>
              </a:r>
            </a:p>
            <a:p>
              <a:pPr algn="ctr"/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4A36A23-E78A-EBBA-7C06-F4C734DDF222}"/>
                </a:ext>
              </a:extLst>
            </p:cNvPr>
            <p:cNvSpPr txBox="1"/>
            <p:nvPr/>
          </p:nvSpPr>
          <p:spPr>
            <a:xfrm>
              <a:off x="3035268" y="2052176"/>
              <a:ext cx="1390482" cy="3195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>
                  <a:latin typeface="Arial" panose="020B0604020202020204" pitchFamily="34" charset="0"/>
                  <a:cs typeface="Arial" panose="020B0604020202020204" pitchFamily="34" charset="0"/>
                </a:rPr>
                <a:t>0.1 mg/kg LPS (n=15)</a:t>
              </a:r>
            </a:p>
            <a:p>
              <a:pPr algn="ctr"/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791F2C4-203A-B52C-DF62-876D8C33A23A}"/>
                </a:ext>
              </a:extLst>
            </p:cNvPr>
            <p:cNvSpPr txBox="1"/>
            <p:nvPr/>
          </p:nvSpPr>
          <p:spPr>
            <a:xfrm>
              <a:off x="3035268" y="2190665"/>
              <a:ext cx="1969617" cy="3195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Stress + 0.01 mg/kg LPS (n=16)</a:t>
              </a:r>
            </a:p>
            <a:p>
              <a:pPr algn="ctr"/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1FA7A261-B5A5-30CD-AC8F-8CF7A7EAED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60591" y="1865632"/>
              <a:ext cx="231876" cy="486080"/>
            </a:xfrm>
            <a:prstGeom prst="rect">
              <a:avLst/>
            </a:prstGeom>
          </p:spPr>
        </p:pic>
        <p:sp>
          <p:nvSpPr>
            <p:cNvPr id="30" name="Left Bracket 29">
              <a:extLst>
                <a:ext uri="{FF2B5EF4-FFF2-40B4-BE49-F238E27FC236}">
                  <a16:creationId xmlns:a16="http://schemas.microsoft.com/office/drawing/2014/main" id="{B3688DF6-5F46-90F7-17B6-E4096AAB772B}"/>
                </a:ext>
              </a:extLst>
            </p:cNvPr>
            <p:cNvSpPr/>
            <p:nvPr/>
          </p:nvSpPr>
          <p:spPr>
            <a:xfrm rot="5400000">
              <a:off x="5404744" y="622996"/>
              <a:ext cx="117327" cy="2606201"/>
            </a:xfrm>
            <a:prstGeom prst="leftBracket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1" name="Left Bracket 30">
              <a:extLst>
                <a:ext uri="{FF2B5EF4-FFF2-40B4-BE49-F238E27FC236}">
                  <a16:creationId xmlns:a16="http://schemas.microsoft.com/office/drawing/2014/main" id="{B5DE9525-BAB0-6A1B-EF25-57A5193FEFF2}"/>
                </a:ext>
              </a:extLst>
            </p:cNvPr>
            <p:cNvSpPr/>
            <p:nvPr/>
          </p:nvSpPr>
          <p:spPr>
            <a:xfrm rot="5400000">
              <a:off x="7754914" y="901629"/>
              <a:ext cx="117327" cy="2048935"/>
            </a:xfrm>
            <a:prstGeom prst="leftBracket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6D039B6-C9BF-1F70-00CB-19E30C8F563B}"/>
              </a:ext>
            </a:extLst>
          </p:cNvPr>
          <p:cNvSpPr txBox="1"/>
          <p:nvPr/>
        </p:nvSpPr>
        <p:spPr>
          <a:xfrm>
            <a:off x="151728" y="149630"/>
            <a:ext cx="2411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Supplemental Figure 2</a:t>
            </a:r>
          </a:p>
        </p:txBody>
      </p:sp>
    </p:spTree>
    <p:extLst>
      <p:ext uri="{BB962C8B-B14F-4D97-AF65-F5344CB8AC3E}">
        <p14:creationId xmlns:p14="http://schemas.microsoft.com/office/powerpoint/2010/main" val="2971303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26783-6368-12E8-0175-200E41361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223852-D7BC-42BB-715F-4C94DDCE01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85216"/>
            <a:ext cx="10515600" cy="55917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" dirty="0"/>
              <a:t>Supplemental Figure 2.  Percent change in running wheel behavior for additional control groups for the model. The control group was added for comparison. The animals that received stress only showed a short-duration decrease in wheel running behavior. The group received 0.1 mg/kg &gt;:S and the stress_ 0.01 mg/kg LPS showed a short-duration decrease in wheel running that was similar between group. </a:t>
            </a:r>
          </a:p>
        </p:txBody>
      </p:sp>
    </p:spTree>
    <p:extLst>
      <p:ext uri="{BB962C8B-B14F-4D97-AF65-F5344CB8AC3E}">
        <p14:creationId xmlns:p14="http://schemas.microsoft.com/office/powerpoint/2010/main" val="61573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170E81DA-FEA5-4C76-40C0-5AE8FD49BD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8493" y="564620"/>
            <a:ext cx="3722749" cy="6023728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26EA6C24-7992-D2F7-C891-0141F3C322F4}"/>
              </a:ext>
            </a:extLst>
          </p:cNvPr>
          <p:cNvSpPr txBox="1"/>
          <p:nvPr/>
        </p:nvSpPr>
        <p:spPr>
          <a:xfrm>
            <a:off x="151728" y="149630"/>
            <a:ext cx="2411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Supplemental Figure 3</a:t>
            </a:r>
          </a:p>
        </p:txBody>
      </p:sp>
    </p:spTree>
    <p:extLst>
      <p:ext uri="{BB962C8B-B14F-4D97-AF65-F5344CB8AC3E}">
        <p14:creationId xmlns:p14="http://schemas.microsoft.com/office/powerpoint/2010/main" val="2927888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584C6-5E7A-DE50-E482-894CB9C3B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355919-9A18-A9C1-A5C9-8167463DE2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85216"/>
            <a:ext cx="10515600" cy="55917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" dirty="0"/>
              <a:t>Supplemental Figure 3.  Open field data on Day 1, Day 5 and Day 10 for the groups that </a:t>
            </a:r>
            <a:r>
              <a:rPr lang="en-US" sz="1200" dirty="0" err="1"/>
              <a:t>stress+LPS</a:t>
            </a:r>
            <a:r>
              <a:rPr lang="en-US" sz="1200" dirty="0"/>
              <a:t> and </a:t>
            </a:r>
            <a:r>
              <a:rPr lang="en-US" sz="1200" dirty="0" err="1"/>
              <a:t>stress+saline</a:t>
            </a:r>
            <a:r>
              <a:rPr lang="en-US" sz="1200" dirty="0"/>
              <a:t>  and </a:t>
            </a:r>
            <a:r>
              <a:rPr lang="en-US" sz="1200" dirty="0" err="1"/>
              <a:t>stress+saline+rest</a:t>
            </a:r>
            <a:r>
              <a:rPr lang="en-US" sz="1200" dirty="0"/>
              <a:t>. Open field on Day 1 and 5 are compared to the same animals prior to induction of the model. A separate control group is shown for open field data on Day 10 for comparison.  </a:t>
            </a:r>
          </a:p>
        </p:txBody>
      </p:sp>
    </p:spTree>
    <p:extLst>
      <p:ext uri="{BB962C8B-B14F-4D97-AF65-F5344CB8AC3E}">
        <p14:creationId xmlns:p14="http://schemas.microsoft.com/office/powerpoint/2010/main" val="370510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977F1A5F-39E9-C626-C0B2-1035E6E4B1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9837130"/>
              </p:ext>
            </p:extLst>
          </p:nvPr>
        </p:nvGraphicFramePr>
        <p:xfrm>
          <a:off x="4419600" y="719138"/>
          <a:ext cx="3351213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" r:id="rId2" imgW="5760011" imgH="9312979" progId="Prism10.Document">
                  <p:embed/>
                </p:oleObj>
              </mc:Choice>
              <mc:Fallback>
                <p:oleObj name="Prism" r:id="rId2" imgW="5760011" imgH="9312979" progId="Prism10.Document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977F1A5F-39E9-C626-C0B2-1035E6E4B12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419600" y="719138"/>
                        <a:ext cx="3351213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CD569CC-66D3-906E-4DEA-F9C2A83C73C0}"/>
              </a:ext>
            </a:extLst>
          </p:cNvPr>
          <p:cNvSpPr txBox="1"/>
          <p:nvPr/>
        </p:nvSpPr>
        <p:spPr>
          <a:xfrm>
            <a:off x="151728" y="149630"/>
            <a:ext cx="2411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Supplemental Figure 4</a:t>
            </a:r>
          </a:p>
        </p:txBody>
      </p:sp>
    </p:spTree>
    <p:extLst>
      <p:ext uri="{BB962C8B-B14F-4D97-AF65-F5344CB8AC3E}">
        <p14:creationId xmlns:p14="http://schemas.microsoft.com/office/powerpoint/2010/main" val="994215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F71CF-261F-BCDB-88C5-8BF5A41AB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10D59E-45A3-2DED-524A-7BB0B4CD1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85216"/>
            <a:ext cx="10515600" cy="55917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" dirty="0"/>
              <a:t>Supplemental Figure 4.  Muscle withdrawal threshold data separated by sex for the control, </a:t>
            </a:r>
            <a:r>
              <a:rPr lang="en-US" sz="1200" dirty="0" err="1"/>
              <a:t>stress+LPS</a:t>
            </a:r>
            <a:r>
              <a:rPr lang="en-US" sz="1200" dirty="0"/>
              <a:t>, </a:t>
            </a:r>
            <a:r>
              <a:rPr lang="en-US" sz="1200" dirty="0" err="1"/>
              <a:t>stress+saline</a:t>
            </a:r>
            <a:r>
              <a:rPr lang="en-US" sz="1200" dirty="0"/>
              <a:t>, and </a:t>
            </a:r>
            <a:r>
              <a:rPr lang="en-US" sz="1200" dirty="0" err="1"/>
              <a:t>stress+saline+rest</a:t>
            </a:r>
            <a:r>
              <a:rPr lang="en-US" sz="1200" dirty="0"/>
              <a:t> groups. Both male and female mice showed a decrease in withdrawal threshold in the group that received </a:t>
            </a:r>
            <a:r>
              <a:rPr lang="en-US" sz="1200" dirty="0" err="1"/>
              <a:t>stress+saline+rest</a:t>
            </a:r>
            <a:r>
              <a:rPr lang="en-US" sz="1200" dirty="0"/>
              <a:t>. The male mice also showed a decrease in withdrawal threshold after receiving </a:t>
            </a:r>
            <a:r>
              <a:rPr lang="en-US" sz="1200" dirty="0" err="1"/>
              <a:t>stress+saline</a:t>
            </a:r>
            <a:r>
              <a:rPr lang="en-US" sz="1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1204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687</Words>
  <Application>Microsoft Office PowerPoint</Application>
  <PresentationFormat>Widescreen</PresentationFormat>
  <Paragraphs>193</Paragraphs>
  <Slides>15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Aptos</vt:lpstr>
      <vt:lpstr>Aptos Display</vt:lpstr>
      <vt:lpstr>Arial</vt:lpstr>
      <vt:lpstr>Office Theme</vt:lpstr>
      <vt:lpstr>Prism 10</vt:lpstr>
      <vt:lpstr>Prism</vt:lpstr>
      <vt:lpstr>Supplemental Figures and Legends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Sluka, Kathleen</dc:creator>
  <cp:lastModifiedBy>Giovanni Berardi</cp:lastModifiedBy>
  <cp:revision>2</cp:revision>
  <dcterms:created xsi:type="dcterms:W3CDTF">2026-03-31T16:51:45Z</dcterms:created>
  <dcterms:modified xsi:type="dcterms:W3CDTF">2026-06-24T14:31:36Z</dcterms:modified>
</cp:coreProperties>
</file>