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Kusowska" initials="AK" lastIdx="1" clrIdx="0">
    <p:extLst>
      <p:ext uri="{19B8F6BF-5375-455C-9EA6-DF929625EA0E}">
        <p15:presenceInfo xmlns:p15="http://schemas.microsoft.com/office/powerpoint/2012/main" userId="S::aleksandra.kusowska@wum.edu.pl::94a7a972-6e5b-49c9-b241-47885cbf02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4660"/>
  </p:normalViewPr>
  <p:slideViewPr>
    <p:cSldViewPr snapToGrid="0">
      <p:cViewPr>
        <p:scale>
          <a:sx n="70" d="100"/>
          <a:sy n="70" d="100"/>
        </p:scale>
        <p:origin x="155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996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356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074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94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1154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785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1855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5695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57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1977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155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265D-D850-4525-8C13-FCF612D4D7DA}" type="datetimeFigureOut">
              <a:rPr lang="pl-PL" smtClean="0"/>
              <a:t>26.05.2026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48B29-AA6B-4376-9DC4-2B585A838C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89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7E26EBB6-8F62-6FD4-651C-FF55D8674281}"/>
              </a:ext>
            </a:extLst>
          </p:cNvPr>
          <p:cNvSpPr txBox="1"/>
          <p:nvPr/>
        </p:nvSpPr>
        <p:spPr>
          <a:xfrm>
            <a:off x="191589" y="269966"/>
            <a:ext cx="35792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graphicFrame>
        <p:nvGraphicFramePr>
          <p:cNvPr id="6" name="Obiekt 5">
            <a:extLst>
              <a:ext uri="{FF2B5EF4-FFF2-40B4-BE49-F238E27FC236}">
                <a16:creationId xmlns:a16="http://schemas.microsoft.com/office/drawing/2014/main" id="{6C4DC9CA-0003-4D44-021C-5F71026602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172415"/>
              </p:ext>
            </p:extLst>
          </p:nvPr>
        </p:nvGraphicFramePr>
        <p:xfrm>
          <a:off x="191589" y="2920180"/>
          <a:ext cx="3646800" cy="1838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" r:id="rId2" imgW="8080614" imgH="4070086" progId="Prism10.Document">
                  <p:embed/>
                </p:oleObj>
              </mc:Choice>
              <mc:Fallback>
                <p:oleObj name="Prism" r:id="rId2" imgW="8080614" imgH="4070086" progId="Prism10.Document">
                  <p:embed/>
                  <p:pic>
                    <p:nvPicPr>
                      <p:cNvPr id="6" name="Obiekt 5">
                        <a:extLst>
                          <a:ext uri="{FF2B5EF4-FFF2-40B4-BE49-F238E27FC236}">
                            <a16:creationId xmlns:a16="http://schemas.microsoft.com/office/drawing/2014/main" id="{6C4DC9CA-0003-4D44-021C-5F71026602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1589" y="2920180"/>
                        <a:ext cx="3646800" cy="1838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iekt 1">
            <a:extLst>
              <a:ext uri="{FF2B5EF4-FFF2-40B4-BE49-F238E27FC236}">
                <a16:creationId xmlns:a16="http://schemas.microsoft.com/office/drawing/2014/main" id="{F1829DF9-B50A-E37A-AA6D-80BFA115FE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244242"/>
              </p:ext>
            </p:extLst>
          </p:nvPr>
        </p:nvGraphicFramePr>
        <p:xfrm>
          <a:off x="191589" y="844550"/>
          <a:ext cx="3668767" cy="183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" r:id="rId4" imgW="8033460" imgH="4025811" progId="Prism10.Document">
                  <p:embed/>
                </p:oleObj>
              </mc:Choice>
              <mc:Fallback>
                <p:oleObj name="Prism" r:id="rId4" imgW="8033460" imgH="4025811" progId="Prism10.Document">
                  <p:embed/>
                  <p:pic>
                    <p:nvPicPr>
                      <p:cNvPr id="2" name="Obiekt 1">
                        <a:extLst>
                          <a:ext uri="{FF2B5EF4-FFF2-40B4-BE49-F238E27FC236}">
                            <a16:creationId xmlns:a16="http://schemas.microsoft.com/office/drawing/2014/main" id="{F1829DF9-B50A-E37A-AA6D-80BFA115FE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1589" y="844550"/>
                        <a:ext cx="3668767" cy="183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9D133D0A-9E4F-9CBE-E14F-753E2C1DBD21}"/>
              </a:ext>
            </a:extLst>
          </p:cNvPr>
          <p:cNvSpPr txBox="1"/>
          <p:nvPr/>
        </p:nvSpPr>
        <p:spPr>
          <a:xfrm>
            <a:off x="191589" y="4876800"/>
            <a:ext cx="36687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 err="1"/>
              <a:t>Supplementary</a:t>
            </a:r>
            <a:r>
              <a:rPr lang="pl-PL" sz="1200" b="1" dirty="0"/>
              <a:t> </a:t>
            </a:r>
            <a:r>
              <a:rPr lang="pl-PL" sz="1200" b="1" dirty="0" err="1"/>
              <a:t>Figure</a:t>
            </a:r>
            <a:r>
              <a:rPr lang="pl-PL" sz="1200" b="1"/>
              <a:t> 1. </a:t>
            </a:r>
            <a:r>
              <a:rPr lang="en-US" sz="1200" b="1"/>
              <a:t>Cytotoxicity </a:t>
            </a:r>
            <a:r>
              <a:rPr lang="en-US" sz="1200" b="1" dirty="0"/>
              <a:t>and absolute cell count of HG-3 target cells following co-culture with CAR-T cells.</a:t>
            </a:r>
            <a:r>
              <a:rPr lang="en-US" sz="1200" dirty="0"/>
              <a:t> </a:t>
            </a:r>
            <a:endParaRPr lang="pl-PL" sz="1200" dirty="0"/>
          </a:p>
          <a:p>
            <a:r>
              <a:rPr lang="en-US" sz="1200" dirty="0"/>
              <a:t>HG-3 target cells were labeled with </a:t>
            </a:r>
            <a:r>
              <a:rPr lang="en-US" sz="1200" dirty="0" err="1"/>
              <a:t>CellTrace</a:t>
            </a:r>
            <a:r>
              <a:rPr lang="en-US" sz="1200" dirty="0"/>
              <a:t>™ Violet (CTV) and co-cultured with CAR-T cells for 16 hours at various effector-to-target (E:T) ratios. Immediately prior to flow cytometry analysis, </a:t>
            </a:r>
            <a:r>
              <a:rPr lang="en-US" sz="1200" dirty="0" err="1"/>
              <a:t>CountBright</a:t>
            </a:r>
            <a:r>
              <a:rPr lang="en-US" sz="1200" dirty="0"/>
              <a:t>™ Absolute Counting Beads were added to determine the absolute number of surviving target cells. Cytotoxicity was quantified as the percentage of DRAQ+ dead target cells within the CTV+ population. Data are presented as mean ± SD (n = 3 donors). </a:t>
            </a:r>
            <a:r>
              <a:rPr lang="en-US" sz="1200" b="1" dirty="0"/>
              <a:t>(A)</a:t>
            </a:r>
            <a:r>
              <a:rPr lang="en-US" sz="1200" dirty="0"/>
              <a:t> Percentage of killed target cells. </a:t>
            </a:r>
            <a:r>
              <a:rPr lang="en-US" sz="1200" b="1" dirty="0"/>
              <a:t>(B)</a:t>
            </a:r>
            <a:r>
              <a:rPr lang="en-US" sz="1200" dirty="0"/>
              <a:t> Absolute number of viable target cells.</a:t>
            </a:r>
            <a:endParaRPr lang="pl-PL" sz="1200" dirty="0"/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09698059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126</Words>
  <Application>Microsoft Office PowerPoint</Application>
  <PresentationFormat>Panoramiczny</PresentationFormat>
  <Paragraphs>3</Paragraphs>
  <Slides>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Prism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Aleksandra Kusowska</dc:creator>
  <cp:lastModifiedBy>Małgorzata Bobrowicz</cp:lastModifiedBy>
  <cp:revision>2</cp:revision>
  <dcterms:created xsi:type="dcterms:W3CDTF">2026-05-25T20:43:40Z</dcterms:created>
  <dcterms:modified xsi:type="dcterms:W3CDTF">2026-05-25T22:11:18Z</dcterms:modified>
</cp:coreProperties>
</file>