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65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02" autoAdjust="0"/>
    <p:restoredTop sz="94660"/>
  </p:normalViewPr>
  <p:slideViewPr>
    <p:cSldViewPr snapToGrid="0">
      <p:cViewPr>
        <p:scale>
          <a:sx n="150" d="100"/>
          <a:sy n="150" d="100"/>
        </p:scale>
        <p:origin x="307" y="-275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DCBFEA-BDEC-4CA9-978A-17A49A3401B3}" type="datetimeFigureOut">
              <a:rPr kumimoji="1" lang="ja-JP" altLang="en-US" smtClean="0"/>
              <a:t>2026/7/16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0CB8C4-2588-4E1F-BA7E-BBBA35DE8F1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99161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F48D90-23B0-46DF-9FAB-EF8BB5035E68}" type="datetimeFigureOut">
              <a:rPr kumimoji="1" lang="ja-JP" altLang="en-US" smtClean="0"/>
              <a:t>2026/7/16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9FD20-F785-4F23-B619-B8B21A612DC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27433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F48D90-23B0-46DF-9FAB-EF8BB5035E68}" type="datetimeFigureOut">
              <a:rPr kumimoji="1" lang="ja-JP" altLang="en-US" smtClean="0"/>
              <a:t>2026/7/16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959FD20-F785-4F23-B619-B8B21A612DC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686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C20ECF-F4A3-72C1-7955-B4F80DD28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テキスト ボックス 522">
            <a:extLst>
              <a:ext uri="{FF2B5EF4-FFF2-40B4-BE49-F238E27FC236}">
                <a16:creationId xmlns:a16="http://schemas.microsoft.com/office/drawing/2014/main" id="{7703DC53-0E8B-EA8D-7D2A-8AA277DE6214}"/>
              </a:ext>
            </a:extLst>
          </p:cNvPr>
          <p:cNvSpPr txBox="1"/>
          <p:nvPr/>
        </p:nvSpPr>
        <p:spPr>
          <a:xfrm>
            <a:off x="644100" y="4477790"/>
            <a:ext cx="5359871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altLang="ja-JP" sz="1200" b="1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Supplemental Figure 1. Representative analysis data from Cell Picking System and single-cell isolation</a:t>
            </a:r>
          </a:p>
          <a:p>
            <a:pPr algn="just"/>
            <a:r>
              <a:rPr lang="en-US" altLang="ja-JP" sz="1200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(a) </a:t>
            </a:r>
            <a:r>
              <a:rPr lang="en-US" altLang="ja-JP" sz="1200" dirty="0">
                <a:solidFill>
                  <a:srgbClr val="FF0000"/>
                </a:solidFill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Magnified image of an individual well in the </a:t>
            </a:r>
            <a:r>
              <a:rPr lang="en-US" altLang="ja-JP" sz="1200" dirty="0" err="1">
                <a:solidFill>
                  <a:srgbClr val="FF0000"/>
                </a:solidFill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immunochamber</a:t>
            </a:r>
            <a:r>
              <a:rPr lang="en-US" altLang="ja-JP" sz="1200" dirty="0">
                <a:solidFill>
                  <a:srgbClr val="FF0000"/>
                </a:solidFill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. </a:t>
            </a:r>
            <a:r>
              <a:rPr lang="en-US" altLang="ja-JP" sz="1200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The snapshot of </a:t>
            </a:r>
            <a:r>
              <a:rPr lang="en-US" altLang="ja-JP" sz="1200" dirty="0" err="1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immunochamber</a:t>
            </a:r>
            <a:r>
              <a:rPr lang="en-US" altLang="ja-JP" sz="1200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 was captured with a 30 </a:t>
            </a:r>
            <a:r>
              <a:rPr lang="en-US" altLang="ja-JP" sz="1200" dirty="0" err="1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ms</a:t>
            </a:r>
            <a:r>
              <a:rPr lang="en-US" altLang="ja-JP" sz="1200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 exposure time. The fluorescence intensity of the PE area was calculated based on intensity at the edge of the </a:t>
            </a:r>
            <a:r>
              <a:rPr lang="en-US" altLang="ja-JP" sz="1200" dirty="0" err="1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immunochamber</a:t>
            </a:r>
            <a:r>
              <a:rPr lang="en-US" altLang="ja-JP" sz="1200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. Protein production levels were evaluated based on fluorescence intensity. The histogram shows the distribution of 100 cells isolated by Cell Picking System (representative data from OM_CPS Day 7). (b) </a:t>
            </a:r>
            <a:r>
              <a:rPr lang="en-US" altLang="ja-JP" sz="1200" dirty="0">
                <a:solidFill>
                  <a:srgbClr val="FF0000"/>
                </a:solidFill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Snapshot images of the target well containing a single cell and the surrounding. Each eye-shaped well has a diameter of 20 </a:t>
            </a:r>
            <a:r>
              <a:rPr lang="en-US" altLang="ja-JP" sz="1200" dirty="0" err="1">
                <a:solidFill>
                  <a:srgbClr val="FF0000"/>
                </a:solidFill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μm</a:t>
            </a:r>
            <a:r>
              <a:rPr lang="en-US" altLang="ja-JP" sz="1200" dirty="0">
                <a:solidFill>
                  <a:srgbClr val="FF0000"/>
                </a:solidFill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 and is designed to accommodate only a single cell. </a:t>
            </a:r>
            <a:r>
              <a:rPr lang="en-US" altLang="ja-JP" sz="1200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The left image shows the </a:t>
            </a:r>
            <a:r>
              <a:rPr lang="en-US" altLang="ja-JP" sz="1200" dirty="0" err="1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immunochamber</a:t>
            </a:r>
            <a:r>
              <a:rPr lang="en-US" altLang="ja-JP" sz="1200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 before cell picking, and the right image shows it after cell picking. A needle with a 20–24 </a:t>
            </a:r>
            <a:r>
              <a:rPr lang="en-US" altLang="ja-JP" sz="1200" dirty="0" err="1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μm</a:t>
            </a:r>
            <a:r>
              <a:rPr lang="en-US" altLang="ja-JP" sz="1200" dirty="0">
                <a:latin typeface="Times New Roman" panose="02020603050405020304" pitchFamily="18" charset="0"/>
                <a:ea typeface="メイリオ" panose="020B0604030504040204" pitchFamily="50" charset="-128"/>
                <a:cs typeface="Times New Roman" panose="02020603050405020304" pitchFamily="18" charset="0"/>
              </a:rPr>
              <a:t> aperture aspirated a single cell and transferred it into a 96-well plate. This step was successfully performed without aspirating surrounding cells. </a:t>
            </a:r>
          </a:p>
        </p:txBody>
      </p:sp>
      <p:pic>
        <p:nvPicPr>
          <p:cNvPr id="3" name="図 2" descr="グラフィカル ユーザー インターフェイス&#10;&#10;AI 生成コンテンツは誤りを含む可能性があります。">
            <a:extLst>
              <a:ext uri="{FF2B5EF4-FFF2-40B4-BE49-F238E27FC236}">
                <a16:creationId xmlns:a16="http://schemas.microsoft.com/office/drawing/2014/main" id="{6614B4A7-95F0-7D25-41E7-60127171E8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69" r="58222" b="4971"/>
          <a:stretch>
            <a:fillRect/>
          </a:stretch>
        </p:blipFill>
        <p:spPr>
          <a:xfrm>
            <a:off x="1728097" y="464356"/>
            <a:ext cx="2894009" cy="1416217"/>
          </a:xfrm>
          <a:prstGeom prst="rect">
            <a:avLst/>
          </a:prstGeom>
        </p:spPr>
      </p:pic>
      <p:pic>
        <p:nvPicPr>
          <p:cNvPr id="4" name="図 3" descr="グラフィカル ユーザー インターフェイス&#10;&#10;AI 生成コンテンツは誤りを含む可能性があります。">
            <a:extLst>
              <a:ext uri="{FF2B5EF4-FFF2-40B4-BE49-F238E27FC236}">
                <a16:creationId xmlns:a16="http://schemas.microsoft.com/office/drawing/2014/main" id="{881984B7-B736-7044-FEA5-FE1DDD4576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33" r="28722" b="65327"/>
          <a:stretch>
            <a:fillRect/>
          </a:stretch>
        </p:blipFill>
        <p:spPr>
          <a:xfrm>
            <a:off x="644100" y="2536199"/>
            <a:ext cx="2625091" cy="1742930"/>
          </a:xfrm>
          <a:prstGeom prst="rect">
            <a:avLst/>
          </a:prstGeom>
        </p:spPr>
      </p:pic>
      <p:pic>
        <p:nvPicPr>
          <p:cNvPr id="5" name="図 4" descr="グラフィカル ユーザー インターフェイス&#10;&#10;AI 生成コンテンツは誤りを含む可能性があります。">
            <a:extLst>
              <a:ext uri="{FF2B5EF4-FFF2-40B4-BE49-F238E27FC236}">
                <a16:creationId xmlns:a16="http://schemas.microsoft.com/office/drawing/2014/main" id="{82432C56-483B-ABBB-22F4-C4B2492E5A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2" t="72895" r="26799" b="6797"/>
          <a:stretch>
            <a:fillRect/>
          </a:stretch>
        </p:blipFill>
        <p:spPr>
          <a:xfrm>
            <a:off x="587918" y="512983"/>
            <a:ext cx="1101401" cy="1226917"/>
          </a:xfrm>
          <a:prstGeom prst="rect">
            <a:avLst/>
          </a:prstGeom>
        </p:spPr>
      </p:pic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F3FE0F7D-CED0-6179-0304-5EBC6D299157}"/>
              </a:ext>
            </a:extLst>
          </p:cNvPr>
          <p:cNvSpPr txBox="1"/>
          <p:nvPr/>
        </p:nvSpPr>
        <p:spPr>
          <a:xfrm>
            <a:off x="587918" y="161109"/>
            <a:ext cx="5749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latin typeface="Arial" panose="020B0604020202020204" pitchFamily="34" charset="0"/>
                <a:cs typeface="Arial" panose="020B0604020202020204" pitchFamily="34" charset="0"/>
              </a:rPr>
              <a:t>(a)</a:t>
            </a:r>
            <a:endParaRPr kumimoji="1" lang="ja-JP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B8372890-6A13-BB6C-E541-43B49C6488E4}"/>
              </a:ext>
            </a:extLst>
          </p:cNvPr>
          <p:cNvSpPr txBox="1"/>
          <p:nvPr/>
        </p:nvSpPr>
        <p:spPr>
          <a:xfrm>
            <a:off x="587918" y="2188279"/>
            <a:ext cx="5749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>
                <a:latin typeface="Arial" panose="020B0604020202020204" pitchFamily="34" charset="0"/>
                <a:cs typeface="Arial" panose="020B0604020202020204" pitchFamily="34" charset="0"/>
              </a:rPr>
              <a:t>(b)</a:t>
            </a:r>
            <a:endParaRPr kumimoji="1" lang="ja-JP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6528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6355</TotalTime>
  <Words>183</Words>
  <Application>Microsoft Office PowerPoint</Application>
  <PresentationFormat>A4 210 x 297 mm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游ゴシック</vt:lpstr>
      <vt:lpstr>Aptos</vt:lpstr>
      <vt:lpstr>Arial</vt:lpstr>
      <vt:lpstr>Times New Roman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竹内　寛人</dc:creator>
  <cp:lastModifiedBy>竹内　寛人</cp:lastModifiedBy>
  <cp:revision>41</cp:revision>
  <dcterms:created xsi:type="dcterms:W3CDTF">2023-12-13T06:23:29Z</dcterms:created>
  <dcterms:modified xsi:type="dcterms:W3CDTF">2026-07-16T04:16:36Z</dcterms:modified>
</cp:coreProperties>
</file>