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4" r:id="rId2"/>
    <p:sldId id="261" r:id="rId3"/>
    <p:sldId id="262" r:id="rId4"/>
    <p:sldId id="260" r:id="rId5"/>
    <p:sldId id="265" r:id="rId6"/>
    <p:sldId id="263" r:id="rId7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70" d="100"/>
          <a:sy n="70" d="100"/>
        </p:scale>
        <p:origin x="324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5FE1-539F-4FD8-9407-A92AEFD6E682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1BCBA-31E6-461C-881C-771DEB9FE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483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5FE1-539F-4FD8-9407-A92AEFD6E682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1BCBA-31E6-461C-881C-771DEB9FE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377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5FE1-539F-4FD8-9407-A92AEFD6E682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1BCBA-31E6-461C-881C-771DEB9FE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652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5FE1-539F-4FD8-9407-A92AEFD6E682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1BCBA-31E6-461C-881C-771DEB9FE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80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5FE1-539F-4FD8-9407-A92AEFD6E682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1BCBA-31E6-461C-881C-771DEB9FE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145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5FE1-539F-4FD8-9407-A92AEFD6E682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1BCBA-31E6-461C-881C-771DEB9FE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032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5FE1-539F-4FD8-9407-A92AEFD6E682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1BCBA-31E6-461C-881C-771DEB9FE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565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5FE1-539F-4FD8-9407-A92AEFD6E682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1BCBA-31E6-461C-881C-771DEB9FE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318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5FE1-539F-4FD8-9407-A92AEFD6E682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1BCBA-31E6-461C-881C-771DEB9FE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853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5FE1-539F-4FD8-9407-A92AEFD6E682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1BCBA-31E6-461C-881C-771DEB9FE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040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5FE1-539F-4FD8-9407-A92AEFD6E682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1BCBA-31E6-461C-881C-771DEB9FE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836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55FE1-539F-4FD8-9407-A92AEFD6E682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1BCBA-31E6-461C-881C-771DEB9FE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033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C2999-596A-E62D-F1AA-E2067C5B7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9DA9424-ACF5-B449-D685-38A88D535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677" y="225431"/>
            <a:ext cx="4919377" cy="24596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323BAA-6248-D206-0710-6246133417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28" y="3042929"/>
            <a:ext cx="5189146" cy="25945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34CEC79-11AC-FEF1-5341-C777339E57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28" y="5946558"/>
            <a:ext cx="5189144" cy="259457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675960C-909B-B8DE-4519-865269995A32}"/>
              </a:ext>
            </a:extLst>
          </p:cNvPr>
          <p:cNvSpPr txBox="1"/>
          <p:nvPr/>
        </p:nvSpPr>
        <p:spPr>
          <a:xfrm>
            <a:off x="290456" y="40765"/>
            <a:ext cx="158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2F3677-161F-26A6-DEA9-5F9157DF2756}"/>
              </a:ext>
            </a:extLst>
          </p:cNvPr>
          <p:cNvSpPr txBox="1"/>
          <p:nvPr/>
        </p:nvSpPr>
        <p:spPr>
          <a:xfrm>
            <a:off x="290456" y="2896220"/>
            <a:ext cx="158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E5695FD-73E4-47F4-40F7-7997AC14F37C}"/>
              </a:ext>
            </a:extLst>
          </p:cNvPr>
          <p:cNvSpPr txBox="1"/>
          <p:nvPr/>
        </p:nvSpPr>
        <p:spPr>
          <a:xfrm>
            <a:off x="290456" y="5761892"/>
            <a:ext cx="158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CFFD0B-4E96-418E-E2DF-01A15DCE99DF}"/>
              </a:ext>
            </a:extLst>
          </p:cNvPr>
          <p:cNvSpPr txBox="1"/>
          <p:nvPr/>
        </p:nvSpPr>
        <p:spPr>
          <a:xfrm>
            <a:off x="290456" y="8779672"/>
            <a:ext cx="637015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Supplementary Figure 1. Phylum-level differential abundance across ICU treatment stages.</a:t>
            </a:r>
          </a:p>
          <a:p>
            <a:pPr algn="just"/>
            <a:r>
              <a:rPr lang="en-US" sz="1200" dirty="0"/>
              <a:t>Pairwise comparisons of bacterial phyla abundance using DESeq2 for 21 patients. Panels display significant Log2 fold changes (P &lt; 0.05) for </a:t>
            </a:r>
            <a:r>
              <a:rPr lang="en-US" sz="1200" b="1" dirty="0"/>
              <a:t>(A)</a:t>
            </a:r>
            <a:r>
              <a:rPr lang="en-US" sz="1200" dirty="0"/>
              <a:t> Stage-0 vs. Stage-1, </a:t>
            </a:r>
            <a:r>
              <a:rPr lang="en-US" sz="1200" b="1" dirty="0"/>
              <a:t>(B) </a:t>
            </a:r>
            <a:r>
              <a:rPr lang="en-US" sz="1200" dirty="0"/>
              <a:t>Stage-0 vs. Stage-2, and </a:t>
            </a:r>
            <a:r>
              <a:rPr lang="en-US" sz="1200" b="1" dirty="0"/>
              <a:t>(C) </a:t>
            </a:r>
            <a:r>
              <a:rPr lang="en-US" sz="1200" dirty="0"/>
              <a:t>Stage-1 vs. Stage-2. Bars are colored according to the stage of enrichment: Green (Stage-0), Orange (Stage-1), and Blue (Stage-2).</a:t>
            </a:r>
            <a:endParaRPr lang="en-IN" sz="1200" dirty="0"/>
          </a:p>
        </p:txBody>
      </p:sp>
    </p:spTree>
    <p:extLst>
      <p:ext uri="{BB962C8B-B14F-4D97-AF65-F5344CB8AC3E}">
        <p14:creationId xmlns:p14="http://schemas.microsoft.com/office/powerpoint/2010/main" val="3470936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C59B232-BD58-399B-5E84-5A7F598820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60" y="636407"/>
            <a:ext cx="5273756" cy="263687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FFC5BAA-4A99-012D-B7E4-20CF18EC56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95" y="4466286"/>
            <a:ext cx="5739009" cy="286950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430F59C-4685-DC52-36E4-4FBAA784EE0A}"/>
              </a:ext>
            </a:extLst>
          </p:cNvPr>
          <p:cNvSpPr txBox="1"/>
          <p:nvPr/>
        </p:nvSpPr>
        <p:spPr>
          <a:xfrm>
            <a:off x="383496" y="451741"/>
            <a:ext cx="158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505CF91-484A-3C51-42E8-9BBD777DA947}"/>
              </a:ext>
            </a:extLst>
          </p:cNvPr>
          <p:cNvSpPr txBox="1"/>
          <p:nvPr/>
        </p:nvSpPr>
        <p:spPr>
          <a:xfrm>
            <a:off x="383495" y="4308124"/>
            <a:ext cx="158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23" name="Rectangle 1">
            <a:extLst>
              <a:ext uri="{FF2B5EF4-FFF2-40B4-BE49-F238E27FC236}">
                <a16:creationId xmlns:a16="http://schemas.microsoft.com/office/drawing/2014/main" id="{0F5132B2-A317-498A-92D0-4D497F4C1E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839" y="8820417"/>
            <a:ext cx="6380566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Supplementary Figure 2. Differential abundance of bacterial phyla in the 10-patient subset.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Bar plots displaying significant Log2 fold changes (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P &lt; 0.05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) for pairwise comparisons: 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(A)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Stage-0 vs. Stage-1 and 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(B)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Stage-0 vs. Stage-2. Colors indicate the stage where the phylum is significantly enriched: Green (Stage-0), Orange (Stage-1), and Blue (Stage-2).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724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1DFE81F-DE33-E8EA-7BFD-94690062FF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249" y="30167"/>
            <a:ext cx="2974151" cy="27962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CFAFE30-905B-8539-FDF2-1D9E129878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0266" y="3026743"/>
            <a:ext cx="2935181" cy="29557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F4D8630-222C-E640-46C1-97A74CA8AD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7"/>
          <a:stretch>
            <a:fillRect/>
          </a:stretch>
        </p:blipFill>
        <p:spPr>
          <a:xfrm>
            <a:off x="3580267" y="6232366"/>
            <a:ext cx="2925834" cy="2881198"/>
          </a:xfrm>
          <a:prstGeom prst="rect">
            <a:avLst/>
          </a:prstGeom>
        </p:spPr>
      </p:pic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68BDF86B-EF5D-0360-F7BF-7BC5E15A18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6118373"/>
              </p:ext>
            </p:extLst>
          </p:nvPr>
        </p:nvGraphicFramePr>
        <p:xfrm>
          <a:off x="813220" y="3328176"/>
          <a:ext cx="2615779" cy="1365885"/>
        </p:xfrm>
        <a:graphic>
          <a:graphicData uri="http://schemas.openxmlformats.org/drawingml/2006/table">
            <a:tbl>
              <a:tblPr firstRow="1">
                <a:tableStyleId>{9D7B26C5-4107-4FEC-AEDC-1716B250A1EF}</a:tableStyleId>
              </a:tblPr>
              <a:tblGrid>
                <a:gridCol w="1910401">
                  <a:extLst>
                    <a:ext uri="{9D8B030D-6E8A-4147-A177-3AD203B41FA5}">
                      <a16:colId xmlns:a16="http://schemas.microsoft.com/office/drawing/2014/main" val="2834191393"/>
                    </a:ext>
                  </a:extLst>
                </a:gridCol>
                <a:gridCol w="705378">
                  <a:extLst>
                    <a:ext uri="{9D8B030D-6E8A-4147-A177-3AD203B41FA5}">
                      <a16:colId xmlns:a16="http://schemas.microsoft.com/office/drawing/2014/main" val="2940632707"/>
                    </a:ext>
                  </a:extLst>
                </a:gridCol>
              </a:tblGrid>
              <a:tr h="190500"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u="none" strike="noStrike" dirty="0">
                          <a:effectLst/>
                        </a:rPr>
                        <a:t>Stage-1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5129677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Number of nodes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50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9022414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Number of edges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129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101246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Edge density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0.105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7570954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Average clustering coefficient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0.388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497872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Positive vs negative ratio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2.308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6058832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Mean degree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5.160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93546656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625C1D7C-8E50-0CE5-F4E2-35109EE967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1202702"/>
              </p:ext>
            </p:extLst>
          </p:nvPr>
        </p:nvGraphicFramePr>
        <p:xfrm>
          <a:off x="813220" y="413442"/>
          <a:ext cx="2615779" cy="1365885"/>
        </p:xfrm>
        <a:graphic>
          <a:graphicData uri="http://schemas.openxmlformats.org/drawingml/2006/table">
            <a:tbl>
              <a:tblPr firstRow="1">
                <a:tableStyleId>{9D7B26C5-4107-4FEC-AEDC-1716B250A1EF}</a:tableStyleId>
              </a:tblPr>
              <a:tblGrid>
                <a:gridCol w="1910400">
                  <a:extLst>
                    <a:ext uri="{9D8B030D-6E8A-4147-A177-3AD203B41FA5}">
                      <a16:colId xmlns:a16="http://schemas.microsoft.com/office/drawing/2014/main" val="2834191393"/>
                    </a:ext>
                  </a:extLst>
                </a:gridCol>
                <a:gridCol w="705379">
                  <a:extLst>
                    <a:ext uri="{9D8B030D-6E8A-4147-A177-3AD203B41FA5}">
                      <a16:colId xmlns:a16="http://schemas.microsoft.com/office/drawing/2014/main" val="632653522"/>
                    </a:ext>
                  </a:extLst>
                </a:gridCol>
              </a:tblGrid>
              <a:tr h="190500"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u="none" strike="noStrike" dirty="0">
                          <a:effectLst/>
                        </a:rPr>
                        <a:t>Stage-0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5129677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Number of nodes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52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9022414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Number of edges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150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101246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Edge density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0.113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7570954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Average clustering coefficient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0.419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497872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Positive vs negative ratio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1.632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6058832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Mean degree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5.769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93546656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1A531772-5EEA-B064-73CC-CC4400EAF8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0685547"/>
              </p:ext>
            </p:extLst>
          </p:nvPr>
        </p:nvGraphicFramePr>
        <p:xfrm>
          <a:off x="813221" y="6295198"/>
          <a:ext cx="2615779" cy="1365885"/>
        </p:xfrm>
        <a:graphic>
          <a:graphicData uri="http://schemas.openxmlformats.org/drawingml/2006/table">
            <a:tbl>
              <a:tblPr firstRow="1">
                <a:tableStyleId>{9D7B26C5-4107-4FEC-AEDC-1716B250A1EF}</a:tableStyleId>
              </a:tblPr>
              <a:tblGrid>
                <a:gridCol w="1910401">
                  <a:extLst>
                    <a:ext uri="{9D8B030D-6E8A-4147-A177-3AD203B41FA5}">
                      <a16:colId xmlns:a16="http://schemas.microsoft.com/office/drawing/2014/main" val="2834191393"/>
                    </a:ext>
                  </a:extLst>
                </a:gridCol>
                <a:gridCol w="705378">
                  <a:extLst>
                    <a:ext uri="{9D8B030D-6E8A-4147-A177-3AD203B41FA5}">
                      <a16:colId xmlns:a16="http://schemas.microsoft.com/office/drawing/2014/main" val="141624860"/>
                    </a:ext>
                  </a:extLst>
                </a:gridCol>
              </a:tblGrid>
              <a:tr h="190500"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u="none" strike="noStrike" dirty="0">
                          <a:effectLst/>
                        </a:rPr>
                        <a:t>Stage-2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5129677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Number of nodes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42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9022414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Number of edges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180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101246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Edge density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0.209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7570954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Average clustering coefficient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0.521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497872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Positive vs negative ratio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1.466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6058832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Mean degree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8.571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9354665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72CC2E8-2338-550E-7D7C-FF844DEA124A}"/>
              </a:ext>
            </a:extLst>
          </p:cNvPr>
          <p:cNvSpPr txBox="1"/>
          <p:nvPr/>
        </p:nvSpPr>
        <p:spPr>
          <a:xfrm>
            <a:off x="132522" y="8928503"/>
            <a:ext cx="662608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/>
              <a:t>Supplementary Figure 3. Network topology statistics across ICU treatment stages </a:t>
            </a:r>
            <a:r>
              <a:rPr lang="en-US" altLang="en-US" sz="1200" b="1" dirty="0">
                <a:latin typeface="Google Sans Text"/>
              </a:rPr>
              <a:t>in the subset of 10-patient</a:t>
            </a:r>
            <a:r>
              <a:rPr lang="en-US" sz="1200" b="1" dirty="0"/>
              <a:t>.</a:t>
            </a:r>
            <a:r>
              <a:rPr lang="en-US" sz="1200" dirty="0"/>
              <a:t> Co-occurrence network analysis illustrating the community structure alongside tables display key topological properties including number of nodes, edges, edge density, and average clustering coefficient for Stage-0 (A), Stage-1 (B), and Stage-2 (C). Edges represent significant associations between taxa, and correlation strengths are shown in the accompanying heatmap.</a:t>
            </a:r>
            <a:endParaRPr lang="en-IN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6F23AA-835C-4091-3C3F-A9FD0DC59FEA}"/>
              </a:ext>
            </a:extLst>
          </p:cNvPr>
          <p:cNvSpPr txBox="1"/>
          <p:nvPr/>
        </p:nvSpPr>
        <p:spPr>
          <a:xfrm>
            <a:off x="290456" y="40765"/>
            <a:ext cx="158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C5DEA5-FC71-852B-8F93-0A9B1EEE5AE0}"/>
              </a:ext>
            </a:extLst>
          </p:cNvPr>
          <p:cNvSpPr txBox="1"/>
          <p:nvPr/>
        </p:nvSpPr>
        <p:spPr>
          <a:xfrm>
            <a:off x="290456" y="2896220"/>
            <a:ext cx="158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2142F8-4B89-8285-CF48-047846C7F087}"/>
              </a:ext>
            </a:extLst>
          </p:cNvPr>
          <p:cNvSpPr txBox="1"/>
          <p:nvPr/>
        </p:nvSpPr>
        <p:spPr>
          <a:xfrm>
            <a:off x="290456" y="5761892"/>
            <a:ext cx="158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F146FB6-929D-98A2-7CB7-D3089F3C4A2E}"/>
              </a:ext>
            </a:extLst>
          </p:cNvPr>
          <p:cNvGrpSpPr/>
          <p:nvPr/>
        </p:nvGrpSpPr>
        <p:grpSpPr>
          <a:xfrm>
            <a:off x="2884615" y="2532235"/>
            <a:ext cx="1711476" cy="246222"/>
            <a:chOff x="4318933" y="3468616"/>
            <a:chExt cx="1711476" cy="24622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71922D0-C008-B7DE-F19B-334753830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0343"/>
            <a:stretch>
              <a:fillRect/>
            </a:stretch>
          </p:blipFill>
          <p:spPr>
            <a:xfrm flipV="1">
              <a:off x="4627809" y="3574811"/>
              <a:ext cx="701838" cy="8037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D86DA53-D7EA-DFA9-B554-0E4654256E3E}"/>
                </a:ext>
              </a:extLst>
            </p:cNvPr>
            <p:cNvSpPr txBox="1"/>
            <p:nvPr/>
          </p:nvSpPr>
          <p:spPr>
            <a:xfrm>
              <a:off x="4318933" y="3468617"/>
              <a:ext cx="7837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-1.0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A094A20-6126-E429-7046-209C455301C6}"/>
                </a:ext>
              </a:extLst>
            </p:cNvPr>
            <p:cNvSpPr txBox="1"/>
            <p:nvPr/>
          </p:nvSpPr>
          <p:spPr>
            <a:xfrm>
              <a:off x="5246637" y="3468616"/>
              <a:ext cx="7837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1.0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13405D8-90DB-81DD-8EE5-9BD36D5AEA13}"/>
              </a:ext>
            </a:extLst>
          </p:cNvPr>
          <p:cNvGrpSpPr/>
          <p:nvPr/>
        </p:nvGrpSpPr>
        <p:grpSpPr>
          <a:xfrm>
            <a:off x="2812649" y="5426686"/>
            <a:ext cx="1711476" cy="246222"/>
            <a:chOff x="4318933" y="3468616"/>
            <a:chExt cx="1711476" cy="246222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0667B5B-FB35-0A50-A86B-DE4E7889A0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0343"/>
            <a:stretch>
              <a:fillRect/>
            </a:stretch>
          </p:blipFill>
          <p:spPr>
            <a:xfrm flipV="1">
              <a:off x="4627809" y="3574811"/>
              <a:ext cx="701838" cy="80372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EB1BD8C-E62B-4D03-C4FB-036A00B54963}"/>
                </a:ext>
              </a:extLst>
            </p:cNvPr>
            <p:cNvSpPr txBox="1"/>
            <p:nvPr/>
          </p:nvSpPr>
          <p:spPr>
            <a:xfrm>
              <a:off x="4318933" y="3468617"/>
              <a:ext cx="7837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-1.0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5CC53A3-AC9A-7466-C5A1-AED1BBFA1B21}"/>
                </a:ext>
              </a:extLst>
            </p:cNvPr>
            <p:cNvSpPr txBox="1"/>
            <p:nvPr/>
          </p:nvSpPr>
          <p:spPr>
            <a:xfrm>
              <a:off x="5246637" y="3468616"/>
              <a:ext cx="7837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1.0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04706F8-62F5-337D-0401-D9AD3E6F4519}"/>
              </a:ext>
            </a:extLst>
          </p:cNvPr>
          <p:cNvGrpSpPr/>
          <p:nvPr/>
        </p:nvGrpSpPr>
        <p:grpSpPr>
          <a:xfrm>
            <a:off x="2740683" y="8400803"/>
            <a:ext cx="1711476" cy="246222"/>
            <a:chOff x="4318933" y="3468616"/>
            <a:chExt cx="1711476" cy="246222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66249637-EB06-049C-256F-6C6AF2AB44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0343"/>
            <a:stretch>
              <a:fillRect/>
            </a:stretch>
          </p:blipFill>
          <p:spPr>
            <a:xfrm flipV="1">
              <a:off x="4627809" y="3574811"/>
              <a:ext cx="701838" cy="80372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69635F4-1D42-C30A-080B-CA2F06CEAABC}"/>
                </a:ext>
              </a:extLst>
            </p:cNvPr>
            <p:cNvSpPr txBox="1"/>
            <p:nvPr/>
          </p:nvSpPr>
          <p:spPr>
            <a:xfrm>
              <a:off x="4318933" y="3468617"/>
              <a:ext cx="7837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-1.0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39069FF-3B10-B10A-75B1-B982515F2EFE}"/>
                </a:ext>
              </a:extLst>
            </p:cNvPr>
            <p:cNvSpPr txBox="1"/>
            <p:nvPr/>
          </p:nvSpPr>
          <p:spPr>
            <a:xfrm>
              <a:off x="5246637" y="3468616"/>
              <a:ext cx="7837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1.0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151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540E25-BD48-7331-C59D-53604C06B6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251" y="-20984"/>
            <a:ext cx="3449477" cy="1980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63DCE41-279B-C59E-2AF0-343C8B088F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251" y="1949380"/>
            <a:ext cx="3449477" cy="1980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BBAAE0-B2FA-E349-55AA-65177EEE83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210" y="3934198"/>
            <a:ext cx="3601255" cy="1980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CA2B99A-6D54-CC09-6D1C-984D2BA04C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869" y="5904562"/>
            <a:ext cx="3559859" cy="1980000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10EC674E-26CD-373D-509A-E83059BCE2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8298516"/>
            <a:ext cx="6400800" cy="969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Supplementary Figure 4. Comparative analysis of node centrality distributions.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Violin plots comparing the distribution of Node Degree (A), Node Strength (B), Node Betweenness (C), and Node Eigenvector centrality (D) across Stage-0, Stage-1, and Stage-2. P values for stage-wise comparisons were calculated using Welch’s t-test. Significance levels are indicated by asterisks: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* P &lt; 0.05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** P &lt; 0.005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*** P &lt; 0.0005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2AB465-CD08-9CD2-63DB-89DA7E587628}"/>
              </a:ext>
            </a:extLst>
          </p:cNvPr>
          <p:cNvSpPr txBox="1"/>
          <p:nvPr/>
        </p:nvSpPr>
        <p:spPr>
          <a:xfrm>
            <a:off x="290456" y="40765"/>
            <a:ext cx="158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ED8A1C-512E-8A45-C041-54AB11062878}"/>
              </a:ext>
            </a:extLst>
          </p:cNvPr>
          <p:cNvSpPr txBox="1"/>
          <p:nvPr/>
        </p:nvSpPr>
        <p:spPr>
          <a:xfrm>
            <a:off x="290456" y="2131940"/>
            <a:ext cx="158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49E3EE-9EAC-1630-1384-ADDD82A8660A}"/>
              </a:ext>
            </a:extLst>
          </p:cNvPr>
          <p:cNvSpPr txBox="1"/>
          <p:nvPr/>
        </p:nvSpPr>
        <p:spPr>
          <a:xfrm>
            <a:off x="290456" y="3905794"/>
            <a:ext cx="158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29DD34-9A02-8514-26EE-DFF4737B9CA5}"/>
              </a:ext>
            </a:extLst>
          </p:cNvPr>
          <p:cNvSpPr txBox="1"/>
          <p:nvPr/>
        </p:nvSpPr>
        <p:spPr>
          <a:xfrm>
            <a:off x="290456" y="6009822"/>
            <a:ext cx="158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110551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89A358-0F44-2C99-338C-7DE65B4475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3270" y="70550"/>
            <a:ext cx="2402788" cy="28423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669491-1C71-60F6-FD68-DD9525C758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1952" y="3223808"/>
            <a:ext cx="4488211" cy="1799024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A266C035-4D26-DE71-85FE-D1ACDBE989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6120348"/>
            <a:ext cx="6400800" cy="3370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Supplementary Figure 5.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  <a:latin typeface="Google Sans Text"/>
              </a:rPr>
              <a:t>Longitudinal microbial diversity and stage-wise expansion of HAP-associated pathogens. </a:t>
            </a:r>
            <a:r>
              <a:rPr kumimoji="0" lang="en-US" altLang="en-US" i="0" u="none" strike="noStrike" cap="none" normalizeH="0" baseline="0" dirty="0">
                <a:ln>
                  <a:noFill/>
                </a:ln>
                <a:effectLst/>
                <a:latin typeface="Google Sans Text"/>
              </a:rPr>
              <a:t>(A) Shannon alpha diversity across Stage-0, Stage-1, and Stage-2 for the longitudinal cohort (n=10). Box plots show the median, interquartile range, and range at each stage, with individual patient trajectories connected by lines. Gray lines represent the seven non-HAP patients; red (</a:t>
            </a:r>
            <a:r>
              <a:rPr kumimoji="0" lang="en-US" altLang="en-US" i="1" u="none" strike="noStrike" cap="none" normalizeH="0" baseline="0" dirty="0">
                <a:ln>
                  <a:noFill/>
                </a:ln>
                <a:effectLst/>
                <a:latin typeface="Google Sans Text"/>
              </a:rPr>
              <a:t>S. hominis</a:t>
            </a:r>
            <a:r>
              <a:rPr kumimoji="0" lang="en-US" altLang="en-US" i="0" u="none" strike="noStrike" cap="none" normalizeH="0" baseline="0" dirty="0">
                <a:ln>
                  <a:noFill/>
                </a:ln>
                <a:effectLst/>
                <a:latin typeface="Google Sans Text"/>
              </a:rPr>
              <a:t>-positive), blue, and purple (</a:t>
            </a:r>
            <a:r>
              <a:rPr kumimoji="0" lang="en-US" altLang="en-US" i="1" u="none" strike="noStrike" cap="none" normalizeH="0" baseline="0" dirty="0">
                <a:ln>
                  <a:noFill/>
                </a:ln>
                <a:effectLst/>
                <a:latin typeface="Google Sans Text"/>
              </a:rPr>
              <a:t>A. baumannii</a:t>
            </a:r>
            <a:r>
              <a:rPr kumimoji="0" lang="en-US" altLang="en-US" i="0" u="none" strike="noStrike" cap="none" normalizeH="0" baseline="0" dirty="0">
                <a:ln>
                  <a:noFill/>
                </a:ln>
                <a:effectLst/>
                <a:latin typeface="Google Sans Text"/>
              </a:rPr>
              <a:t>-positive) lines represent the three patients who developed culture-confirmed HAP at Stage-1. (B) Stage-wise relative abundance of </a:t>
            </a:r>
            <a:r>
              <a:rPr kumimoji="0" lang="en-US" altLang="en-US" i="1" u="none" strike="noStrike" cap="none" normalizeH="0" baseline="0" dirty="0">
                <a:ln>
                  <a:noFill/>
                </a:ln>
                <a:effectLst/>
                <a:latin typeface="Google Sans Text"/>
              </a:rPr>
              <a:t>Staphylococcus </a:t>
            </a:r>
            <a:r>
              <a:rPr kumimoji="0" lang="en-US" altLang="en-US" i="0" u="none" strike="noStrike" cap="none" normalizeH="0" baseline="0" dirty="0">
                <a:ln>
                  <a:noFill/>
                </a:ln>
                <a:effectLst/>
                <a:latin typeface="Google Sans Text"/>
              </a:rPr>
              <a:t>(left) and </a:t>
            </a:r>
            <a:r>
              <a:rPr kumimoji="0" lang="en-US" altLang="en-US" i="1" u="none" strike="noStrike" cap="none" normalizeH="0" baseline="0" dirty="0">
                <a:ln>
                  <a:noFill/>
                </a:ln>
                <a:effectLst/>
                <a:latin typeface="Google Sans Text"/>
              </a:rPr>
              <a:t>Acinetobacter</a:t>
            </a:r>
            <a:r>
              <a:rPr kumimoji="0" lang="en-US" altLang="en-US" i="0" u="none" strike="noStrike" cap="none" normalizeH="0" baseline="0" dirty="0">
                <a:ln>
                  <a:noFill/>
                </a:ln>
                <a:effectLst/>
                <a:latin typeface="Google Sans Text"/>
              </a:rPr>
              <a:t> (right) in the same cohort, with colored lines corresponding to the same three HAP patients as in panel A.</a:t>
            </a:r>
            <a:endParaRPr kumimoji="0" lang="en-US" altLang="en-US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83D29D-3F2B-65B0-2BFD-9B6A88D6C988}"/>
              </a:ext>
            </a:extLst>
          </p:cNvPr>
          <p:cNvSpPr txBox="1"/>
          <p:nvPr/>
        </p:nvSpPr>
        <p:spPr>
          <a:xfrm>
            <a:off x="290456" y="338166"/>
            <a:ext cx="158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2DF38F-0A68-C11F-F748-A05153303FBE}"/>
              </a:ext>
            </a:extLst>
          </p:cNvPr>
          <p:cNvSpPr txBox="1"/>
          <p:nvPr/>
        </p:nvSpPr>
        <p:spPr>
          <a:xfrm>
            <a:off x="290456" y="3137010"/>
            <a:ext cx="158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96BFC4EB-CA5D-A9DC-5EA2-B23796AF5D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3835" y="5022832"/>
            <a:ext cx="1882222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Stage-wise shift of genus </a:t>
            </a:r>
            <a:r>
              <a:rPr kumimoji="0" lang="en-US" altLang="en-US" sz="12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Staphylococcus</a:t>
            </a:r>
            <a:endParaRPr kumimoji="0" lang="en-US" altLang="en-US" sz="1200" i="1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8BDDAB70-C51E-9672-ABA4-824636BD8C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7694" y="5022832"/>
            <a:ext cx="1882222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Stage-wise shift of genus </a:t>
            </a:r>
            <a:r>
              <a:rPr kumimoji="0" lang="en-US" altLang="en-US" sz="12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Acinetobacter</a:t>
            </a:r>
            <a:endParaRPr kumimoji="0" lang="en-US" altLang="en-US" sz="1200" i="1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37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75D71-B250-9138-07AB-0E425EC97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D4C1F9-938C-8672-F5DF-0A8C28634B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2952" y="478360"/>
            <a:ext cx="1711660" cy="2340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11CADDB-3E73-3D04-F152-F5A32DC5AE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0068" y="478365"/>
            <a:ext cx="1728311" cy="233999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E3895A6-EF38-0B98-6D21-F4E439C06D1B}"/>
              </a:ext>
            </a:extLst>
          </p:cNvPr>
          <p:cNvSpPr txBox="1"/>
          <p:nvPr/>
        </p:nvSpPr>
        <p:spPr>
          <a:xfrm>
            <a:off x="334312" y="2620686"/>
            <a:ext cx="20788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Gram_Neg_10 patients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D7B898-FEEC-707F-3F72-5F15AF6C71D6}"/>
              </a:ext>
            </a:extLst>
          </p:cNvPr>
          <p:cNvSpPr txBox="1"/>
          <p:nvPr/>
        </p:nvSpPr>
        <p:spPr>
          <a:xfrm>
            <a:off x="334199" y="355123"/>
            <a:ext cx="303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E4FAC5-A6FA-F172-8558-C1C18773A9F0}"/>
              </a:ext>
            </a:extLst>
          </p:cNvPr>
          <p:cNvSpPr txBox="1"/>
          <p:nvPr/>
        </p:nvSpPr>
        <p:spPr>
          <a:xfrm>
            <a:off x="3773189" y="355123"/>
            <a:ext cx="303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4B5AAC7-FB3C-CBF0-CD89-B8117144202B}"/>
              </a:ext>
            </a:extLst>
          </p:cNvPr>
          <p:cNvSpPr txBox="1"/>
          <p:nvPr/>
        </p:nvSpPr>
        <p:spPr>
          <a:xfrm>
            <a:off x="3717749" y="2620685"/>
            <a:ext cx="20788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Gram_Pos_10 patients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721A37C-038F-558C-C2CE-64D6573621AB}"/>
              </a:ext>
            </a:extLst>
          </p:cNvPr>
          <p:cNvSpPr txBox="1"/>
          <p:nvPr/>
        </p:nvSpPr>
        <p:spPr>
          <a:xfrm>
            <a:off x="492413" y="3466343"/>
            <a:ext cx="610717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Supplementary Figure 6:</a:t>
            </a:r>
            <a:r>
              <a:rPr lang="en-US" dirty="0"/>
              <a:t> </a:t>
            </a:r>
            <a:r>
              <a:rPr lang="en-US" sz="1800" b="1" dirty="0"/>
              <a:t>(</a:t>
            </a:r>
            <a:r>
              <a:rPr lang="en-US" b="1" dirty="0"/>
              <a:t>A</a:t>
            </a:r>
            <a:r>
              <a:rPr lang="en-US" sz="1800" b="1" dirty="0"/>
              <a:t>) </a:t>
            </a:r>
            <a:r>
              <a:rPr lang="en-US" sz="1800" dirty="0"/>
              <a:t>Gram-negative and </a:t>
            </a:r>
            <a:r>
              <a:rPr lang="en-US" sz="1800" b="1" dirty="0"/>
              <a:t>(B) </a:t>
            </a:r>
            <a:r>
              <a:rPr lang="en-US" sz="1800" dirty="0"/>
              <a:t>Gram-positive bacterial abundance trends across three stages. Box plots display median and interquartile range; lines connect paired samples from the same patient. P values for stage-wise comparisons were calculated using Welch’s t-test.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0384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31850</TotalTime>
  <Words>606</Words>
  <Application>Microsoft Office PowerPoint</Application>
  <PresentationFormat>A4 Paper (210x297 mm)</PresentationFormat>
  <Paragraphs>74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Google Sans Text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Sandip Paul</dc:creator>
  <cp:lastModifiedBy>Sandip Paul</cp:lastModifiedBy>
  <cp:revision>76</cp:revision>
  <dcterms:created xsi:type="dcterms:W3CDTF">2025-11-25T10:23:47Z</dcterms:created>
  <dcterms:modified xsi:type="dcterms:W3CDTF">2026-08-21T10:22:54Z</dcterms:modified>
</cp:coreProperties>
</file>