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8" r:id="rId2"/>
    <p:sldId id="256" r:id="rId3"/>
    <p:sldId id="259" r:id="rId4"/>
    <p:sldId id="257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DF0315-80EC-504D-9F4E-37B50B519781}" v="3" dt="2026-08-31T02:58:09.7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64"/>
    <p:restoredTop sz="94658"/>
  </p:normalViewPr>
  <p:slideViewPr>
    <p:cSldViewPr snapToGrid="0">
      <p:cViewPr varScale="1">
        <p:scale>
          <a:sx n="120" d="100"/>
          <a:sy n="120" d="100"/>
        </p:scale>
        <p:origin x="8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saharu Tsuji" userId="c0e4ef1d54b39507" providerId="LiveId" clId="{033A182D-ACBA-56A1-AF54-5EEA6B9E07F3}"/>
    <pc:docChg chg="custSel modSld">
      <pc:chgData name="Masaharu Tsuji" userId="c0e4ef1d54b39507" providerId="LiveId" clId="{033A182D-ACBA-56A1-AF54-5EEA6B9E07F3}" dt="2026-08-31T02:58:11.515" v="9" actId="1076"/>
      <pc:docMkLst>
        <pc:docMk/>
      </pc:docMkLst>
      <pc:sldChg chg="addSp delSp modSp mod">
        <pc:chgData name="Masaharu Tsuji" userId="c0e4ef1d54b39507" providerId="LiveId" clId="{033A182D-ACBA-56A1-AF54-5EEA6B9E07F3}" dt="2026-08-31T02:57:21.245" v="3" actId="1076"/>
        <pc:sldMkLst>
          <pc:docMk/>
          <pc:sldMk cId="3683461365" sldId="256"/>
        </pc:sldMkLst>
        <pc:picChg chg="del">
          <ac:chgData name="Masaharu Tsuji" userId="c0e4ef1d54b39507" providerId="LiveId" clId="{033A182D-ACBA-56A1-AF54-5EEA6B9E07F3}" dt="2026-08-31T02:57:11.905" v="0" actId="478"/>
          <ac:picMkLst>
            <pc:docMk/>
            <pc:sldMk cId="3683461365" sldId="256"/>
            <ac:picMk id="2" creationId="{4F166250-BFD0-7C8F-A37C-6A02CA36880C}"/>
          </ac:picMkLst>
        </pc:picChg>
        <pc:picChg chg="add mod">
          <ac:chgData name="Masaharu Tsuji" userId="c0e4ef1d54b39507" providerId="LiveId" clId="{033A182D-ACBA-56A1-AF54-5EEA6B9E07F3}" dt="2026-08-31T02:57:21.245" v="3" actId="1076"/>
          <ac:picMkLst>
            <pc:docMk/>
            <pc:sldMk cId="3683461365" sldId="256"/>
            <ac:picMk id="3" creationId="{FF1987B3-9A18-4C42-7800-8D4E471F444D}"/>
          </ac:picMkLst>
        </pc:picChg>
      </pc:sldChg>
      <pc:sldChg chg="addSp delSp modSp mod">
        <pc:chgData name="Masaharu Tsuji" userId="c0e4ef1d54b39507" providerId="LiveId" clId="{033A182D-ACBA-56A1-AF54-5EEA6B9E07F3}" dt="2026-08-31T02:58:11.515" v="9" actId="1076"/>
        <pc:sldMkLst>
          <pc:docMk/>
          <pc:sldMk cId="2902461679" sldId="257"/>
        </pc:sldMkLst>
        <pc:picChg chg="del">
          <ac:chgData name="Masaharu Tsuji" userId="c0e4ef1d54b39507" providerId="LiveId" clId="{033A182D-ACBA-56A1-AF54-5EEA6B9E07F3}" dt="2026-08-31T02:57:40.467" v="4" actId="478"/>
          <ac:picMkLst>
            <pc:docMk/>
            <pc:sldMk cId="2902461679" sldId="257"/>
            <ac:picMk id="2" creationId="{B3C7E0D0-F15A-0675-7082-06DA933669F4}"/>
          </ac:picMkLst>
        </pc:picChg>
        <pc:picChg chg="add del mod">
          <ac:chgData name="Masaharu Tsuji" userId="c0e4ef1d54b39507" providerId="LiveId" clId="{033A182D-ACBA-56A1-AF54-5EEA6B9E07F3}" dt="2026-08-31T02:58:05.976" v="7" actId="478"/>
          <ac:picMkLst>
            <pc:docMk/>
            <pc:sldMk cId="2902461679" sldId="257"/>
            <ac:picMk id="3" creationId="{47EC0297-7D9A-B005-12A3-738387A3831F}"/>
          </ac:picMkLst>
        </pc:picChg>
        <pc:picChg chg="add mod">
          <ac:chgData name="Masaharu Tsuji" userId="c0e4ef1d54b39507" providerId="LiveId" clId="{033A182D-ACBA-56A1-AF54-5EEA6B9E07F3}" dt="2026-08-31T02:58:11.515" v="9" actId="1076"/>
          <ac:picMkLst>
            <pc:docMk/>
            <pc:sldMk cId="2902461679" sldId="257"/>
            <ac:picMk id="4" creationId="{A31A5DD8-B1F1-88AD-BE9D-F36BE812A1C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9554A6-5995-2B4A-A96F-609191D2244F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49BE3-6C65-B048-BE43-454850083E2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713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3587-5085-D843-BC31-C128224EB38C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1190-EBB0-3740-AF15-145A30A00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74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3587-5085-D843-BC31-C128224EB38C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1190-EBB0-3740-AF15-145A30A00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4207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3587-5085-D843-BC31-C128224EB38C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1190-EBB0-3740-AF15-145A30A00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8450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3587-5085-D843-BC31-C128224EB38C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1190-EBB0-3740-AF15-145A30A00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5920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3587-5085-D843-BC31-C128224EB38C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1190-EBB0-3740-AF15-145A30A00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0708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3587-5085-D843-BC31-C128224EB38C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1190-EBB0-3740-AF15-145A30A00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0633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3587-5085-D843-BC31-C128224EB38C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1190-EBB0-3740-AF15-145A30A00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064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3587-5085-D843-BC31-C128224EB38C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1190-EBB0-3740-AF15-145A30A00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1866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3587-5085-D843-BC31-C128224EB38C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1190-EBB0-3740-AF15-145A30A00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6627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3587-5085-D843-BC31-C128224EB38C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1190-EBB0-3740-AF15-145A30A00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8405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C3587-5085-D843-BC31-C128224EB38C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31190-EBB0-3740-AF15-145A30A00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7858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CC3587-5085-D843-BC31-C128224EB38C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431190-EBB0-3740-AF15-145A30A00DF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9356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186AA1A-8C3F-464E-6222-5475674ADC8F}"/>
              </a:ext>
            </a:extLst>
          </p:cNvPr>
          <p:cNvSpPr txBox="1"/>
          <p:nvPr/>
        </p:nvSpPr>
        <p:spPr>
          <a:xfrm>
            <a:off x="646247" y="4777054"/>
            <a:ext cx="8183880" cy="1281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350" b="1" dirty="0">
                <a:latin typeface="Palatino Linotype" panose="0204050205050503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Fig. S1. </a:t>
            </a:r>
            <a:r>
              <a:rPr lang="en-US" altLang="ja-JP" sz="1350" b="1" dirty="0">
                <a:latin typeface="Palatino Linotype" panose="02040502050505030304" pitchFamily="18" charset="0"/>
              </a:rPr>
              <a:t>Heatmap visualization of community composition of 16S rRNA gene analysis . </a:t>
            </a:r>
          </a:p>
          <a:p>
            <a:pPr>
              <a:lnSpc>
                <a:spcPct val="200000"/>
              </a:lnSpc>
              <a:buNone/>
            </a:pPr>
            <a:r>
              <a:rPr lang="en-US" altLang="ja-JP" sz="1350" dirty="0">
                <a:latin typeface="Palatino Linotype" panose="02040502050505030304" pitchFamily="18" charset="0"/>
              </a:rPr>
              <a:t>The red frame in the figure indicates on the glacier ice, while the black frame indicates the glacier retreat area. </a:t>
            </a:r>
            <a:endParaRPr lang="ja-JP" altLang="ja-JP" sz="1350">
              <a:latin typeface="Palatino Linotype" panose="02040502050505030304" pitchFamily="18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5263C91-2550-0A88-FA42-BA8E65533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96" y="545551"/>
            <a:ext cx="7772400" cy="408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933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E484BA7-A57B-BD56-AA28-A02729B58112}"/>
              </a:ext>
            </a:extLst>
          </p:cNvPr>
          <p:cNvSpPr txBox="1"/>
          <p:nvPr/>
        </p:nvSpPr>
        <p:spPr>
          <a:xfrm>
            <a:off x="667512" y="5266152"/>
            <a:ext cx="8183880" cy="862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en-US" altLang="ja-JP" sz="1350" b="1" dirty="0">
                <a:latin typeface="Palatino Linotype" panose="0204050205050503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Fig. S2. Relationship between α-diversity indices of 16S rRNA and distance from the glacier terminus</a:t>
            </a:r>
            <a:endParaRPr lang="ja-JP" altLang="ja-JP" sz="1350"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171450">
              <a:lnSpc>
                <a:spcPct val="200000"/>
              </a:lnSpc>
            </a:pPr>
            <a:r>
              <a:rPr lang="en-US" altLang="ja-JP" sz="1350" dirty="0">
                <a:latin typeface="Palatino Linotype" panose="0204050205050503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 (A) Faith PD diversity indices, (B) Observed Feature diversity indices, (C) Evenness diversity indices</a:t>
            </a:r>
            <a:endParaRPr lang="ja-JP" altLang="ja-JP" sz="1350"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F1987B3-9A18-4C42-7800-8D4E471F4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204" y="264644"/>
            <a:ext cx="6523074" cy="500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461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2240220-6CE3-77E6-9785-AF28DEC09A30}"/>
              </a:ext>
            </a:extLst>
          </p:cNvPr>
          <p:cNvSpPr txBox="1"/>
          <p:nvPr/>
        </p:nvSpPr>
        <p:spPr>
          <a:xfrm>
            <a:off x="274107" y="5742814"/>
            <a:ext cx="8869893" cy="865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350" b="1" dirty="0">
                <a:latin typeface="Palatino Linotype" panose="0204050205050503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Fig. S3. </a:t>
            </a:r>
            <a:r>
              <a:rPr lang="en-US" altLang="ja-JP" sz="1350" b="1" dirty="0">
                <a:latin typeface="Palatino Linotype" panose="02040502050505030304" pitchFamily="18" charset="0"/>
              </a:rPr>
              <a:t>Heatmap visualization of community composition of ITS1 region analysis . </a:t>
            </a:r>
          </a:p>
          <a:p>
            <a:pPr>
              <a:lnSpc>
                <a:spcPct val="200000"/>
              </a:lnSpc>
              <a:buNone/>
            </a:pPr>
            <a:r>
              <a:rPr lang="en-US" altLang="ja-JP" sz="1350" dirty="0">
                <a:latin typeface="Palatino Linotype" panose="02040502050505030304" pitchFamily="18" charset="0"/>
              </a:rPr>
              <a:t>The red frame in the figure indicates on the glacier ice, while the black frame indicates the glacier retreat area. </a:t>
            </a:r>
            <a:endParaRPr lang="ja-JP" altLang="ja-JP" sz="1350">
              <a:latin typeface="Palatino Linotype" panose="02040502050505030304" pitchFamily="18" charset="0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BCB8486-6E2E-D719-E25F-3397CD942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787" y="0"/>
            <a:ext cx="7418425" cy="579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970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C347227-C682-BF8A-1223-3062AB25204C}"/>
              </a:ext>
            </a:extLst>
          </p:cNvPr>
          <p:cNvSpPr txBox="1"/>
          <p:nvPr/>
        </p:nvSpPr>
        <p:spPr>
          <a:xfrm>
            <a:off x="780288" y="5587276"/>
            <a:ext cx="82722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en-US" altLang="ja-JP" sz="1200" b="1" dirty="0">
                <a:effectLst/>
                <a:latin typeface="Palatino Linotype" panose="0204050205050503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Fig. S4. Relationship between α-diversity indices of ITS 1 region and distance from the glacier terminus</a:t>
            </a:r>
            <a:endParaRPr lang="ja-JP" altLang="ja-JP" sz="12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  <a:p>
            <a:pPr marL="742950" lvl="1" indent="-285750">
              <a:buFont typeface="+mj-lt"/>
              <a:buAutoNum type="alphaUcParenBoth"/>
            </a:pPr>
            <a:r>
              <a:rPr lang="en-US" altLang="ja-JP" sz="1200" dirty="0">
                <a:effectLst/>
                <a:latin typeface="Palatino Linotype" panose="0204050205050503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Faith PD diversity indices, (B) Observed Feature diversity indices, (C) Evenness diversity indices</a:t>
            </a:r>
            <a:endParaRPr lang="ja-JP" altLang="ja-JP" sz="1200">
              <a:effectLst/>
              <a:latin typeface="ＭＳ Ｐゴシック" panose="020B0600070205080204" pitchFamily="34" charset="-128"/>
              <a:ea typeface="ＭＳ Ｐゴシック" panose="020B0600070205080204" pitchFamily="34" charset="-128"/>
              <a:cs typeface="ＭＳ Ｐゴシック" panose="020B0600070205080204" pitchFamily="34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31A5DD8-B1F1-88AD-BE9D-F36BE812A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76" y="91957"/>
            <a:ext cx="7772400" cy="541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461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4660</TotalTime>
  <Words>150</Words>
  <Application>Microsoft Macintosh PowerPoint</Application>
  <PresentationFormat>画面に合わせる (4:3)</PresentationFormat>
  <Paragraphs>8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ＭＳ Ｐゴシック</vt:lpstr>
      <vt:lpstr>游ゴシック</vt:lpstr>
      <vt:lpstr>Aptos</vt:lpstr>
      <vt:lpstr>Aptos Display</vt:lpstr>
      <vt:lpstr>Arial</vt:lpstr>
      <vt:lpstr>Palatino Linotype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雅晴 辻</dc:creator>
  <cp:lastModifiedBy>Masaharu Tsuji</cp:lastModifiedBy>
  <cp:revision>17</cp:revision>
  <dcterms:created xsi:type="dcterms:W3CDTF">2025-08-08T05:58:11Z</dcterms:created>
  <dcterms:modified xsi:type="dcterms:W3CDTF">2026-08-31T02:58:12Z</dcterms:modified>
</cp:coreProperties>
</file>