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5471" r:id="rId1"/>
  </p:sldMasterIdLst>
  <p:notesMasterIdLst>
    <p:notesMasterId r:id="rId3"/>
  </p:notesMasterIdLst>
  <p:handoutMasterIdLst>
    <p:handoutMasterId r:id="rId4"/>
  </p:handoutMasterIdLst>
  <p:sldIdLst>
    <p:sldId id="405" r:id="rId2"/>
  </p:sldIdLst>
  <p:sldSz cx="9144000" cy="6858000" type="screen4x3"/>
  <p:notesSz cx="6797675" cy="9928225"/>
  <p:custShowLst>
    <p:custShow name="Zielgruppenpräsentation 1" id="0">
      <p:sldLst/>
    </p:custShow>
  </p:custShowLst>
  <p:defaultTextStyle>
    <a:defPPr>
      <a:defRPr lang="de-DE"/>
    </a:defPPr>
    <a:lvl1pPr algn="l" rtl="0" fontAlgn="base">
      <a:spcBef>
        <a:spcPct val="0"/>
      </a:spcBef>
      <a:spcAft>
        <a:spcPct val="0"/>
      </a:spcAft>
      <a:defRPr sz="1400" kern="1200">
        <a:solidFill>
          <a:schemeClr val="bg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sz="1400" kern="1200">
        <a:solidFill>
          <a:schemeClr val="bg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sz="1400" kern="1200">
        <a:solidFill>
          <a:schemeClr val="bg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sz="1400" kern="1200">
        <a:solidFill>
          <a:schemeClr val="bg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sz="1400" kern="1200">
        <a:solidFill>
          <a:schemeClr val="bg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400" kern="1200">
        <a:solidFill>
          <a:schemeClr val="bg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sz="1400" kern="1200">
        <a:solidFill>
          <a:schemeClr val="bg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sz="1400" kern="1200">
        <a:solidFill>
          <a:schemeClr val="bg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sz="1400" kern="1200">
        <a:solidFill>
          <a:schemeClr val="bg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3" orient="horz">
          <p15:clr>
            <a:srgbClr val="A4A3A4"/>
          </p15:clr>
        </p15:guide>
        <p15:guide id="6" orient="horz" pos="1230" userDrawn="1">
          <p15:clr>
            <a:srgbClr val="A4A3A4"/>
          </p15:clr>
        </p15:guide>
        <p15:guide id="7" orient="horz" pos="1071">
          <p15:clr>
            <a:srgbClr val="A4A3A4"/>
          </p15:clr>
        </p15:guide>
        <p15:guide id="9" pos="5420" userDrawn="1">
          <p15:clr>
            <a:srgbClr val="A4A3A4"/>
          </p15:clr>
        </p15:guide>
        <p15:guide id="13" pos="5760" userDrawn="1">
          <p15:clr>
            <a:srgbClr val="A4A3A4"/>
          </p15:clr>
        </p15:guide>
        <p15:guide id="17" orient="horz" pos="1706" userDrawn="1">
          <p15:clr>
            <a:srgbClr val="A4A3A4"/>
          </p15:clr>
        </p15:guide>
        <p15:guide id="18" orient="horz" pos="4110" userDrawn="1">
          <p15:clr>
            <a:srgbClr val="A4A3A4"/>
          </p15:clr>
        </p15:guide>
        <p15:guide id="19" orient="horz" pos="3861" userDrawn="1">
          <p15:clr>
            <a:srgbClr val="A4A3A4"/>
          </p15:clr>
        </p15:guide>
        <p15:guide id="22" orient="horz" pos="935" userDrawn="1">
          <p15:clr>
            <a:srgbClr val="A4A3A4"/>
          </p15:clr>
        </p15:guide>
        <p15:guide id="32" orient="horz" pos="1525" userDrawn="1">
          <p15:clr>
            <a:srgbClr val="A4A3A4"/>
          </p15:clr>
        </p15:guide>
        <p15:guide id="37" orient="horz" pos="3906" userDrawn="1">
          <p15:clr>
            <a:srgbClr val="A4A3A4"/>
          </p15:clr>
        </p15:guide>
        <p15:guide id="38" orient="horz" pos="2273" userDrawn="1">
          <p15:clr>
            <a:srgbClr val="A4A3A4"/>
          </p15:clr>
        </p15:guide>
        <p15:guide id="39" orient="horz" pos="3884" userDrawn="1">
          <p15:clr>
            <a:srgbClr val="A4A3A4"/>
          </p15:clr>
        </p15:guide>
        <p15:guide id="45" pos="5579" userDrawn="1">
          <p15:clr>
            <a:srgbClr val="A4A3A4"/>
          </p15:clr>
        </p15:guide>
        <p15:guide id="49" orient="horz" pos="3816" userDrawn="1">
          <p15:clr>
            <a:srgbClr val="A4A3A4"/>
          </p15:clr>
        </p15:guide>
        <p15:guide id="52" pos="998" userDrawn="1">
          <p15:clr>
            <a:srgbClr val="A4A3A4"/>
          </p15:clr>
        </p15:guide>
        <p15:guide id="55" orient="horz" pos="3725" userDrawn="1">
          <p15:clr>
            <a:srgbClr val="A4A3A4"/>
          </p15:clr>
        </p15:guide>
        <p15:guide id="59" orient="horz" pos="1933" userDrawn="1">
          <p15:clr>
            <a:srgbClr val="A4A3A4"/>
          </p15:clr>
        </p15:guide>
        <p15:guide id="61" orient="horz" pos="482" userDrawn="1">
          <p15:clr>
            <a:srgbClr val="A4A3A4"/>
          </p15:clr>
        </p15:guide>
        <p15:guide id="63" userDrawn="1">
          <p15:clr>
            <a:srgbClr val="A4A3A4"/>
          </p15:clr>
        </p15:guide>
        <p15:guide id="77" orient="horz" pos="2392" userDrawn="1">
          <p15:clr>
            <a:srgbClr val="A4A3A4"/>
          </p15:clr>
        </p15:guide>
        <p15:guide id="78" orient="horz" pos="2795" userDrawn="1">
          <p15:clr>
            <a:srgbClr val="A4A3A4"/>
          </p15:clr>
        </p15:guide>
        <p15:guide id="79" orient="horz" pos="3158" userDrawn="1">
          <p15:clr>
            <a:srgbClr val="A4A3A4"/>
          </p15:clr>
        </p15:guide>
        <p15:guide id="85" pos="1625" userDrawn="1">
          <p15:clr>
            <a:srgbClr val="A4A3A4"/>
          </p15:clr>
        </p15:guide>
        <p15:guide id="87" pos="1995" userDrawn="1">
          <p15:clr>
            <a:srgbClr val="A4A3A4"/>
          </p15:clr>
        </p15:guide>
        <p15:guide id="99" pos="4038" userDrawn="1">
          <p15:clr>
            <a:srgbClr val="A4A3A4"/>
          </p15:clr>
        </p15:guide>
        <p15:guide id="102" orient="horz" pos="3359" userDrawn="1">
          <p15:clr>
            <a:srgbClr val="A4A3A4"/>
          </p15:clr>
        </p15:guide>
        <p15:guide id="103" orient="horz" pos="2913" userDrawn="1">
          <p15:clr>
            <a:srgbClr val="A4A3A4"/>
          </p15:clr>
        </p15:guide>
        <p15:guide id="105" pos="3107" userDrawn="1">
          <p15:clr>
            <a:srgbClr val="A4A3A4"/>
          </p15:clr>
        </p15:guide>
        <p15:guide id="106" pos="5511" userDrawn="1">
          <p15:clr>
            <a:srgbClr val="A4A3A4"/>
          </p15:clr>
        </p15:guide>
        <p15:guide id="114" orient="horz" pos="2539" userDrawn="1">
          <p15:clr>
            <a:srgbClr val="A4A3A4"/>
          </p15:clr>
        </p15:guide>
        <p15:guide id="115" orient="horz" pos="2472" userDrawn="1">
          <p15:clr>
            <a:srgbClr val="A4A3A4"/>
          </p15:clr>
        </p15:guide>
        <p15:guide id="118" pos="4971" userDrawn="1">
          <p15:clr>
            <a:srgbClr val="A4A3A4"/>
          </p15:clr>
        </p15:guide>
        <p15:guide id="120" pos="5146" userDrawn="1">
          <p15:clr>
            <a:srgbClr val="A4A3A4"/>
          </p15:clr>
        </p15:guide>
        <p15:guide id="121" pos="5329" userDrawn="1">
          <p15:clr>
            <a:srgbClr val="A4A3A4"/>
          </p15:clr>
        </p15:guide>
        <p15:guide id="124" orient="horz" pos="1820" userDrawn="1">
          <p15:clr>
            <a:srgbClr val="A4A3A4"/>
          </p15:clr>
        </p15:guide>
        <p15:guide id="125" orient="horz" pos="2045" userDrawn="1">
          <p15:clr>
            <a:srgbClr val="A4A3A4"/>
          </p15:clr>
        </p15:guide>
        <p15:guide id="127" pos="1222" userDrawn="1">
          <p15:clr>
            <a:srgbClr val="A4A3A4"/>
          </p15:clr>
        </p15:guide>
        <p15:guide id="128" pos="2560" userDrawn="1">
          <p15:clr>
            <a:srgbClr val="A4A3A4"/>
          </p15:clr>
        </p15:guide>
        <p15:guide id="129" pos="3674" userDrawn="1">
          <p15:clr>
            <a:srgbClr val="A4A3A4"/>
          </p15:clr>
        </p15:guide>
        <p15:guide id="130" pos="4602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 userDrawn="1">
          <p15:clr>
            <a:srgbClr val="A4A3A4"/>
          </p15:clr>
        </p15:guide>
        <p15:guide id="2" pos="2141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Zimmermann, Wolfgang Alois Prof. Dr." initials="ZWAPD" lastIdx="1" clrIdx="0">
    <p:extLst>
      <p:ext uri="{19B8F6BF-5375-455C-9EA6-DF929625EA0E}">
        <p15:presenceInfo xmlns:p15="http://schemas.microsoft.com/office/powerpoint/2012/main" userId="S-1-5-21-220523388-602609370-1801674531-20102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Rg st="1" end="17"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FF"/>
    <a:srgbClr val="9999FF"/>
    <a:srgbClr val="99CCFF"/>
    <a:srgbClr val="FF5050"/>
    <a:srgbClr val="FFFFFF"/>
    <a:srgbClr val="0033CC"/>
    <a:srgbClr val="66CCFF"/>
    <a:srgbClr val="DBDFE5"/>
    <a:srgbClr val="6666FF"/>
    <a:srgbClr val="33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ittlere Formatvorlage 2 - Akz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F5AB1C69-6EDB-4FF4-983F-18BD219EF322}" styleName="Mittlere Formatvorlage 2 - Akz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621" autoAdjust="0"/>
    <p:restoredTop sz="93979" autoAdjust="0"/>
  </p:normalViewPr>
  <p:slideViewPr>
    <p:cSldViewPr snapToGrid="0" showGuides="1">
      <p:cViewPr>
        <p:scale>
          <a:sx n="200" d="100"/>
          <a:sy n="200" d="100"/>
        </p:scale>
        <p:origin x="-1218" y="-456"/>
      </p:cViewPr>
      <p:guideLst>
        <p:guide orient="horz"/>
        <p:guide orient="horz" pos="1230"/>
        <p:guide orient="horz" pos="1071"/>
        <p:guide pos="5420"/>
        <p:guide pos="5760"/>
        <p:guide orient="horz" pos="1706"/>
        <p:guide orient="horz" pos="4110"/>
        <p:guide orient="horz" pos="3861"/>
        <p:guide orient="horz" pos="935"/>
        <p:guide orient="horz" pos="1525"/>
        <p:guide orient="horz" pos="3906"/>
        <p:guide orient="horz" pos="2273"/>
        <p:guide orient="horz" pos="3884"/>
        <p:guide pos="5579"/>
        <p:guide orient="horz" pos="3816"/>
        <p:guide pos="998"/>
        <p:guide orient="horz" pos="3725"/>
        <p:guide orient="horz" pos="1933"/>
        <p:guide orient="horz" pos="482"/>
        <p:guide/>
        <p:guide orient="horz" pos="2392"/>
        <p:guide orient="horz" pos="2795"/>
        <p:guide orient="horz" pos="3158"/>
        <p:guide pos="1625"/>
        <p:guide pos="1995"/>
        <p:guide pos="4038"/>
        <p:guide orient="horz" pos="3359"/>
        <p:guide orient="horz" pos="2913"/>
        <p:guide pos="3107"/>
        <p:guide pos="5511"/>
        <p:guide orient="horz" pos="2539"/>
        <p:guide orient="horz" pos="2472"/>
        <p:guide pos="4971"/>
        <p:guide pos="5146"/>
        <p:guide pos="5329"/>
        <p:guide orient="horz" pos="1820"/>
        <p:guide orient="horz" pos="2045"/>
        <p:guide pos="1222"/>
        <p:guide pos="2560"/>
        <p:guide pos="3674"/>
        <p:guide pos="4602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 showGuides="1">
      <p:cViewPr varScale="1">
        <p:scale>
          <a:sx n="82" d="100"/>
          <a:sy n="82" d="100"/>
        </p:scale>
        <p:origin x="-2910" y="-90"/>
      </p:cViewPr>
      <p:guideLst>
        <p:guide orient="horz" pos="3127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notesMaster" Target="notesMasters/notesMaster1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commentAuthors" Target="commentAuthors.xml"/><Relationship Id="rId4" Type="http://schemas.openxmlformats.org/officeDocument/2006/relationships/handoutMaster" Target="handoutMasters/handoutMaster1.xml"/><Relationship Id="rId9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6084" cy="496412"/>
          </a:xfrm>
          <a:prstGeom prst="rect">
            <a:avLst/>
          </a:prstGeom>
        </p:spPr>
        <p:txBody>
          <a:bodyPr vert="horz" lIns="91714" tIns="45857" rIns="91714" bIns="45857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quarter" idx="1"/>
          </p:nvPr>
        </p:nvSpPr>
        <p:spPr>
          <a:xfrm>
            <a:off x="3849997" y="1"/>
            <a:ext cx="2946084" cy="496412"/>
          </a:xfrm>
          <a:prstGeom prst="rect">
            <a:avLst/>
          </a:prstGeom>
        </p:spPr>
        <p:txBody>
          <a:bodyPr vert="horz" lIns="91714" tIns="45857" rIns="91714" bIns="45857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0194C24C-8B5F-4420-8F6F-4A155C6A958B}" type="datetimeFigureOut">
              <a:rPr lang="de-DE"/>
              <a:pPr>
                <a:defRPr/>
              </a:pPr>
              <a:t>16.07.2026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2"/>
          </p:nvPr>
        </p:nvSpPr>
        <p:spPr>
          <a:xfrm>
            <a:off x="0" y="9430224"/>
            <a:ext cx="2946084" cy="496412"/>
          </a:xfrm>
          <a:prstGeom prst="rect">
            <a:avLst/>
          </a:prstGeom>
        </p:spPr>
        <p:txBody>
          <a:bodyPr vert="horz" lIns="91714" tIns="45857" rIns="91714" bIns="45857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3"/>
          </p:nvPr>
        </p:nvSpPr>
        <p:spPr>
          <a:xfrm>
            <a:off x="3849997" y="9430224"/>
            <a:ext cx="2946084" cy="496412"/>
          </a:xfrm>
          <a:prstGeom prst="rect">
            <a:avLst/>
          </a:prstGeom>
        </p:spPr>
        <p:txBody>
          <a:bodyPr vert="horz" lIns="91714" tIns="45857" rIns="91714" bIns="45857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21028E4E-13DE-4CF8-8E3F-E4AF754F7B97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9832491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6084" cy="496412"/>
          </a:xfrm>
          <a:prstGeom prst="rect">
            <a:avLst/>
          </a:prstGeom>
        </p:spPr>
        <p:txBody>
          <a:bodyPr vert="horz" lIns="91714" tIns="45857" rIns="91714" bIns="45857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49997" y="1"/>
            <a:ext cx="2946084" cy="496412"/>
          </a:xfrm>
          <a:prstGeom prst="rect">
            <a:avLst/>
          </a:prstGeom>
        </p:spPr>
        <p:txBody>
          <a:bodyPr vert="horz" lIns="91714" tIns="45857" rIns="91714" bIns="45857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CBDABFEB-84A0-4AD2-8A63-DB168338BEB4}" type="datetimeFigureOut">
              <a:rPr lang="de-DE"/>
              <a:pPr>
                <a:defRPr/>
              </a:pPr>
              <a:t>16.07.2026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6125"/>
            <a:ext cx="4962525" cy="3721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714" tIns="45857" rIns="91714" bIns="45857" rtlCol="0" anchor="ctr"/>
          <a:lstStyle/>
          <a:p>
            <a:pPr lvl="0"/>
            <a:endParaRPr lang="de-DE" noProof="0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79130" y="4715909"/>
            <a:ext cx="5439415" cy="4467702"/>
          </a:xfrm>
          <a:prstGeom prst="rect">
            <a:avLst/>
          </a:prstGeom>
        </p:spPr>
        <p:txBody>
          <a:bodyPr vert="horz" lIns="91714" tIns="45857" rIns="91714" bIns="45857" rtlCol="0"/>
          <a:lstStyle/>
          <a:p>
            <a:pPr lvl="0"/>
            <a:r>
              <a:rPr lang="de-DE" noProof="0"/>
              <a:t>Textmasterformat bearbeiten</a:t>
            </a:r>
          </a:p>
          <a:p>
            <a:pPr lvl="1"/>
            <a:r>
              <a:rPr lang="de-DE" noProof="0"/>
              <a:t>Zweite Ebene</a:t>
            </a:r>
          </a:p>
          <a:p>
            <a:pPr lvl="2"/>
            <a:r>
              <a:rPr lang="de-DE" noProof="0"/>
              <a:t>Dritte Ebene</a:t>
            </a:r>
          </a:p>
          <a:p>
            <a:pPr lvl="3"/>
            <a:r>
              <a:rPr lang="de-DE" noProof="0"/>
              <a:t>Vierte Ebene</a:t>
            </a:r>
          </a:p>
          <a:p>
            <a:pPr lvl="4"/>
            <a:r>
              <a:rPr lang="de-DE" noProof="0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9430224"/>
            <a:ext cx="2946084" cy="496412"/>
          </a:xfrm>
          <a:prstGeom prst="rect">
            <a:avLst/>
          </a:prstGeom>
        </p:spPr>
        <p:txBody>
          <a:bodyPr vert="horz" lIns="91714" tIns="45857" rIns="91714" bIns="45857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49997" y="9430224"/>
            <a:ext cx="2946084" cy="496412"/>
          </a:xfrm>
          <a:prstGeom prst="rect">
            <a:avLst/>
          </a:prstGeom>
        </p:spPr>
        <p:txBody>
          <a:bodyPr vert="horz" lIns="91714" tIns="45857" rIns="91714" bIns="45857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D0D5621D-0CD3-4045-BA6C-F6BA26529920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10885488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17143" fontAlgn="base">
              <a:spcBef>
                <a:spcPct val="0"/>
              </a:spcBef>
              <a:spcAft>
                <a:spcPct val="0"/>
              </a:spcAft>
              <a:defRPr/>
            </a:pPr>
            <a:fld id="{A562927C-B1B4-4CE4-80F9-1374046703EF}" type="slidenum">
              <a:rPr lang="de-DE">
                <a:solidFill>
                  <a:srgbClr val="000000"/>
                </a:solidFill>
                <a:latin typeface="Arial" pitchFamily="34" charset="0"/>
              </a:rPr>
              <a:pPr defTabSz="917143" fontAlgn="base">
                <a:spcBef>
                  <a:spcPct val="0"/>
                </a:spcBef>
                <a:spcAft>
                  <a:spcPct val="0"/>
                </a:spcAft>
                <a:defRPr/>
              </a:pPr>
              <a:t>1</a:t>
            </a:fld>
            <a:endParaRPr lang="de-DE">
              <a:solidFill>
                <a:srgbClr val="000000"/>
              </a:solidFill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83244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/>
              <a:t>Formatvorlage des Untertitelmasters durch Klicken bearbeiten</a:t>
            </a:r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r>
              <a:rPr lang="en-US"/>
              <a:t>Wolfgang Zimmermann                                                 CEA Symposium Montréal 2010</a:t>
            </a: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fld id="{339E9250-E7A8-43DD-B1CE-5CBF21045578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072283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r>
              <a:rPr lang="en-US"/>
              <a:t>Wolfgang Zimmermann                                                 CEA Symposium Montréal 2010</a:t>
            </a: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fld id="{DADDD29D-9EE9-4345-890E-3AE96D99EA09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002071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r>
              <a:rPr lang="en-US"/>
              <a:t>Wolfgang Zimmermann                                                 CEA Symposium Montréal 2010</a:t>
            </a: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fld id="{FBCDB523-7573-4E5C-8FCD-B0E016841E12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621152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r>
              <a:rPr lang="en-US"/>
              <a:t>Wolfgang Zimmermann                                                 CEA Symposium Montréal 2010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fld id="{E5B71864-75C2-47DA-B372-BBA69ED5AACA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907887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Fußzeilenplatzhalter 6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r>
              <a:rPr lang="en-US"/>
              <a:t>Wolfgang Zimmermann                                                 CEA Symposium Montréal 2010</a:t>
            </a:r>
          </a:p>
        </p:txBody>
      </p:sp>
      <p:sp>
        <p:nvSpPr>
          <p:cNvPr id="8" name="Foliennummernplatzhalt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fld id="{E3017899-0364-47CE-8C06-3BFAADA1DE55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697456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r>
              <a:rPr lang="en-US"/>
              <a:t>Wolfgang Zimmermann                                                 CEA Symposium Montréal 2010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fld id="{11B46898-59B1-4BD6-BD39-CAFB445A99CA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261835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ußzeilenplatzhalt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r>
              <a:rPr lang="en-US"/>
              <a:t>Wolfgang Zimmermann                                                 CEA Symposium Montréal 2010</a:t>
            </a:r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fld id="{90531049-5710-4497-A3D0-95E2C126583F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617946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r>
              <a:rPr lang="en-US"/>
              <a:t>Wolfgang Zimmermann                                                 CEA Symposium Montréal 2010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fld id="{690BE504-1FD3-4D78-AADC-AB64B22959E1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805637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r>
              <a:rPr lang="en-US"/>
              <a:t>Wolfgang Zimmermann                                                 CEA Symposium Montréal 2010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fld id="{D01C19D9-7C86-43DC-B816-3CDAED641DFA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267934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r>
              <a:rPr lang="en-US"/>
              <a:t>Wolfgang Zimmermann                                                 CEA Symposium Montréal 2010</a:t>
            </a: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fld id="{3D0EDAF4-32D6-4A3C-94AB-3D1A925553A1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053960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r>
              <a:rPr lang="en-US"/>
              <a:t>Wolfgang Zimmermann                                                 CEA Symposium Montréal 2010</a:t>
            </a: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fld id="{7FE9B55A-9993-4EF1-A8DE-3862A8B6F28A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116949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23850" y="6413500"/>
            <a:ext cx="68580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buClrTx/>
              <a:buSzTx/>
              <a:buFontTx/>
              <a:buNone/>
              <a:defRPr sz="1200">
                <a:solidFill>
                  <a:srgbClr val="898989"/>
                </a:solidFill>
                <a:latin typeface="Calibri" pitchFamily="34" charset="0"/>
                <a:cs typeface="+mn-cs"/>
              </a:defRPr>
            </a:lvl1pPr>
          </a:lstStyle>
          <a:p>
            <a:pPr>
              <a:defRPr/>
            </a:pPr>
            <a:r>
              <a:rPr lang="en-US"/>
              <a:t>Wolfgang Zimmermann                                                 CEA Symposium Montréal 2010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686550" y="641350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200">
                <a:solidFill>
                  <a:srgbClr val="000000">
                    <a:tint val="75000"/>
                  </a:srgb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89336146-D5AB-47A9-85A7-72F3045D0935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  <p:sp>
        <p:nvSpPr>
          <p:cNvPr id="7172" name="Line 16"/>
          <p:cNvSpPr>
            <a:spLocks noChangeShapeType="1"/>
          </p:cNvSpPr>
          <p:nvPr userDrawn="1"/>
        </p:nvSpPr>
        <p:spPr bwMode="auto">
          <a:xfrm>
            <a:off x="0" y="692150"/>
            <a:ext cx="9144000" cy="0"/>
          </a:xfrm>
          <a:prstGeom prst="line">
            <a:avLst/>
          </a:prstGeom>
          <a:noFill/>
          <a:ln w="9525">
            <a:solidFill>
              <a:srgbClr val="C0C0C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>
              <a:buClrTx/>
              <a:buSzTx/>
              <a:buFontTx/>
              <a:buNone/>
            </a:pPr>
            <a:endParaRPr lang="de-DE" sz="1400">
              <a:solidFill>
                <a:srgbClr val="FFFFFF"/>
              </a:solidFill>
              <a:latin typeface="Arial"/>
              <a:cs typeface="Arial" charset="0"/>
            </a:endParaRPr>
          </a:p>
        </p:txBody>
      </p:sp>
      <p:sp>
        <p:nvSpPr>
          <p:cNvPr id="7173" name="Line 17"/>
          <p:cNvSpPr>
            <a:spLocks noChangeShapeType="1"/>
          </p:cNvSpPr>
          <p:nvPr userDrawn="1"/>
        </p:nvSpPr>
        <p:spPr bwMode="auto">
          <a:xfrm>
            <a:off x="0" y="6477000"/>
            <a:ext cx="9144000" cy="0"/>
          </a:xfrm>
          <a:prstGeom prst="line">
            <a:avLst/>
          </a:prstGeom>
          <a:noFill/>
          <a:ln w="9525">
            <a:solidFill>
              <a:srgbClr val="C0C0C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>
              <a:buClrTx/>
              <a:buSzTx/>
              <a:buFontTx/>
              <a:buNone/>
            </a:pPr>
            <a:endParaRPr lang="de-DE" sz="1400">
              <a:solidFill>
                <a:srgbClr val="FFFFFF"/>
              </a:solidFill>
              <a:latin typeface="Arial"/>
              <a:cs typeface="Arial" charset="0"/>
            </a:endParaRPr>
          </a:p>
        </p:txBody>
      </p:sp>
      <p:grpSp>
        <p:nvGrpSpPr>
          <p:cNvPr id="7174" name="Group 19"/>
          <p:cNvGrpSpPr>
            <a:grpSpLocks/>
          </p:cNvGrpSpPr>
          <p:nvPr userDrawn="1"/>
        </p:nvGrpSpPr>
        <p:grpSpPr bwMode="auto">
          <a:xfrm>
            <a:off x="8459788" y="115888"/>
            <a:ext cx="504825" cy="720725"/>
            <a:chOff x="1207" y="1117"/>
            <a:chExt cx="2081" cy="2812"/>
          </a:xfrm>
        </p:grpSpPr>
        <p:pic>
          <p:nvPicPr>
            <p:cNvPr id="7175" name="Picture 20"/>
            <p:cNvPicPr>
              <a:picLocks noChangeAspect="1" noChangeArrowheads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11" t="13683" r="56981" b="2809"/>
            <a:stretch>
              <a:fillRect/>
            </a:stretch>
          </p:blipFill>
          <p:spPr bwMode="auto">
            <a:xfrm>
              <a:off x="1207" y="1162"/>
              <a:ext cx="2027" cy="276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7176" name="Rectangle 21"/>
            <p:cNvSpPr>
              <a:spLocks noChangeArrowheads="1"/>
            </p:cNvSpPr>
            <p:nvPr/>
          </p:nvSpPr>
          <p:spPr bwMode="auto">
            <a:xfrm>
              <a:off x="3061" y="1117"/>
              <a:ext cx="227" cy="149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 anchor="ctr">
              <a:spAutoFit/>
            </a:bodyPr>
            <a:lstStyle/>
            <a:p>
              <a:endParaRPr lang="de-DE">
                <a:solidFill>
                  <a:srgbClr val="000000"/>
                </a:solidFill>
                <a:latin typeface="Arial"/>
                <a:cs typeface="Arial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030907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472" r:id="rId1"/>
    <p:sldLayoutId id="2147485473" r:id="rId2"/>
    <p:sldLayoutId id="2147485474" r:id="rId3"/>
    <p:sldLayoutId id="2147485475" r:id="rId4"/>
    <p:sldLayoutId id="2147485476" r:id="rId5"/>
    <p:sldLayoutId id="2147485477" r:id="rId6"/>
    <p:sldLayoutId id="2147485478" r:id="rId7"/>
    <p:sldLayoutId id="2147485479" r:id="rId8"/>
    <p:sldLayoutId id="2147485480" r:id="rId9"/>
    <p:sldLayoutId id="2147485481" r:id="rId10"/>
    <p:sldLayoutId id="2147485482" r:id="rId11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uppieren 7">
            <a:extLst>
              <a:ext uri="{FF2B5EF4-FFF2-40B4-BE49-F238E27FC236}">
                <a16:creationId xmlns:a16="http://schemas.microsoft.com/office/drawing/2014/main" id="{A570D4E2-CF38-49B2-BE7D-409D68C1595C}"/>
              </a:ext>
            </a:extLst>
          </p:cNvPr>
          <p:cNvGrpSpPr/>
          <p:nvPr/>
        </p:nvGrpSpPr>
        <p:grpSpPr>
          <a:xfrm>
            <a:off x="870649" y="2181469"/>
            <a:ext cx="1520067" cy="2849005"/>
            <a:chOff x="991952" y="2256117"/>
            <a:chExt cx="1520067" cy="2849005"/>
          </a:xfrm>
        </p:grpSpPr>
        <p:sp>
          <p:nvSpPr>
            <p:cNvPr id="371" name="Text Box 472"/>
            <p:cNvSpPr txBox="1">
              <a:spLocks noChangeArrowheads="1"/>
            </p:cNvSpPr>
            <p:nvPr/>
          </p:nvSpPr>
          <p:spPr bwMode="auto">
            <a:xfrm>
              <a:off x="991952" y="2256117"/>
              <a:ext cx="1520067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3600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Verdana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Verdana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Verdana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Verdana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Verdana" pitchFamily="34" charset="0"/>
                  <a:cs typeface="Arial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  <a:cs typeface="Arial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  <a:cs typeface="Arial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  <a:cs typeface="Arial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  <a:cs typeface="Arial" pitchFamily="34" charset="0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itchFamily="34" charset="0"/>
                  <a:ea typeface="+mn-ea"/>
                  <a:cs typeface="Arial" pitchFamily="34" charset="0"/>
                </a:rPr>
                <a:t>Paired receptors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1000" dirty="0">
                  <a:solidFill>
                    <a:srgbClr val="000000"/>
                  </a:solidFill>
                  <a:latin typeface="Arial" pitchFamily="34" charset="0"/>
                </a:rPr>
                <a:t>N exon nucleotide sequence identity 94.5%</a:t>
              </a:r>
              <a:endPara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endParaRPr>
            </a:p>
          </p:txBody>
        </p:sp>
        <p:sp>
          <p:nvSpPr>
            <p:cNvPr id="442" name="Line 12"/>
            <p:cNvSpPr>
              <a:spLocks noChangeShapeType="1"/>
            </p:cNvSpPr>
            <p:nvPr/>
          </p:nvSpPr>
          <p:spPr bwMode="auto">
            <a:xfrm>
              <a:off x="1400820" y="3660669"/>
              <a:ext cx="76361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36000"/>
            <a:lstStyle/>
            <a:p>
              <a:endParaRPr lang="de-DE"/>
            </a:p>
          </p:txBody>
        </p:sp>
        <p:sp>
          <p:nvSpPr>
            <p:cNvPr id="443" name="Line 13"/>
            <p:cNvSpPr>
              <a:spLocks noChangeShapeType="1"/>
            </p:cNvSpPr>
            <p:nvPr/>
          </p:nvSpPr>
          <p:spPr bwMode="auto">
            <a:xfrm>
              <a:off x="1400820" y="3697182"/>
              <a:ext cx="76361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36000"/>
            <a:lstStyle/>
            <a:p>
              <a:endParaRPr lang="de-DE"/>
            </a:p>
          </p:txBody>
        </p:sp>
        <p:sp>
          <p:nvSpPr>
            <p:cNvPr id="447" name="Text Box 475"/>
            <p:cNvSpPr txBox="1">
              <a:spLocks noChangeArrowheads="1"/>
            </p:cNvSpPr>
            <p:nvPr/>
          </p:nvSpPr>
          <p:spPr bwMode="auto">
            <a:xfrm>
              <a:off x="1142655" y="4212570"/>
              <a:ext cx="1308253" cy="8925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3600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Verdana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Verdana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Verdana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Verdana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Verdana" pitchFamily="34" charset="0"/>
                  <a:cs typeface="Arial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  <a:cs typeface="Arial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  <a:cs typeface="Arial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  <a:cs typeface="Arial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  <a:cs typeface="Arial" pitchFamily="34" charset="0"/>
                </a:defRPr>
              </a:lvl9pPr>
            </a:lstStyle>
            <a:p>
              <a:pPr algn="ctr">
                <a:buClrTx/>
                <a:buSzTx/>
                <a:buFontTx/>
                <a:buNone/>
              </a:pPr>
              <a:r>
                <a:rPr lang="en-US" sz="1100" b="1" dirty="0">
                  <a:latin typeface="Arial" pitchFamily="34" charset="0"/>
                </a:rPr>
                <a:t>Monitors</a:t>
              </a:r>
            </a:p>
            <a:p>
              <a:pPr algn="ctr">
                <a:buClrTx/>
                <a:buSzTx/>
                <a:buFontTx/>
                <a:buNone/>
              </a:pPr>
              <a:r>
                <a:rPr lang="en-US" sz="1100" b="1" dirty="0">
                  <a:latin typeface="Arial" pitchFamily="34" charset="0"/>
                </a:rPr>
                <a:t>Varanidae</a:t>
              </a:r>
            </a:p>
            <a:p>
              <a:pPr algn="ctr">
                <a:buClrTx/>
                <a:buSzTx/>
              </a:pPr>
              <a:r>
                <a:rPr lang="en-US" sz="1100" dirty="0">
                  <a:latin typeface="Arial" pitchFamily="34" charset="0"/>
                </a:rPr>
                <a:t>(family)</a:t>
              </a:r>
              <a:endParaRPr lang="en-US" sz="1100" b="1" dirty="0">
                <a:latin typeface="Arial" pitchFamily="34" charset="0"/>
              </a:endParaRPr>
            </a:p>
            <a:p>
              <a:pPr algn="ctr">
                <a:buClrTx/>
                <a:buSzTx/>
                <a:buFontTx/>
                <a:buNone/>
              </a:pPr>
              <a:r>
                <a:rPr lang="en-US" sz="1100" dirty="0">
                  <a:latin typeface="+mn-lt"/>
                  <a:ea typeface="ＭＳ Ｐゴシック" pitchFamily="34" charset="-128"/>
                </a:rPr>
                <a:t>Komodo dragon</a:t>
              </a:r>
            </a:p>
            <a:p>
              <a:pPr algn="ctr">
                <a:buClrTx/>
                <a:buSzTx/>
                <a:buFontTx/>
                <a:buNone/>
              </a:pPr>
              <a:r>
                <a:rPr lang="en-US" sz="800" i="1" dirty="0">
                  <a:latin typeface="+mn-lt"/>
                </a:rPr>
                <a:t>Varanus komodoensis</a:t>
              </a:r>
            </a:p>
          </p:txBody>
        </p:sp>
        <p:sp>
          <p:nvSpPr>
            <p:cNvPr id="448" name="Text Box 498"/>
            <p:cNvSpPr txBox="1">
              <a:spLocks noChangeArrowheads="1"/>
            </p:cNvSpPr>
            <p:nvPr/>
          </p:nvSpPr>
          <p:spPr bwMode="auto">
            <a:xfrm>
              <a:off x="1566521" y="3921019"/>
              <a:ext cx="167799" cy="1231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3600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Verdana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Verdana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Verdana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Verdana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Verdana" pitchFamily="34" charset="0"/>
                  <a:cs typeface="Arial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  <a:cs typeface="Arial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  <a:cs typeface="Arial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  <a:cs typeface="Arial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  <a:cs typeface="Arial" pitchFamily="34" charset="0"/>
                </a:defRPr>
              </a:lvl9pPr>
            </a:lstStyle>
            <a:p>
              <a:pPr algn="ctr" eaLnBrk="1" hangingPunct="1">
                <a:buClrTx/>
                <a:buSzTx/>
                <a:buFontTx/>
                <a:buNone/>
              </a:pPr>
              <a:r>
                <a:rPr lang="de-DE" sz="800" dirty="0">
                  <a:latin typeface="Arial" pitchFamily="34" charset="0"/>
                </a:rPr>
                <a:t>C1</a:t>
              </a:r>
            </a:p>
          </p:txBody>
        </p:sp>
        <p:sp>
          <p:nvSpPr>
            <p:cNvPr id="450" name="Text Box 754"/>
            <p:cNvSpPr txBox="1">
              <a:spLocks noChangeArrowheads="1"/>
            </p:cNvSpPr>
            <p:nvPr/>
          </p:nvSpPr>
          <p:spPr bwMode="auto">
            <a:xfrm>
              <a:off x="1805025" y="3924194"/>
              <a:ext cx="283215" cy="1231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3600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Verdana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Verdana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Verdana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Verdana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Verdana" pitchFamily="34" charset="0"/>
                  <a:cs typeface="Arial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  <a:cs typeface="Arial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  <a:cs typeface="Arial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  <a:cs typeface="Arial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  <a:cs typeface="Arial" pitchFamily="34" charset="0"/>
                </a:defRPr>
              </a:lvl9pPr>
            </a:lstStyle>
            <a:p>
              <a:pPr algn="ctr" eaLnBrk="1" hangingPunct="1">
                <a:buClrTx/>
                <a:buSzTx/>
                <a:buFontTx/>
                <a:buNone/>
              </a:pPr>
              <a:r>
                <a:rPr lang="de-DE" sz="800" dirty="0">
                  <a:latin typeface="Arial" pitchFamily="34" charset="0"/>
                </a:rPr>
                <a:t>C1L1</a:t>
              </a:r>
            </a:p>
          </p:txBody>
        </p:sp>
        <p:sp>
          <p:nvSpPr>
            <p:cNvPr id="451" name="Line 47"/>
            <p:cNvSpPr>
              <a:spLocks noChangeShapeType="1"/>
            </p:cNvSpPr>
            <p:nvPr/>
          </p:nvSpPr>
          <p:spPr bwMode="auto">
            <a:xfrm>
              <a:off x="1936792" y="3613044"/>
              <a:ext cx="0" cy="26987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36000"/>
            <a:lstStyle/>
            <a:p>
              <a:endParaRPr lang="de-DE"/>
            </a:p>
          </p:txBody>
        </p:sp>
        <p:sp>
          <p:nvSpPr>
            <p:cNvPr id="452" name="Rectangle 48"/>
            <p:cNvSpPr>
              <a:spLocks noChangeArrowheads="1"/>
            </p:cNvSpPr>
            <p:nvPr/>
          </p:nvSpPr>
          <p:spPr bwMode="auto">
            <a:xfrm>
              <a:off x="1912979" y="3795607"/>
              <a:ext cx="46038" cy="76200"/>
            </a:xfrm>
            <a:prstGeom prst="rect">
              <a:avLst/>
            </a:prstGeom>
            <a:solidFill>
              <a:srgbClr val="00CC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36000" anchor="ctr"/>
            <a:lstStyle/>
            <a:p>
              <a:pPr algn="ctr">
                <a:buFont typeface="StarBats" charset="0"/>
              </a:pPr>
              <a:endParaRPr lang="de-DE">
                <a:solidFill>
                  <a:schemeClr val="tx1"/>
                </a:solidFill>
                <a:latin typeface="Arial" pitchFamily="34" charset="0"/>
                <a:cs typeface="+mn-cs"/>
              </a:endParaRPr>
            </a:p>
          </p:txBody>
        </p:sp>
        <p:sp>
          <p:nvSpPr>
            <p:cNvPr id="453" name="Oval 46"/>
            <p:cNvSpPr>
              <a:spLocks noChangeArrowheads="1"/>
            </p:cNvSpPr>
            <p:nvPr/>
          </p:nvSpPr>
          <p:spPr bwMode="auto">
            <a:xfrm>
              <a:off x="1873292" y="3459704"/>
              <a:ext cx="125412" cy="149225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36000" anchor="ctr"/>
            <a:lstStyle/>
            <a:p>
              <a:pPr algn="ctr" eaLnBrk="1" hangingPunct="1">
                <a:buClrTx/>
                <a:buSzTx/>
                <a:buFontTx/>
                <a:buNone/>
              </a:pPr>
              <a:endParaRPr lang="de-DE" sz="1800"/>
            </a:p>
          </p:txBody>
        </p:sp>
        <p:sp>
          <p:nvSpPr>
            <p:cNvPr id="454" name="Oval 103"/>
            <p:cNvSpPr>
              <a:spLocks noChangeArrowheads="1"/>
            </p:cNvSpPr>
            <p:nvPr/>
          </p:nvSpPr>
          <p:spPr bwMode="auto">
            <a:xfrm>
              <a:off x="1584534" y="2875767"/>
              <a:ext cx="123825" cy="149225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36000" anchor="ctr"/>
            <a:lstStyle/>
            <a:p>
              <a:pPr algn="ctr" eaLnBrk="1" hangingPunct="1">
                <a:buClrTx/>
                <a:buSzTx/>
                <a:buFontTx/>
                <a:buNone/>
              </a:pPr>
              <a:endParaRPr lang="de-DE" sz="1800"/>
            </a:p>
          </p:txBody>
        </p:sp>
        <p:sp>
          <p:nvSpPr>
            <p:cNvPr id="455" name="Oval 104"/>
            <p:cNvSpPr>
              <a:spLocks noChangeArrowheads="1"/>
            </p:cNvSpPr>
            <p:nvPr/>
          </p:nvSpPr>
          <p:spPr bwMode="auto">
            <a:xfrm>
              <a:off x="1584534" y="3023405"/>
              <a:ext cx="123825" cy="149225"/>
            </a:xfrm>
            <a:prstGeom prst="ellipse">
              <a:avLst/>
            </a:prstGeom>
            <a:solidFill>
              <a:srgbClr val="99CC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36000" anchor="ctr"/>
            <a:lstStyle/>
            <a:p>
              <a:pPr algn="ctr" eaLnBrk="1" hangingPunct="1">
                <a:buClrTx/>
                <a:buSzTx/>
                <a:buFontTx/>
                <a:buNone/>
              </a:pPr>
              <a:endParaRPr lang="de-DE" sz="1800"/>
            </a:p>
          </p:txBody>
        </p:sp>
        <p:sp>
          <p:nvSpPr>
            <p:cNvPr id="456" name="Oval 105"/>
            <p:cNvSpPr>
              <a:spLocks noChangeArrowheads="1"/>
            </p:cNvSpPr>
            <p:nvPr/>
          </p:nvSpPr>
          <p:spPr bwMode="auto">
            <a:xfrm>
              <a:off x="1584534" y="3169455"/>
              <a:ext cx="123825" cy="149225"/>
            </a:xfrm>
            <a:prstGeom prst="ellipse">
              <a:avLst/>
            </a:prstGeom>
            <a:solidFill>
              <a:srgbClr val="CCEC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36000" anchor="ctr"/>
            <a:lstStyle/>
            <a:p>
              <a:pPr algn="ctr" eaLnBrk="1" hangingPunct="1">
                <a:buClrTx/>
                <a:buSzTx/>
                <a:buFontTx/>
                <a:buNone/>
              </a:pPr>
              <a:endParaRPr lang="de-DE" sz="1800"/>
            </a:p>
          </p:txBody>
        </p:sp>
        <p:sp>
          <p:nvSpPr>
            <p:cNvPr id="457" name="Oval 106"/>
            <p:cNvSpPr>
              <a:spLocks noChangeArrowheads="1"/>
            </p:cNvSpPr>
            <p:nvPr/>
          </p:nvSpPr>
          <p:spPr bwMode="auto">
            <a:xfrm>
              <a:off x="1584534" y="3317092"/>
              <a:ext cx="123825" cy="149225"/>
            </a:xfrm>
            <a:prstGeom prst="ellipse">
              <a:avLst/>
            </a:prstGeom>
            <a:solidFill>
              <a:srgbClr val="99CC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36000" anchor="ctr"/>
            <a:lstStyle/>
            <a:p>
              <a:pPr algn="ctr" eaLnBrk="1" hangingPunct="1">
                <a:buClrTx/>
                <a:buSzTx/>
                <a:buFontTx/>
                <a:buNone/>
              </a:pPr>
              <a:endParaRPr lang="de-DE" sz="1800"/>
            </a:p>
          </p:txBody>
        </p:sp>
        <p:sp>
          <p:nvSpPr>
            <p:cNvPr id="458" name="Line 107"/>
            <p:cNvSpPr>
              <a:spLocks noChangeShapeType="1"/>
            </p:cNvSpPr>
            <p:nvPr/>
          </p:nvSpPr>
          <p:spPr bwMode="auto">
            <a:xfrm>
              <a:off x="1643800" y="3620982"/>
              <a:ext cx="0" cy="26987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36000"/>
            <a:lstStyle/>
            <a:p>
              <a:endParaRPr lang="de-DE"/>
            </a:p>
          </p:txBody>
        </p:sp>
        <p:sp>
          <p:nvSpPr>
            <p:cNvPr id="459" name="Rectangle 108"/>
            <p:cNvSpPr>
              <a:spLocks noChangeArrowheads="1"/>
            </p:cNvSpPr>
            <p:nvPr/>
          </p:nvSpPr>
          <p:spPr bwMode="auto">
            <a:xfrm>
              <a:off x="1619987" y="3714644"/>
              <a:ext cx="46038" cy="76200"/>
            </a:xfrm>
            <a:prstGeom prst="rect">
              <a:avLst/>
            </a:prstGeom>
            <a:solidFill>
              <a:srgbClr val="FF0066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36000" anchor="ctr"/>
            <a:lstStyle/>
            <a:p>
              <a:pPr algn="ctr" eaLnBrk="1" hangingPunct="1">
                <a:buClrTx/>
                <a:buSzTx/>
                <a:buFontTx/>
                <a:buNone/>
              </a:pPr>
              <a:endParaRPr lang="de-DE" sz="1800"/>
            </a:p>
          </p:txBody>
        </p:sp>
        <p:sp>
          <p:nvSpPr>
            <p:cNvPr id="460" name="Rectangle 109"/>
            <p:cNvSpPr>
              <a:spLocks noChangeArrowheads="1"/>
            </p:cNvSpPr>
            <p:nvPr/>
          </p:nvSpPr>
          <p:spPr bwMode="auto">
            <a:xfrm>
              <a:off x="1619987" y="3811482"/>
              <a:ext cx="46038" cy="74612"/>
            </a:xfrm>
            <a:prstGeom prst="rect">
              <a:avLst/>
            </a:prstGeom>
            <a:solidFill>
              <a:srgbClr val="FFFF00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36000" anchor="ctr"/>
            <a:lstStyle/>
            <a:p>
              <a:pPr algn="ctr" eaLnBrk="1" hangingPunct="1">
                <a:buClrTx/>
                <a:buSzTx/>
                <a:buFontTx/>
                <a:buNone/>
              </a:pPr>
              <a:endParaRPr lang="de-DE"/>
            </a:p>
          </p:txBody>
        </p:sp>
        <p:sp>
          <p:nvSpPr>
            <p:cNvPr id="461" name="Oval 456"/>
            <p:cNvSpPr>
              <a:spLocks noChangeArrowheads="1"/>
            </p:cNvSpPr>
            <p:nvPr/>
          </p:nvSpPr>
          <p:spPr bwMode="auto">
            <a:xfrm>
              <a:off x="1583171" y="3468053"/>
              <a:ext cx="123825" cy="149225"/>
            </a:xfrm>
            <a:prstGeom prst="ellipse">
              <a:avLst/>
            </a:prstGeom>
            <a:solidFill>
              <a:srgbClr val="CCEC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36000" anchor="ctr"/>
            <a:lstStyle/>
            <a:p>
              <a:pPr algn="ctr" eaLnBrk="1" hangingPunct="1">
                <a:buClrTx/>
                <a:buSzTx/>
                <a:buFontTx/>
                <a:buNone/>
              </a:pPr>
              <a:endParaRPr lang="de-DE" sz="1800"/>
            </a:p>
          </p:txBody>
        </p:sp>
        <p:grpSp>
          <p:nvGrpSpPr>
            <p:cNvPr id="462" name="Gruppieren 461"/>
            <p:cNvGrpSpPr/>
            <p:nvPr/>
          </p:nvGrpSpPr>
          <p:grpSpPr>
            <a:xfrm>
              <a:off x="1642745" y="2789440"/>
              <a:ext cx="297464" cy="636497"/>
              <a:chOff x="2237838" y="2579635"/>
              <a:chExt cx="297464" cy="636497"/>
            </a:xfrm>
          </p:grpSpPr>
          <p:sp>
            <p:nvSpPr>
              <p:cNvPr id="467" name="Line 10"/>
              <p:cNvSpPr>
                <a:spLocks noChangeShapeType="1"/>
              </p:cNvSpPr>
              <p:nvPr/>
            </p:nvSpPr>
            <p:spPr bwMode="auto">
              <a:xfrm>
                <a:off x="2243202" y="2586282"/>
                <a:ext cx="29210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36000"/>
              <a:lstStyle/>
              <a:p>
                <a:endParaRPr lang="de-DE"/>
              </a:p>
            </p:txBody>
          </p:sp>
          <p:sp>
            <p:nvSpPr>
              <p:cNvPr id="468" name="Line 10"/>
              <p:cNvSpPr>
                <a:spLocks noChangeShapeType="1"/>
              </p:cNvSpPr>
              <p:nvPr/>
            </p:nvSpPr>
            <p:spPr bwMode="auto">
              <a:xfrm rot="5400000">
                <a:off x="2215016" y="2901208"/>
                <a:ext cx="629848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36000"/>
              <a:lstStyle/>
              <a:p>
                <a:endParaRPr lang="de-DE"/>
              </a:p>
            </p:txBody>
          </p:sp>
          <p:sp>
            <p:nvSpPr>
              <p:cNvPr id="469" name="Line 10"/>
              <p:cNvSpPr>
                <a:spLocks noChangeShapeType="1"/>
              </p:cNvSpPr>
              <p:nvPr/>
            </p:nvSpPr>
            <p:spPr bwMode="auto">
              <a:xfrm rot="5400000">
                <a:off x="2202093" y="2615380"/>
                <a:ext cx="7149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36000"/>
              <a:lstStyle/>
              <a:p>
                <a:endParaRPr lang="de-DE"/>
              </a:p>
            </p:txBody>
          </p:sp>
        </p:grpSp>
        <p:cxnSp>
          <p:nvCxnSpPr>
            <p:cNvPr id="64" name="Gerader Verbinder 63"/>
            <p:cNvCxnSpPr/>
            <p:nvPr/>
          </p:nvCxnSpPr>
          <p:spPr bwMode="auto">
            <a:xfrm>
              <a:off x="1492285" y="3023405"/>
              <a:ext cx="0" cy="283758"/>
            </a:xfrm>
            <a:prstGeom prst="line">
              <a:avLst/>
            </a:prstGeom>
            <a:noFill/>
            <a:ln w="38100" cap="flat" cmpd="sng" algn="ctr">
              <a:solidFill>
                <a:schemeClr val="accent2">
                  <a:lumMod val="20000"/>
                  <a:lumOff val="8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27" name="Gerader Verbinder 526"/>
            <p:cNvCxnSpPr/>
            <p:nvPr/>
          </p:nvCxnSpPr>
          <p:spPr bwMode="auto">
            <a:xfrm>
              <a:off x="1492285" y="3316766"/>
              <a:ext cx="0" cy="283758"/>
            </a:xfrm>
            <a:prstGeom prst="line">
              <a:avLst/>
            </a:prstGeom>
            <a:noFill/>
            <a:ln w="38100" cap="flat" cmpd="sng" algn="ctr">
              <a:solidFill>
                <a:schemeClr val="accent2">
                  <a:lumMod val="60000"/>
                  <a:lumOff val="4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sp>
        <p:nvSpPr>
          <p:cNvPr id="205" name="Text Box 355"/>
          <p:cNvSpPr txBox="1">
            <a:spLocks noChangeArrowheads="1"/>
          </p:cNvSpPr>
          <p:nvPr/>
        </p:nvSpPr>
        <p:spPr bwMode="auto">
          <a:xfrm>
            <a:off x="880943" y="1580309"/>
            <a:ext cx="1376462" cy="1846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36000" tIns="0" rIns="0" bIns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0" dirty="0">
                <a:solidFill>
                  <a:srgbClr val="000000"/>
                </a:solidFill>
                <a:latin typeface="Arial" pitchFamily="34" charset="0"/>
              </a:rPr>
              <a:t>endocytic ITAM-like</a:t>
            </a:r>
            <a:endParaRPr kumimoji="0" lang="en-US" sz="1200" b="0" i="0" u="none" strike="noStrike" kern="0" cap="none" spc="0" normalizeH="0" baseline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</a:endParaRPr>
          </a:p>
        </p:txBody>
      </p:sp>
      <p:sp>
        <p:nvSpPr>
          <p:cNvPr id="206" name="Text Box 359"/>
          <p:cNvSpPr txBox="1">
            <a:spLocks noChangeArrowheads="1"/>
          </p:cNvSpPr>
          <p:nvPr/>
        </p:nvSpPr>
        <p:spPr bwMode="auto">
          <a:xfrm>
            <a:off x="787281" y="642097"/>
            <a:ext cx="640043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3600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0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</a:rPr>
              <a:t>IgV-like</a:t>
            </a:r>
          </a:p>
        </p:txBody>
      </p:sp>
      <p:sp>
        <p:nvSpPr>
          <p:cNvPr id="207" name="Text Box 360"/>
          <p:cNvSpPr txBox="1">
            <a:spLocks noChangeArrowheads="1"/>
          </p:cNvSpPr>
          <p:nvPr/>
        </p:nvSpPr>
        <p:spPr bwMode="auto">
          <a:xfrm>
            <a:off x="1642943" y="642097"/>
            <a:ext cx="648057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3600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0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</a:rPr>
              <a:t>IgC-like</a:t>
            </a:r>
          </a:p>
        </p:txBody>
      </p:sp>
      <p:sp>
        <p:nvSpPr>
          <p:cNvPr id="208" name="Rectangle 361"/>
          <p:cNvSpPr>
            <a:spLocks noChangeArrowheads="1"/>
          </p:cNvSpPr>
          <p:nvPr/>
        </p:nvSpPr>
        <p:spPr bwMode="auto">
          <a:xfrm>
            <a:off x="609481" y="621459"/>
            <a:ext cx="1771650" cy="122376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36000" anchor="ctr"/>
          <a:lstStyle/>
          <a:p>
            <a:pPr marL="0" marR="0" lvl="0" indent="0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35000"/>
              <a:buFont typeface="StarBats" charset="0"/>
              <a:buNone/>
              <a:tabLst/>
              <a:defRPr/>
            </a:pPr>
            <a:endParaRPr kumimoji="0" lang="en-US" sz="1800" b="0" i="0" u="none" strike="noStrike" kern="0" cap="none" spc="0" normalizeH="0" baseline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</a:endParaRPr>
          </a:p>
        </p:txBody>
      </p:sp>
      <p:sp>
        <p:nvSpPr>
          <p:cNvPr id="209" name="Rectangle 362"/>
          <p:cNvSpPr>
            <a:spLocks noChangeArrowheads="1"/>
          </p:cNvSpPr>
          <p:nvPr/>
        </p:nvSpPr>
        <p:spPr bwMode="auto">
          <a:xfrm>
            <a:off x="711081" y="1597772"/>
            <a:ext cx="71437" cy="144462"/>
          </a:xfrm>
          <a:prstGeom prst="rect">
            <a:avLst/>
          </a:prstGeom>
          <a:solidFill>
            <a:srgbClr val="0000FF"/>
          </a:solidFill>
          <a:ln w="9525" algn="ctr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36000" anchor="ctr"/>
          <a:lstStyle/>
          <a:p>
            <a:pPr marL="0" marR="0" lvl="0" indent="0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35000"/>
              <a:buFont typeface="StarBats" charset="0"/>
              <a:buNone/>
              <a:tabLst/>
              <a:defRPr/>
            </a:pPr>
            <a:endParaRPr kumimoji="0" lang="en-US" sz="1800" b="0" i="0" u="none" strike="noStrike" kern="0" cap="none" spc="0" normalizeH="0" baseline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</a:endParaRPr>
          </a:p>
        </p:txBody>
      </p:sp>
      <p:sp>
        <p:nvSpPr>
          <p:cNvPr id="210" name="Rectangle 364"/>
          <p:cNvSpPr>
            <a:spLocks noChangeArrowheads="1"/>
          </p:cNvSpPr>
          <p:nvPr/>
        </p:nvSpPr>
        <p:spPr bwMode="auto">
          <a:xfrm>
            <a:off x="709493" y="950072"/>
            <a:ext cx="71438" cy="144462"/>
          </a:xfrm>
          <a:prstGeom prst="rect">
            <a:avLst/>
          </a:prstGeom>
          <a:solidFill>
            <a:srgbClr val="FF0066"/>
          </a:solidFill>
          <a:ln w="9525" algn="ctr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36000" anchor="ctr"/>
          <a:lstStyle/>
          <a:p>
            <a:pPr marL="0" marR="0" lvl="0" indent="0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35000"/>
              <a:buFont typeface="StarBats" charset="0"/>
              <a:buNone/>
              <a:tabLst/>
              <a:defRPr/>
            </a:pPr>
            <a:endParaRPr kumimoji="0" lang="en-US" sz="1800" b="0" i="0" u="none" strike="noStrike" kern="0" cap="none" spc="0" normalizeH="0" baseline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</a:endParaRPr>
          </a:p>
        </p:txBody>
      </p:sp>
      <p:sp>
        <p:nvSpPr>
          <p:cNvPr id="211" name="Rectangle 365"/>
          <p:cNvSpPr>
            <a:spLocks noChangeArrowheads="1"/>
          </p:cNvSpPr>
          <p:nvPr/>
        </p:nvSpPr>
        <p:spPr bwMode="auto">
          <a:xfrm>
            <a:off x="714256" y="1161209"/>
            <a:ext cx="71437" cy="144463"/>
          </a:xfrm>
          <a:prstGeom prst="rect">
            <a:avLst/>
          </a:prstGeom>
          <a:solidFill>
            <a:srgbClr val="FFFF00"/>
          </a:solidFill>
          <a:ln w="9525" algn="ctr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36000" anchor="ctr"/>
          <a:lstStyle/>
          <a:p>
            <a:pPr marL="0" marR="0" lvl="0" indent="0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35000"/>
              <a:buFont typeface="StarBats" charset="0"/>
              <a:buNone/>
              <a:tabLst/>
              <a:defRPr/>
            </a:pPr>
            <a:endParaRPr kumimoji="0" lang="en-US" sz="1800" b="0" i="0" u="none" strike="noStrike" kern="0" cap="none" spc="0" normalizeH="0" baseline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</a:endParaRPr>
          </a:p>
        </p:txBody>
      </p:sp>
      <p:sp>
        <p:nvSpPr>
          <p:cNvPr id="212" name="Rectangle 369"/>
          <p:cNvSpPr>
            <a:spLocks noChangeArrowheads="1"/>
          </p:cNvSpPr>
          <p:nvPr/>
        </p:nvSpPr>
        <p:spPr bwMode="auto">
          <a:xfrm>
            <a:off x="714256" y="1378697"/>
            <a:ext cx="71437" cy="144462"/>
          </a:xfrm>
          <a:prstGeom prst="rect">
            <a:avLst/>
          </a:prstGeom>
          <a:solidFill>
            <a:srgbClr val="00CC00"/>
          </a:solidFill>
          <a:ln w="9525" algn="ctr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36000" anchor="ctr"/>
          <a:lstStyle/>
          <a:p>
            <a:pPr marL="0" marR="0" lvl="0" indent="0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35000"/>
              <a:buFont typeface="StarBats" charset="0"/>
              <a:buNone/>
              <a:tabLst/>
              <a:defRPr/>
            </a:pPr>
            <a:endParaRPr kumimoji="0" lang="en-US" sz="1800" b="0" i="0" u="none" strike="noStrike" kern="0" cap="none" spc="0" normalizeH="0" baseline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</a:endParaRPr>
          </a:p>
        </p:txBody>
      </p:sp>
      <p:sp>
        <p:nvSpPr>
          <p:cNvPr id="214" name="Text Box 355"/>
          <p:cNvSpPr txBox="1">
            <a:spLocks noChangeArrowheads="1"/>
          </p:cNvSpPr>
          <p:nvPr/>
        </p:nvSpPr>
        <p:spPr bwMode="auto">
          <a:xfrm>
            <a:off x="880943" y="1358059"/>
            <a:ext cx="405042" cy="1846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36000" tIns="0" rIns="0" bIns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0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</a:rPr>
              <a:t>ITAM</a:t>
            </a:r>
          </a:p>
        </p:txBody>
      </p:sp>
      <p:sp>
        <p:nvSpPr>
          <p:cNvPr id="215" name="Text Box 355"/>
          <p:cNvSpPr txBox="1">
            <a:spLocks noChangeArrowheads="1"/>
          </p:cNvSpPr>
          <p:nvPr/>
        </p:nvSpPr>
        <p:spPr bwMode="auto">
          <a:xfrm>
            <a:off x="880943" y="908797"/>
            <a:ext cx="345732" cy="1846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36000" tIns="0" rIns="0" bIns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0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</a:rPr>
              <a:t>ITIM</a:t>
            </a:r>
          </a:p>
        </p:txBody>
      </p:sp>
      <p:sp>
        <p:nvSpPr>
          <p:cNvPr id="216" name="Text Box 355"/>
          <p:cNvSpPr txBox="1">
            <a:spLocks noChangeArrowheads="1"/>
          </p:cNvSpPr>
          <p:nvPr/>
        </p:nvSpPr>
        <p:spPr bwMode="auto">
          <a:xfrm>
            <a:off x="880943" y="1138984"/>
            <a:ext cx="405042" cy="1846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36000" tIns="0" rIns="0" bIns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0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</a:rPr>
              <a:t>ITSM</a:t>
            </a:r>
          </a:p>
        </p:txBody>
      </p:sp>
      <p:sp>
        <p:nvSpPr>
          <p:cNvPr id="218" name="Text Box 360"/>
          <p:cNvSpPr txBox="1">
            <a:spLocks noChangeArrowheads="1"/>
          </p:cNvSpPr>
          <p:nvPr/>
        </p:nvSpPr>
        <p:spPr bwMode="auto">
          <a:xfrm>
            <a:off x="1642943" y="897475"/>
            <a:ext cx="648057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3600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0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</a:rPr>
              <a:t>IgC-like</a:t>
            </a:r>
          </a:p>
        </p:txBody>
      </p:sp>
      <p:sp>
        <p:nvSpPr>
          <p:cNvPr id="219" name="Oval 46"/>
          <p:cNvSpPr>
            <a:spLocks noChangeArrowheads="1"/>
          </p:cNvSpPr>
          <p:nvPr/>
        </p:nvSpPr>
        <p:spPr bwMode="auto">
          <a:xfrm>
            <a:off x="678384" y="702440"/>
            <a:ext cx="125412" cy="149225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36000" anchor="ctr"/>
          <a:lstStyle/>
          <a:p>
            <a:pPr algn="ctr" eaLnBrk="1" hangingPunct="1">
              <a:buClrTx/>
              <a:buSzTx/>
              <a:buFontTx/>
              <a:buNone/>
            </a:pPr>
            <a:endParaRPr lang="en-US" sz="1800" dirty="0"/>
          </a:p>
        </p:txBody>
      </p:sp>
      <p:sp>
        <p:nvSpPr>
          <p:cNvPr id="220" name="Oval 34"/>
          <p:cNvSpPr>
            <a:spLocks noChangeArrowheads="1"/>
          </p:cNvSpPr>
          <p:nvPr/>
        </p:nvSpPr>
        <p:spPr bwMode="auto">
          <a:xfrm>
            <a:off x="1484193" y="705613"/>
            <a:ext cx="123825" cy="149225"/>
          </a:xfrm>
          <a:prstGeom prst="ellipse">
            <a:avLst/>
          </a:prstGeom>
          <a:solidFill>
            <a:srgbClr val="99CC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0000" bIns="54000" anchor="ctr"/>
          <a:lstStyle/>
          <a:p>
            <a:pPr algn="ctr" eaLnBrk="1" hangingPunct="1">
              <a:buClrTx/>
              <a:buSzTx/>
              <a:buFontTx/>
              <a:buNone/>
            </a:pPr>
            <a:r>
              <a:rPr lang="en-US" sz="1000" dirty="0">
                <a:solidFill>
                  <a:schemeClr val="tx1"/>
                </a:solidFill>
              </a:rPr>
              <a:t>A</a:t>
            </a:r>
          </a:p>
        </p:txBody>
      </p:sp>
      <p:sp>
        <p:nvSpPr>
          <p:cNvPr id="221" name="Oval 35"/>
          <p:cNvSpPr>
            <a:spLocks noChangeArrowheads="1"/>
          </p:cNvSpPr>
          <p:nvPr/>
        </p:nvSpPr>
        <p:spPr bwMode="auto">
          <a:xfrm>
            <a:off x="1484193" y="959613"/>
            <a:ext cx="123825" cy="149225"/>
          </a:xfrm>
          <a:prstGeom prst="ellipse">
            <a:avLst/>
          </a:prstGeom>
          <a:solidFill>
            <a:srgbClr val="CCEC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0000" anchor="ctr"/>
          <a:lstStyle/>
          <a:p>
            <a:pPr algn="ctr" eaLnBrk="1" hangingPunct="1">
              <a:buClrTx/>
              <a:buSzTx/>
              <a:buFontTx/>
              <a:buNone/>
            </a:pPr>
            <a:r>
              <a:rPr lang="en-US" sz="1000" dirty="0">
                <a:solidFill>
                  <a:schemeClr val="tx1"/>
                </a:solidFill>
              </a:rPr>
              <a:t>B</a:t>
            </a:r>
          </a:p>
        </p:txBody>
      </p:sp>
      <p:grpSp>
        <p:nvGrpSpPr>
          <p:cNvPr id="15" name="Gruppieren 14">
            <a:extLst>
              <a:ext uri="{FF2B5EF4-FFF2-40B4-BE49-F238E27FC236}">
                <a16:creationId xmlns:a16="http://schemas.microsoft.com/office/drawing/2014/main" id="{700EB6DA-C130-D1F0-38A1-059B3AA466B5}"/>
              </a:ext>
            </a:extLst>
          </p:cNvPr>
          <p:cNvGrpSpPr/>
          <p:nvPr/>
        </p:nvGrpSpPr>
        <p:grpSpPr>
          <a:xfrm>
            <a:off x="2289092" y="1509651"/>
            <a:ext cx="1286787" cy="3530807"/>
            <a:chOff x="2289092" y="1509651"/>
            <a:chExt cx="1286787" cy="3530807"/>
          </a:xfrm>
        </p:grpSpPr>
        <p:sp>
          <p:nvSpPr>
            <p:cNvPr id="471" name="Text Box 477"/>
            <p:cNvSpPr txBox="1">
              <a:spLocks noChangeArrowheads="1"/>
            </p:cNvSpPr>
            <p:nvPr/>
          </p:nvSpPr>
          <p:spPr bwMode="auto">
            <a:xfrm>
              <a:off x="2289092" y="4147906"/>
              <a:ext cx="1286787" cy="8925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3600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Verdana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Verdana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Verdana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Verdana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Verdana" pitchFamily="34" charset="0"/>
                  <a:cs typeface="Arial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  <a:cs typeface="Arial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  <a:cs typeface="Arial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  <a:cs typeface="Arial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  <a:cs typeface="Arial" pitchFamily="34" charset="0"/>
                </a:defRPr>
              </a:lvl9pPr>
            </a:lstStyle>
            <a:p>
              <a:pPr algn="ctr">
                <a:buClrTx/>
                <a:buSzTx/>
                <a:buFontTx/>
                <a:buNone/>
              </a:pPr>
              <a:r>
                <a:rPr lang="en-US" sz="1100" b="1" dirty="0">
                  <a:latin typeface="Arial" pitchFamily="34" charset="0"/>
                </a:rPr>
                <a:t>Agamidae</a:t>
              </a:r>
            </a:p>
            <a:p>
              <a:pPr algn="ctr">
                <a:buClrTx/>
                <a:buSzTx/>
                <a:buFontTx/>
                <a:buNone/>
              </a:pPr>
              <a:r>
                <a:rPr lang="en-US" sz="1100" dirty="0">
                  <a:latin typeface="Arial" pitchFamily="34" charset="0"/>
                </a:rPr>
                <a:t>(family)</a:t>
              </a:r>
            </a:p>
            <a:p>
              <a:pPr algn="ctr">
                <a:buClrTx/>
                <a:buSzTx/>
                <a:buFontTx/>
                <a:buNone/>
              </a:pPr>
              <a:r>
                <a:rPr lang="en-US" sz="1100" dirty="0">
                  <a:latin typeface="+mn-lt"/>
                  <a:ea typeface="ＭＳ Ｐゴシック" pitchFamily="34" charset="-128"/>
                </a:rPr>
                <a:t>Central bearded dragon</a:t>
              </a:r>
            </a:p>
            <a:p>
              <a:pPr algn="ctr">
                <a:buClrTx/>
                <a:buSzTx/>
                <a:buFontTx/>
                <a:buNone/>
              </a:pPr>
              <a:r>
                <a:rPr lang="en-US" sz="800" i="1" dirty="0">
                  <a:latin typeface="+mn-lt"/>
                  <a:ea typeface="ＭＳ Ｐゴシック" pitchFamily="34" charset="-128"/>
                </a:rPr>
                <a:t>Pogona vitticeps</a:t>
              </a:r>
            </a:p>
          </p:txBody>
        </p:sp>
        <p:sp>
          <p:nvSpPr>
            <p:cNvPr id="472" name="Line 336"/>
            <p:cNvSpPr>
              <a:spLocks noChangeShapeType="1"/>
            </p:cNvSpPr>
            <p:nvPr/>
          </p:nvSpPr>
          <p:spPr bwMode="auto">
            <a:xfrm>
              <a:off x="2491279" y="3592955"/>
              <a:ext cx="737611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36000"/>
            <a:lstStyle/>
            <a:p>
              <a:endParaRPr lang="de-DE"/>
            </a:p>
          </p:txBody>
        </p:sp>
        <p:sp>
          <p:nvSpPr>
            <p:cNvPr id="473" name="Line 337"/>
            <p:cNvSpPr>
              <a:spLocks noChangeShapeType="1"/>
            </p:cNvSpPr>
            <p:nvPr/>
          </p:nvSpPr>
          <p:spPr bwMode="auto">
            <a:xfrm>
              <a:off x="2491279" y="3635818"/>
              <a:ext cx="737611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36000"/>
            <a:lstStyle/>
            <a:p>
              <a:endParaRPr lang="de-DE"/>
            </a:p>
          </p:txBody>
        </p:sp>
        <p:sp>
          <p:nvSpPr>
            <p:cNvPr id="474" name="Text Box 792"/>
            <p:cNvSpPr txBox="1">
              <a:spLocks noChangeArrowheads="1"/>
            </p:cNvSpPr>
            <p:nvPr/>
          </p:nvSpPr>
          <p:spPr bwMode="auto">
            <a:xfrm>
              <a:off x="2656780" y="3867593"/>
              <a:ext cx="167799" cy="1231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3600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Verdana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Verdana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Verdana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Verdana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Verdana" pitchFamily="34" charset="0"/>
                  <a:cs typeface="Arial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  <a:cs typeface="Arial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  <a:cs typeface="Arial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  <a:cs typeface="Arial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  <a:cs typeface="Arial" pitchFamily="34" charset="0"/>
                </a:defRPr>
              </a:lvl9pPr>
            </a:lstStyle>
            <a:p>
              <a:pPr algn="ctr" eaLnBrk="1" hangingPunct="1">
                <a:buClrTx/>
                <a:buSzTx/>
                <a:buFontTx/>
                <a:buNone/>
              </a:pPr>
              <a:r>
                <a:rPr lang="de-DE" sz="800" dirty="0">
                  <a:latin typeface="Arial" pitchFamily="34" charset="0"/>
                </a:rPr>
                <a:t>C1</a:t>
              </a:r>
            </a:p>
          </p:txBody>
        </p:sp>
        <p:sp>
          <p:nvSpPr>
            <p:cNvPr id="475" name="Line 814"/>
            <p:cNvSpPr>
              <a:spLocks noChangeShapeType="1"/>
            </p:cNvSpPr>
            <p:nvPr/>
          </p:nvSpPr>
          <p:spPr bwMode="auto">
            <a:xfrm>
              <a:off x="2744290" y="3556443"/>
              <a:ext cx="0" cy="26987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36000"/>
            <a:lstStyle/>
            <a:p>
              <a:endParaRPr lang="de-DE"/>
            </a:p>
          </p:txBody>
        </p:sp>
        <p:sp>
          <p:nvSpPr>
            <p:cNvPr id="476" name="Rectangle 815"/>
            <p:cNvSpPr>
              <a:spLocks noChangeArrowheads="1"/>
            </p:cNvSpPr>
            <p:nvPr/>
          </p:nvSpPr>
          <p:spPr bwMode="auto">
            <a:xfrm>
              <a:off x="2720478" y="3651693"/>
              <a:ext cx="46037" cy="76200"/>
            </a:xfrm>
            <a:prstGeom prst="rect">
              <a:avLst/>
            </a:prstGeom>
            <a:solidFill>
              <a:srgbClr val="FF0066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36000" anchor="ctr"/>
            <a:lstStyle/>
            <a:p>
              <a:pPr algn="ctr" eaLnBrk="1" hangingPunct="1">
                <a:buClrTx/>
                <a:buSzTx/>
                <a:buFontTx/>
                <a:buNone/>
              </a:pPr>
              <a:endParaRPr lang="de-DE" sz="1800"/>
            </a:p>
          </p:txBody>
        </p:sp>
        <p:sp>
          <p:nvSpPr>
            <p:cNvPr id="477" name="Rectangle 816"/>
            <p:cNvSpPr>
              <a:spLocks noChangeArrowheads="1"/>
            </p:cNvSpPr>
            <p:nvPr/>
          </p:nvSpPr>
          <p:spPr bwMode="auto">
            <a:xfrm>
              <a:off x="2720478" y="3748531"/>
              <a:ext cx="46037" cy="74612"/>
            </a:xfrm>
            <a:prstGeom prst="rect">
              <a:avLst/>
            </a:prstGeom>
            <a:solidFill>
              <a:srgbClr val="FF0066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36000" anchor="ctr"/>
            <a:lstStyle/>
            <a:p>
              <a:pPr algn="ctr" eaLnBrk="1" hangingPunct="1">
                <a:buClrTx/>
                <a:buSzTx/>
                <a:buFontTx/>
                <a:buNone/>
              </a:pPr>
              <a:endParaRPr lang="de-DE"/>
            </a:p>
          </p:txBody>
        </p:sp>
        <p:sp>
          <p:nvSpPr>
            <p:cNvPr id="478" name="Oval 103"/>
            <p:cNvSpPr>
              <a:spLocks noChangeArrowheads="1"/>
            </p:cNvSpPr>
            <p:nvPr/>
          </p:nvSpPr>
          <p:spPr bwMode="auto">
            <a:xfrm>
              <a:off x="2682378" y="1863289"/>
              <a:ext cx="123825" cy="149225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36000" anchor="ctr"/>
            <a:lstStyle/>
            <a:p>
              <a:pPr algn="ctr" eaLnBrk="1" hangingPunct="1">
                <a:buClrTx/>
                <a:buSzTx/>
                <a:buFontTx/>
                <a:buNone/>
              </a:pPr>
              <a:endParaRPr lang="de-DE" sz="1800"/>
            </a:p>
          </p:txBody>
        </p:sp>
        <p:sp>
          <p:nvSpPr>
            <p:cNvPr id="479" name="Text Box 754"/>
            <p:cNvSpPr txBox="1">
              <a:spLocks noChangeArrowheads="1"/>
            </p:cNvSpPr>
            <p:nvPr/>
          </p:nvSpPr>
          <p:spPr bwMode="auto">
            <a:xfrm>
              <a:off x="2893962" y="3854258"/>
              <a:ext cx="283215" cy="1231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3600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Verdana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Verdana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Verdana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Verdana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Verdana" pitchFamily="34" charset="0"/>
                  <a:cs typeface="Arial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  <a:cs typeface="Arial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  <a:cs typeface="Arial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  <a:cs typeface="Arial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  <a:cs typeface="Arial" pitchFamily="34" charset="0"/>
                </a:defRPr>
              </a:lvl9pPr>
            </a:lstStyle>
            <a:p>
              <a:pPr algn="ctr" eaLnBrk="1" hangingPunct="1">
                <a:buClrTx/>
                <a:buSzTx/>
                <a:buFontTx/>
                <a:buNone/>
              </a:pPr>
              <a:r>
                <a:rPr lang="de-DE" sz="800" dirty="0">
                  <a:latin typeface="Arial" pitchFamily="34" charset="0"/>
                </a:rPr>
                <a:t>C1L2</a:t>
              </a:r>
            </a:p>
          </p:txBody>
        </p:sp>
        <p:sp>
          <p:nvSpPr>
            <p:cNvPr id="480" name="Line 47"/>
            <p:cNvSpPr>
              <a:spLocks noChangeShapeType="1"/>
            </p:cNvSpPr>
            <p:nvPr/>
          </p:nvSpPr>
          <p:spPr bwMode="auto">
            <a:xfrm>
              <a:off x="3044598" y="3543108"/>
              <a:ext cx="0" cy="26987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36000"/>
            <a:lstStyle/>
            <a:p>
              <a:endParaRPr lang="de-DE"/>
            </a:p>
          </p:txBody>
        </p:sp>
        <p:sp>
          <p:nvSpPr>
            <p:cNvPr id="481" name="Rectangle 48"/>
            <p:cNvSpPr>
              <a:spLocks noChangeArrowheads="1"/>
            </p:cNvSpPr>
            <p:nvPr/>
          </p:nvSpPr>
          <p:spPr bwMode="auto">
            <a:xfrm>
              <a:off x="3020785" y="3725671"/>
              <a:ext cx="46038" cy="76200"/>
            </a:xfrm>
            <a:prstGeom prst="rect">
              <a:avLst/>
            </a:prstGeom>
            <a:solidFill>
              <a:srgbClr val="00CC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36000" anchor="ctr"/>
            <a:lstStyle/>
            <a:p>
              <a:pPr algn="ctr">
                <a:buFont typeface="StarBats" charset="0"/>
              </a:pPr>
              <a:endParaRPr lang="de-DE">
                <a:solidFill>
                  <a:schemeClr val="tx1"/>
                </a:solidFill>
                <a:latin typeface="Arial" pitchFamily="34" charset="0"/>
                <a:cs typeface="+mn-cs"/>
              </a:endParaRPr>
            </a:p>
          </p:txBody>
        </p:sp>
        <p:sp>
          <p:nvSpPr>
            <p:cNvPr id="482" name="Oval 46"/>
            <p:cNvSpPr>
              <a:spLocks noChangeArrowheads="1"/>
            </p:cNvSpPr>
            <p:nvPr/>
          </p:nvSpPr>
          <p:spPr bwMode="auto">
            <a:xfrm>
              <a:off x="2981098" y="3083909"/>
              <a:ext cx="125412" cy="149225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36000" anchor="ctr"/>
            <a:lstStyle/>
            <a:p>
              <a:pPr algn="ctr" eaLnBrk="1" hangingPunct="1">
                <a:buClrTx/>
                <a:buSzTx/>
                <a:buFontTx/>
                <a:buNone/>
              </a:pPr>
              <a:endParaRPr lang="de-DE" sz="1800"/>
            </a:p>
          </p:txBody>
        </p:sp>
        <p:sp>
          <p:nvSpPr>
            <p:cNvPr id="483" name="Oval 106"/>
            <p:cNvSpPr>
              <a:spLocks noChangeArrowheads="1"/>
            </p:cNvSpPr>
            <p:nvPr/>
          </p:nvSpPr>
          <p:spPr bwMode="auto">
            <a:xfrm>
              <a:off x="2983175" y="3236651"/>
              <a:ext cx="123825" cy="149225"/>
            </a:xfrm>
            <a:prstGeom prst="ellipse">
              <a:avLst/>
            </a:prstGeom>
            <a:solidFill>
              <a:srgbClr val="99CC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36000" anchor="ctr"/>
            <a:lstStyle/>
            <a:p>
              <a:pPr algn="ctr" eaLnBrk="1" hangingPunct="1">
                <a:buClrTx/>
                <a:buSzTx/>
                <a:buFontTx/>
                <a:buNone/>
              </a:pPr>
              <a:endParaRPr lang="de-DE" sz="1800"/>
            </a:p>
          </p:txBody>
        </p:sp>
        <p:sp>
          <p:nvSpPr>
            <p:cNvPr id="484" name="Oval 456"/>
            <p:cNvSpPr>
              <a:spLocks noChangeArrowheads="1"/>
            </p:cNvSpPr>
            <p:nvPr/>
          </p:nvSpPr>
          <p:spPr bwMode="auto">
            <a:xfrm>
              <a:off x="2982685" y="3389610"/>
              <a:ext cx="123825" cy="149225"/>
            </a:xfrm>
            <a:prstGeom prst="ellipse">
              <a:avLst/>
            </a:prstGeom>
            <a:solidFill>
              <a:srgbClr val="CCEC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36000" anchor="ctr"/>
            <a:lstStyle/>
            <a:p>
              <a:pPr algn="ctr" eaLnBrk="1" hangingPunct="1">
                <a:buClrTx/>
                <a:buSzTx/>
                <a:buFontTx/>
                <a:buNone/>
              </a:pPr>
              <a:endParaRPr lang="de-DE" sz="1800"/>
            </a:p>
          </p:txBody>
        </p:sp>
        <p:sp>
          <p:nvSpPr>
            <p:cNvPr id="489" name="Oval 106"/>
            <p:cNvSpPr>
              <a:spLocks noChangeArrowheads="1"/>
            </p:cNvSpPr>
            <p:nvPr/>
          </p:nvSpPr>
          <p:spPr bwMode="auto">
            <a:xfrm>
              <a:off x="2682378" y="3251891"/>
              <a:ext cx="123825" cy="149225"/>
            </a:xfrm>
            <a:prstGeom prst="ellipse">
              <a:avLst/>
            </a:prstGeom>
            <a:solidFill>
              <a:srgbClr val="99CC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36000" anchor="ctr"/>
            <a:lstStyle/>
            <a:p>
              <a:pPr algn="ctr" eaLnBrk="1" hangingPunct="1">
                <a:buClrTx/>
                <a:buSzTx/>
                <a:buFontTx/>
                <a:buNone/>
              </a:pPr>
              <a:endParaRPr lang="de-DE" sz="1800"/>
            </a:p>
          </p:txBody>
        </p:sp>
        <p:sp>
          <p:nvSpPr>
            <p:cNvPr id="490" name="Oval 456"/>
            <p:cNvSpPr>
              <a:spLocks noChangeArrowheads="1"/>
            </p:cNvSpPr>
            <p:nvPr/>
          </p:nvSpPr>
          <p:spPr bwMode="auto">
            <a:xfrm>
              <a:off x="2681888" y="3404850"/>
              <a:ext cx="123825" cy="149225"/>
            </a:xfrm>
            <a:prstGeom prst="ellipse">
              <a:avLst/>
            </a:prstGeom>
            <a:solidFill>
              <a:srgbClr val="CCEC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36000" anchor="ctr"/>
            <a:lstStyle/>
            <a:p>
              <a:pPr algn="ctr" eaLnBrk="1" hangingPunct="1">
                <a:buClrTx/>
                <a:buSzTx/>
                <a:buFontTx/>
                <a:buNone/>
              </a:pPr>
              <a:endParaRPr lang="de-DE" sz="1800"/>
            </a:p>
          </p:txBody>
        </p:sp>
        <p:sp>
          <p:nvSpPr>
            <p:cNvPr id="491" name="Oval 106"/>
            <p:cNvSpPr>
              <a:spLocks noChangeArrowheads="1"/>
            </p:cNvSpPr>
            <p:nvPr/>
          </p:nvSpPr>
          <p:spPr bwMode="auto">
            <a:xfrm>
              <a:off x="2682378" y="2941255"/>
              <a:ext cx="123825" cy="149225"/>
            </a:xfrm>
            <a:prstGeom prst="ellipse">
              <a:avLst/>
            </a:prstGeom>
            <a:solidFill>
              <a:srgbClr val="99CC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36000" anchor="ctr"/>
            <a:lstStyle/>
            <a:p>
              <a:pPr algn="ctr" eaLnBrk="1" hangingPunct="1">
                <a:buClrTx/>
                <a:buSzTx/>
                <a:buFontTx/>
                <a:buNone/>
              </a:pPr>
              <a:endParaRPr lang="de-DE" sz="1800"/>
            </a:p>
          </p:txBody>
        </p:sp>
        <p:sp>
          <p:nvSpPr>
            <p:cNvPr id="492" name="Oval 456"/>
            <p:cNvSpPr>
              <a:spLocks noChangeArrowheads="1"/>
            </p:cNvSpPr>
            <p:nvPr/>
          </p:nvSpPr>
          <p:spPr bwMode="auto">
            <a:xfrm>
              <a:off x="2681888" y="3094214"/>
              <a:ext cx="123825" cy="149225"/>
            </a:xfrm>
            <a:prstGeom prst="ellipse">
              <a:avLst/>
            </a:prstGeom>
            <a:solidFill>
              <a:srgbClr val="CCEC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36000" anchor="ctr"/>
            <a:lstStyle/>
            <a:p>
              <a:pPr algn="ctr" eaLnBrk="1" hangingPunct="1">
                <a:buClrTx/>
                <a:buSzTx/>
                <a:buFontTx/>
                <a:buNone/>
              </a:pPr>
              <a:endParaRPr lang="de-DE" sz="1800"/>
            </a:p>
          </p:txBody>
        </p:sp>
        <p:sp>
          <p:nvSpPr>
            <p:cNvPr id="493" name="Oval 106"/>
            <p:cNvSpPr>
              <a:spLocks noChangeArrowheads="1"/>
            </p:cNvSpPr>
            <p:nvPr/>
          </p:nvSpPr>
          <p:spPr bwMode="auto">
            <a:xfrm>
              <a:off x="2682378" y="2630619"/>
              <a:ext cx="123825" cy="149225"/>
            </a:xfrm>
            <a:prstGeom prst="ellipse">
              <a:avLst/>
            </a:prstGeom>
            <a:solidFill>
              <a:srgbClr val="99CC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36000" anchor="ctr"/>
            <a:lstStyle/>
            <a:p>
              <a:pPr algn="ctr" eaLnBrk="1" hangingPunct="1">
                <a:buClrTx/>
                <a:buSzTx/>
                <a:buFontTx/>
                <a:buNone/>
              </a:pPr>
              <a:endParaRPr lang="de-DE" sz="1800"/>
            </a:p>
          </p:txBody>
        </p:sp>
        <p:sp>
          <p:nvSpPr>
            <p:cNvPr id="494" name="Oval 456"/>
            <p:cNvSpPr>
              <a:spLocks noChangeArrowheads="1"/>
            </p:cNvSpPr>
            <p:nvPr/>
          </p:nvSpPr>
          <p:spPr bwMode="auto">
            <a:xfrm>
              <a:off x="2681888" y="2783578"/>
              <a:ext cx="123825" cy="149225"/>
            </a:xfrm>
            <a:prstGeom prst="ellipse">
              <a:avLst/>
            </a:prstGeom>
            <a:solidFill>
              <a:srgbClr val="CCEC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36000" anchor="ctr"/>
            <a:lstStyle/>
            <a:p>
              <a:pPr algn="ctr" eaLnBrk="1" hangingPunct="1">
                <a:buClrTx/>
                <a:buSzTx/>
                <a:buFontTx/>
                <a:buNone/>
              </a:pPr>
              <a:endParaRPr lang="de-DE" sz="1800"/>
            </a:p>
          </p:txBody>
        </p:sp>
        <p:sp>
          <p:nvSpPr>
            <p:cNvPr id="495" name="Oval 106"/>
            <p:cNvSpPr>
              <a:spLocks noChangeArrowheads="1"/>
            </p:cNvSpPr>
            <p:nvPr/>
          </p:nvSpPr>
          <p:spPr bwMode="auto">
            <a:xfrm>
              <a:off x="2682378" y="2170857"/>
              <a:ext cx="123825" cy="149225"/>
            </a:xfrm>
            <a:prstGeom prst="ellipse">
              <a:avLst/>
            </a:prstGeom>
            <a:solidFill>
              <a:srgbClr val="CCEC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36000" anchor="ctr"/>
            <a:lstStyle/>
            <a:p>
              <a:pPr algn="ctr" eaLnBrk="1" hangingPunct="1">
                <a:buClrTx/>
                <a:buSzTx/>
                <a:buFontTx/>
                <a:buNone/>
              </a:pPr>
              <a:endParaRPr lang="de-DE"/>
            </a:p>
          </p:txBody>
        </p:sp>
        <p:sp>
          <p:nvSpPr>
            <p:cNvPr id="496" name="Oval 456"/>
            <p:cNvSpPr>
              <a:spLocks noChangeArrowheads="1"/>
            </p:cNvSpPr>
            <p:nvPr/>
          </p:nvSpPr>
          <p:spPr bwMode="auto">
            <a:xfrm>
              <a:off x="2681888" y="2323816"/>
              <a:ext cx="123825" cy="149225"/>
            </a:xfrm>
            <a:prstGeom prst="ellipse">
              <a:avLst/>
            </a:prstGeom>
            <a:solidFill>
              <a:srgbClr val="99CC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36000" anchor="ctr"/>
            <a:lstStyle/>
            <a:p>
              <a:pPr algn="ctr" eaLnBrk="1" hangingPunct="1">
                <a:buClrTx/>
                <a:buSzTx/>
                <a:buFontTx/>
                <a:buNone/>
              </a:pPr>
              <a:endParaRPr lang="de-DE"/>
            </a:p>
          </p:txBody>
        </p:sp>
        <p:sp>
          <p:nvSpPr>
            <p:cNvPr id="497" name="Oval 456"/>
            <p:cNvSpPr>
              <a:spLocks noChangeArrowheads="1"/>
            </p:cNvSpPr>
            <p:nvPr/>
          </p:nvSpPr>
          <p:spPr bwMode="auto">
            <a:xfrm>
              <a:off x="2681888" y="2020468"/>
              <a:ext cx="123825" cy="149225"/>
            </a:xfrm>
            <a:prstGeom prst="ellipse">
              <a:avLst/>
            </a:prstGeom>
            <a:solidFill>
              <a:srgbClr val="99CC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36000" anchor="ctr"/>
            <a:lstStyle/>
            <a:p>
              <a:pPr algn="ctr" eaLnBrk="1" hangingPunct="1">
                <a:buClrTx/>
                <a:buSzTx/>
                <a:buFontTx/>
                <a:buNone/>
              </a:pPr>
              <a:endParaRPr lang="de-DE"/>
            </a:p>
          </p:txBody>
        </p:sp>
        <p:grpSp>
          <p:nvGrpSpPr>
            <p:cNvPr id="14" name="Gruppieren 13">
              <a:extLst>
                <a:ext uri="{FF2B5EF4-FFF2-40B4-BE49-F238E27FC236}">
                  <a16:creationId xmlns:a16="http://schemas.microsoft.com/office/drawing/2014/main" id="{19132C16-3329-7079-E0A7-CEF76B2FC3F0}"/>
                </a:ext>
              </a:extLst>
            </p:cNvPr>
            <p:cNvGrpSpPr/>
            <p:nvPr/>
          </p:nvGrpSpPr>
          <p:grpSpPr>
            <a:xfrm>
              <a:off x="2737259" y="1749365"/>
              <a:ext cx="305525" cy="1278045"/>
              <a:chOff x="2737259" y="1749365"/>
              <a:chExt cx="305525" cy="1278045"/>
            </a:xfrm>
          </p:grpSpPr>
          <p:grpSp>
            <p:nvGrpSpPr>
              <p:cNvPr id="508" name="Gruppieren 507"/>
              <p:cNvGrpSpPr/>
              <p:nvPr/>
            </p:nvGrpSpPr>
            <p:grpSpPr>
              <a:xfrm>
                <a:off x="2737259" y="1749365"/>
                <a:ext cx="305525" cy="75335"/>
                <a:chOff x="8051203" y="4271682"/>
                <a:chExt cx="522492" cy="75335"/>
              </a:xfrm>
            </p:grpSpPr>
            <p:sp>
              <p:nvSpPr>
                <p:cNvPr id="510" name="Line 10"/>
                <p:cNvSpPr>
                  <a:spLocks noChangeShapeType="1"/>
                </p:cNvSpPr>
                <p:nvPr/>
              </p:nvSpPr>
              <p:spPr bwMode="auto">
                <a:xfrm>
                  <a:off x="8051203" y="4271682"/>
                  <a:ext cx="522492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lIns="36000"/>
                <a:lstStyle/>
                <a:p>
                  <a:endParaRPr lang="de-DE"/>
                </a:p>
              </p:txBody>
            </p:sp>
            <p:sp>
              <p:nvSpPr>
                <p:cNvPr id="511" name="Line 10"/>
                <p:cNvSpPr>
                  <a:spLocks noChangeShapeType="1"/>
                </p:cNvSpPr>
                <p:nvPr/>
              </p:nvSpPr>
              <p:spPr bwMode="auto">
                <a:xfrm rot="5400000">
                  <a:off x="8020221" y="4311272"/>
                  <a:ext cx="71490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lIns="36000"/>
                <a:lstStyle/>
                <a:p>
                  <a:endParaRPr lang="de-DE"/>
                </a:p>
              </p:txBody>
            </p:sp>
          </p:grpSp>
          <p:sp>
            <p:nvSpPr>
              <p:cNvPr id="509" name="Line 10"/>
              <p:cNvSpPr>
                <a:spLocks noChangeShapeType="1"/>
              </p:cNvSpPr>
              <p:nvPr/>
            </p:nvSpPr>
            <p:spPr bwMode="auto">
              <a:xfrm rot="5400000">
                <a:off x="2403031" y="2390312"/>
                <a:ext cx="1274197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36000"/>
              <a:lstStyle/>
              <a:p>
                <a:endParaRPr lang="de-DE"/>
              </a:p>
            </p:txBody>
          </p:sp>
        </p:grpSp>
        <p:sp>
          <p:nvSpPr>
            <p:cNvPr id="504" name="Text Box 472"/>
            <p:cNvSpPr txBox="1">
              <a:spLocks noChangeArrowheads="1"/>
            </p:cNvSpPr>
            <p:nvPr/>
          </p:nvSpPr>
          <p:spPr bwMode="auto">
            <a:xfrm>
              <a:off x="2895843" y="2476260"/>
              <a:ext cx="676210" cy="307777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FF00FF"/>
              </a:solidFill>
            </a:ln>
          </p:spPr>
          <p:txBody>
            <a:bodyPr wrap="square" lIns="3600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Verdana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Verdana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Verdana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Verdana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Verdana" pitchFamily="34" charset="0"/>
                  <a:cs typeface="Arial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  <a:cs typeface="Arial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  <a:cs typeface="Arial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  <a:cs typeface="Arial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  <a:cs typeface="Arial" pitchFamily="34" charset="0"/>
                </a:defRPr>
              </a:lvl9pPr>
            </a:lstStyle>
            <a:p>
              <a:pPr eaLnBrk="1" hangingPunct="1">
                <a:buClrTx/>
                <a:buSzTx/>
                <a:buFontTx/>
                <a:buNone/>
              </a:pPr>
              <a:r>
                <a:rPr lang="en-US" sz="1000" dirty="0">
                  <a:latin typeface="Arial" pitchFamily="34" charset="0"/>
                </a:rPr>
                <a:t>recent duplication</a:t>
              </a:r>
            </a:p>
          </p:txBody>
        </p:sp>
        <p:cxnSp>
          <p:nvCxnSpPr>
            <p:cNvPr id="528" name="Gerader Verbinder 527"/>
            <p:cNvCxnSpPr/>
            <p:nvPr/>
          </p:nvCxnSpPr>
          <p:spPr bwMode="auto">
            <a:xfrm>
              <a:off x="2599998" y="2946376"/>
              <a:ext cx="0" cy="283758"/>
            </a:xfrm>
            <a:prstGeom prst="line">
              <a:avLst/>
            </a:prstGeom>
            <a:noFill/>
            <a:ln w="38100" cap="flat" cmpd="sng" algn="ctr">
              <a:solidFill>
                <a:schemeClr val="accent2">
                  <a:lumMod val="20000"/>
                  <a:lumOff val="8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29" name="Gerader Verbinder 528"/>
            <p:cNvCxnSpPr/>
            <p:nvPr/>
          </p:nvCxnSpPr>
          <p:spPr bwMode="auto">
            <a:xfrm>
              <a:off x="2599998" y="3242118"/>
              <a:ext cx="0" cy="308140"/>
            </a:xfrm>
            <a:prstGeom prst="line">
              <a:avLst/>
            </a:prstGeom>
            <a:noFill/>
            <a:ln w="38100" cap="flat" cmpd="sng" algn="ctr">
              <a:solidFill>
                <a:schemeClr val="accent2">
                  <a:lumMod val="60000"/>
                  <a:lumOff val="4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53" name="Gerader Verbinder 552"/>
            <p:cNvCxnSpPr/>
            <p:nvPr/>
          </p:nvCxnSpPr>
          <p:spPr bwMode="auto">
            <a:xfrm>
              <a:off x="2597869" y="2341805"/>
              <a:ext cx="0" cy="283758"/>
            </a:xfrm>
            <a:prstGeom prst="line">
              <a:avLst/>
            </a:prstGeom>
            <a:noFill/>
            <a:ln w="38100" cap="flat" cmpd="sng" algn="ctr">
              <a:solidFill>
                <a:srgbClr val="FF00FF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54" name="Gerader Verbinder 553"/>
            <p:cNvCxnSpPr/>
            <p:nvPr/>
          </p:nvCxnSpPr>
          <p:spPr bwMode="auto">
            <a:xfrm>
              <a:off x="2599456" y="2645018"/>
              <a:ext cx="0" cy="283758"/>
            </a:xfrm>
            <a:prstGeom prst="line">
              <a:avLst/>
            </a:prstGeom>
            <a:noFill/>
            <a:ln w="38100" cap="flat" cmpd="sng" algn="ctr">
              <a:solidFill>
                <a:srgbClr val="FF00FF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222" name="Text Box 472">
              <a:extLst>
                <a:ext uri="{FF2B5EF4-FFF2-40B4-BE49-F238E27FC236}">
                  <a16:creationId xmlns:a16="http://schemas.microsoft.com/office/drawing/2014/main" id="{14414CB1-27A6-4800-AF8C-2AF31898703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683161" y="1509651"/>
              <a:ext cx="444364" cy="153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3600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Verdana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Verdana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Verdana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Verdana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Verdana" pitchFamily="34" charset="0"/>
                  <a:cs typeface="Arial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  <a:cs typeface="Arial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  <a:cs typeface="Arial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  <a:cs typeface="Arial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  <a:cs typeface="Arial" pitchFamily="34" charset="0"/>
                </a:defRPr>
              </a:lvl9pPr>
            </a:lstStyle>
            <a:p>
              <a:pPr lvl="0">
                <a:defRPr/>
              </a:pPr>
              <a:r>
                <a:rPr lang="en-US" sz="1000" dirty="0">
                  <a:solidFill>
                    <a:srgbClr val="000000"/>
                  </a:solidFill>
                  <a:latin typeface="Arial" pitchFamily="34" charset="0"/>
                </a:rPr>
                <a:t>90.2%</a:t>
              </a:r>
            </a:p>
          </p:txBody>
        </p:sp>
      </p:grpSp>
      <p:sp>
        <p:nvSpPr>
          <p:cNvPr id="252" name="Text Box 476"/>
          <p:cNvSpPr txBox="1">
            <a:spLocks noChangeArrowheads="1"/>
          </p:cNvSpPr>
          <p:nvPr/>
        </p:nvSpPr>
        <p:spPr bwMode="auto">
          <a:xfrm>
            <a:off x="4066650" y="4135354"/>
            <a:ext cx="964838" cy="8925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6000">
            <a:spAutoFit/>
          </a:bodyPr>
          <a:lstStyle>
            <a:lvl1pPr>
              <a:defRPr>
                <a:solidFill>
                  <a:schemeClr val="tx1"/>
                </a:solidFill>
                <a:latin typeface="Verdana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  <a:cs typeface="Arial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Arial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Arial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Arial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Arial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Lizards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Lacertidae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(family)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ＭＳ Ｐゴシック" pitchFamily="34" charset="-128"/>
                <a:cs typeface="Arial" pitchFamily="34" charset="0"/>
              </a:rPr>
              <a:t>Sand lizard</a:t>
            </a:r>
          </a:p>
          <a:p>
            <a:pPr lvl="0" algn="ctr" eaLnBrk="0" hangingPunct="0"/>
            <a:r>
              <a:rPr lang="en-US" sz="800" i="1" dirty="0">
                <a:solidFill>
                  <a:srgbClr val="000000"/>
                </a:solidFill>
                <a:latin typeface="Arial"/>
                <a:ea typeface="ＭＳ Ｐゴシック" pitchFamily="34" charset="-128"/>
              </a:rPr>
              <a:t>Lacerta agilis</a:t>
            </a:r>
            <a:endParaRPr kumimoji="0" lang="en-US" sz="800" b="0" i="1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ＭＳ Ｐゴシック" pitchFamily="34" charset="-128"/>
            </a:endParaRPr>
          </a:p>
        </p:txBody>
      </p:sp>
      <p:sp>
        <p:nvSpPr>
          <p:cNvPr id="245" name="Line 9"/>
          <p:cNvSpPr>
            <a:spLocks noChangeShapeType="1"/>
          </p:cNvSpPr>
          <p:nvPr/>
        </p:nvSpPr>
        <p:spPr bwMode="auto">
          <a:xfrm>
            <a:off x="3690926" y="3583186"/>
            <a:ext cx="1334087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36000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35000"/>
              <a:buFont typeface="StarBats" charset="0"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246" name="Line 10"/>
          <p:cNvSpPr>
            <a:spLocks noChangeShapeType="1"/>
          </p:cNvSpPr>
          <p:nvPr/>
        </p:nvSpPr>
        <p:spPr bwMode="auto">
          <a:xfrm>
            <a:off x="3690926" y="3626048"/>
            <a:ext cx="1334087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36000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35000"/>
              <a:buFont typeface="StarBats" charset="0"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254" name="Text Box 754"/>
          <p:cNvSpPr txBox="1">
            <a:spLocks noChangeArrowheads="1"/>
          </p:cNvSpPr>
          <p:nvPr/>
        </p:nvSpPr>
        <p:spPr bwMode="auto">
          <a:xfrm>
            <a:off x="4041556" y="3849556"/>
            <a:ext cx="283215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3600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Verdana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  <a:cs typeface="Arial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Arial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Arial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Arial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Arial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C1L2</a:t>
            </a:r>
          </a:p>
        </p:txBody>
      </p:sp>
      <p:sp>
        <p:nvSpPr>
          <p:cNvPr id="255" name="Line 47"/>
          <p:cNvSpPr>
            <a:spLocks noChangeShapeType="1"/>
          </p:cNvSpPr>
          <p:nvPr/>
        </p:nvSpPr>
        <p:spPr bwMode="auto">
          <a:xfrm>
            <a:off x="4219886" y="3538406"/>
            <a:ext cx="0" cy="2698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36000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35000"/>
              <a:buFont typeface="StarBats" charset="0"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256" name="Rectangle 48"/>
          <p:cNvSpPr>
            <a:spLocks noChangeArrowheads="1"/>
          </p:cNvSpPr>
          <p:nvPr/>
        </p:nvSpPr>
        <p:spPr bwMode="auto">
          <a:xfrm>
            <a:off x="4196073" y="3720969"/>
            <a:ext cx="46038" cy="76200"/>
          </a:xfrm>
          <a:prstGeom prst="rect">
            <a:avLst/>
          </a:prstGeom>
          <a:solidFill>
            <a:srgbClr val="00CC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36000" anchor="ctr"/>
          <a:lstStyle/>
          <a:p>
            <a:pPr algn="ctr">
              <a:buFont typeface="StarBats" charset="0"/>
            </a:pPr>
            <a:endParaRPr lang="de-DE">
              <a:solidFill>
                <a:schemeClr val="tx1"/>
              </a:solidFill>
              <a:latin typeface="Arial" pitchFamily="34" charset="0"/>
              <a:cs typeface="+mn-cs"/>
            </a:endParaRPr>
          </a:p>
        </p:txBody>
      </p:sp>
      <p:sp>
        <p:nvSpPr>
          <p:cNvPr id="257" name="Oval 46"/>
          <p:cNvSpPr>
            <a:spLocks noChangeArrowheads="1"/>
          </p:cNvSpPr>
          <p:nvPr/>
        </p:nvSpPr>
        <p:spPr bwMode="auto">
          <a:xfrm>
            <a:off x="4156386" y="3385066"/>
            <a:ext cx="125412" cy="149225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3600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258" name="Line 42"/>
          <p:cNvSpPr>
            <a:spLocks noChangeShapeType="1"/>
          </p:cNvSpPr>
          <p:nvPr/>
        </p:nvSpPr>
        <p:spPr bwMode="auto">
          <a:xfrm>
            <a:off x="3929047" y="3535561"/>
            <a:ext cx="0" cy="285749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36000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35000"/>
              <a:buFont typeface="StarBats" charset="0"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259" name="Rectangle 43"/>
          <p:cNvSpPr>
            <a:spLocks noChangeArrowheads="1"/>
          </p:cNvSpPr>
          <p:nvPr/>
        </p:nvSpPr>
        <p:spPr bwMode="auto">
          <a:xfrm>
            <a:off x="3905234" y="3646901"/>
            <a:ext cx="46038" cy="76200"/>
          </a:xfrm>
          <a:prstGeom prst="rect">
            <a:avLst/>
          </a:prstGeom>
          <a:solidFill>
            <a:srgbClr val="FF006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3600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260" name="Rectangle 44"/>
          <p:cNvSpPr>
            <a:spLocks noChangeArrowheads="1"/>
          </p:cNvSpPr>
          <p:nvPr/>
        </p:nvSpPr>
        <p:spPr bwMode="auto">
          <a:xfrm>
            <a:off x="3905234" y="3743738"/>
            <a:ext cx="46038" cy="74613"/>
          </a:xfrm>
          <a:prstGeom prst="rect">
            <a:avLst/>
          </a:prstGeom>
          <a:solidFill>
            <a:srgbClr val="FF006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3600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261" name="Oval 29"/>
          <p:cNvSpPr>
            <a:spLocks noChangeArrowheads="1"/>
          </p:cNvSpPr>
          <p:nvPr/>
        </p:nvSpPr>
        <p:spPr bwMode="auto">
          <a:xfrm>
            <a:off x="3870308" y="3237111"/>
            <a:ext cx="123825" cy="147638"/>
          </a:xfrm>
          <a:prstGeom prst="ellipse">
            <a:avLst/>
          </a:prstGeom>
          <a:solidFill>
            <a:srgbClr val="99CC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3600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262" name="Oval 30"/>
          <p:cNvSpPr>
            <a:spLocks noChangeArrowheads="1"/>
          </p:cNvSpPr>
          <p:nvPr/>
        </p:nvSpPr>
        <p:spPr bwMode="auto">
          <a:xfrm>
            <a:off x="3870308" y="3387924"/>
            <a:ext cx="123825" cy="149225"/>
          </a:xfrm>
          <a:prstGeom prst="ellipse">
            <a:avLst/>
          </a:prstGeom>
          <a:solidFill>
            <a:srgbClr val="CCEC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3600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263" name="Oval 31"/>
          <p:cNvSpPr>
            <a:spLocks noChangeArrowheads="1"/>
          </p:cNvSpPr>
          <p:nvPr/>
        </p:nvSpPr>
        <p:spPr bwMode="auto">
          <a:xfrm>
            <a:off x="3870308" y="2933899"/>
            <a:ext cx="123825" cy="149225"/>
          </a:xfrm>
          <a:prstGeom prst="ellipse">
            <a:avLst/>
          </a:prstGeom>
          <a:solidFill>
            <a:srgbClr val="99CC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3600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264" name="Oval 32"/>
          <p:cNvSpPr>
            <a:spLocks noChangeArrowheads="1"/>
          </p:cNvSpPr>
          <p:nvPr/>
        </p:nvSpPr>
        <p:spPr bwMode="auto">
          <a:xfrm>
            <a:off x="3870308" y="3084711"/>
            <a:ext cx="123825" cy="149225"/>
          </a:xfrm>
          <a:prstGeom prst="ellipse">
            <a:avLst/>
          </a:prstGeom>
          <a:solidFill>
            <a:srgbClr val="CCEC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3600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265" name="Oval 33"/>
          <p:cNvSpPr>
            <a:spLocks noChangeArrowheads="1"/>
          </p:cNvSpPr>
          <p:nvPr/>
        </p:nvSpPr>
        <p:spPr bwMode="auto">
          <a:xfrm>
            <a:off x="3870308" y="1559579"/>
            <a:ext cx="123825" cy="149225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3600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266" name="Oval 34"/>
          <p:cNvSpPr>
            <a:spLocks noChangeArrowheads="1"/>
          </p:cNvSpPr>
          <p:nvPr/>
        </p:nvSpPr>
        <p:spPr bwMode="auto">
          <a:xfrm>
            <a:off x="3870308" y="2630686"/>
            <a:ext cx="123825" cy="149225"/>
          </a:xfrm>
          <a:prstGeom prst="ellipse">
            <a:avLst/>
          </a:prstGeom>
          <a:solidFill>
            <a:srgbClr val="99CC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3600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267" name="Oval 35"/>
          <p:cNvSpPr>
            <a:spLocks noChangeArrowheads="1"/>
          </p:cNvSpPr>
          <p:nvPr/>
        </p:nvSpPr>
        <p:spPr bwMode="auto">
          <a:xfrm>
            <a:off x="3870308" y="2783086"/>
            <a:ext cx="123825" cy="149225"/>
          </a:xfrm>
          <a:prstGeom prst="ellipse">
            <a:avLst/>
          </a:prstGeom>
          <a:solidFill>
            <a:srgbClr val="CCEC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3600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268" name="Oval 29"/>
          <p:cNvSpPr>
            <a:spLocks noChangeArrowheads="1"/>
          </p:cNvSpPr>
          <p:nvPr/>
        </p:nvSpPr>
        <p:spPr bwMode="auto">
          <a:xfrm>
            <a:off x="3870308" y="2322711"/>
            <a:ext cx="123825" cy="147638"/>
          </a:xfrm>
          <a:prstGeom prst="ellipse">
            <a:avLst/>
          </a:prstGeom>
          <a:solidFill>
            <a:srgbClr val="99CC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3600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269" name="Oval 30"/>
          <p:cNvSpPr>
            <a:spLocks noChangeArrowheads="1"/>
          </p:cNvSpPr>
          <p:nvPr/>
        </p:nvSpPr>
        <p:spPr bwMode="auto">
          <a:xfrm>
            <a:off x="3870308" y="2473524"/>
            <a:ext cx="123825" cy="149225"/>
          </a:xfrm>
          <a:prstGeom prst="ellipse">
            <a:avLst/>
          </a:prstGeom>
          <a:solidFill>
            <a:srgbClr val="CCEC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3600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270" name="Oval 31"/>
          <p:cNvSpPr>
            <a:spLocks noChangeArrowheads="1"/>
          </p:cNvSpPr>
          <p:nvPr/>
        </p:nvSpPr>
        <p:spPr bwMode="auto">
          <a:xfrm>
            <a:off x="3870308" y="2019499"/>
            <a:ext cx="123825" cy="149225"/>
          </a:xfrm>
          <a:prstGeom prst="ellipse">
            <a:avLst/>
          </a:prstGeom>
          <a:solidFill>
            <a:srgbClr val="99CC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3600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271" name="Oval 32"/>
          <p:cNvSpPr>
            <a:spLocks noChangeArrowheads="1"/>
          </p:cNvSpPr>
          <p:nvPr/>
        </p:nvSpPr>
        <p:spPr bwMode="auto">
          <a:xfrm>
            <a:off x="3870308" y="2170311"/>
            <a:ext cx="123825" cy="149225"/>
          </a:xfrm>
          <a:prstGeom prst="ellipse">
            <a:avLst/>
          </a:prstGeom>
          <a:solidFill>
            <a:srgbClr val="CCEC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3600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273" name="Oval 34"/>
          <p:cNvSpPr>
            <a:spLocks noChangeArrowheads="1"/>
          </p:cNvSpPr>
          <p:nvPr/>
        </p:nvSpPr>
        <p:spPr bwMode="auto">
          <a:xfrm>
            <a:off x="3870308" y="1716286"/>
            <a:ext cx="123825" cy="149225"/>
          </a:xfrm>
          <a:prstGeom prst="ellipse">
            <a:avLst/>
          </a:prstGeom>
          <a:solidFill>
            <a:srgbClr val="99CC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3600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274" name="Oval 35"/>
          <p:cNvSpPr>
            <a:spLocks noChangeArrowheads="1"/>
          </p:cNvSpPr>
          <p:nvPr/>
        </p:nvSpPr>
        <p:spPr bwMode="auto">
          <a:xfrm>
            <a:off x="3870308" y="1868686"/>
            <a:ext cx="123825" cy="149225"/>
          </a:xfrm>
          <a:prstGeom prst="ellipse">
            <a:avLst/>
          </a:prstGeom>
          <a:solidFill>
            <a:srgbClr val="CCEC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3600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277" name="Text Box 755"/>
          <p:cNvSpPr txBox="1">
            <a:spLocks noChangeArrowheads="1"/>
          </p:cNvSpPr>
          <p:nvPr/>
        </p:nvSpPr>
        <p:spPr bwMode="auto">
          <a:xfrm>
            <a:off x="3837622" y="3850630"/>
            <a:ext cx="185431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3600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Verdana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  <a:cs typeface="Arial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Arial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Arial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Arial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Arial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C1</a:t>
            </a:r>
            <a:r>
              <a:rPr lang="de-DE" sz="500" dirty="0">
                <a:solidFill>
                  <a:srgbClr val="000000"/>
                </a:solidFill>
                <a:latin typeface="Arial" pitchFamily="34" charset="0"/>
              </a:rPr>
              <a:t>/</a:t>
            </a:r>
            <a:endParaRPr kumimoji="0" lang="de-DE" sz="5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281" name="Text Box 754"/>
          <p:cNvSpPr txBox="1">
            <a:spLocks noChangeArrowheads="1"/>
          </p:cNvSpPr>
          <p:nvPr/>
        </p:nvSpPr>
        <p:spPr bwMode="auto">
          <a:xfrm>
            <a:off x="4332980" y="3849556"/>
            <a:ext cx="283215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3600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Verdana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  <a:cs typeface="Arial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Arial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Arial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Arial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Arial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C1L4</a:t>
            </a:r>
          </a:p>
        </p:txBody>
      </p:sp>
      <p:sp>
        <p:nvSpPr>
          <p:cNvPr id="282" name="Line 47"/>
          <p:cNvSpPr>
            <a:spLocks noChangeShapeType="1"/>
          </p:cNvSpPr>
          <p:nvPr/>
        </p:nvSpPr>
        <p:spPr bwMode="auto">
          <a:xfrm>
            <a:off x="4511310" y="3538406"/>
            <a:ext cx="0" cy="2698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36000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35000"/>
              <a:buFont typeface="StarBats" charset="0"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283" name="Rectangle 48"/>
          <p:cNvSpPr>
            <a:spLocks noChangeArrowheads="1"/>
          </p:cNvSpPr>
          <p:nvPr/>
        </p:nvSpPr>
        <p:spPr bwMode="auto">
          <a:xfrm>
            <a:off x="4487497" y="3720969"/>
            <a:ext cx="46038" cy="76200"/>
          </a:xfrm>
          <a:prstGeom prst="rect">
            <a:avLst/>
          </a:prstGeom>
          <a:solidFill>
            <a:srgbClr val="00CC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36000" anchor="ctr"/>
          <a:lstStyle/>
          <a:p>
            <a:pPr algn="ctr">
              <a:buFont typeface="StarBats" charset="0"/>
            </a:pPr>
            <a:endParaRPr lang="de-DE">
              <a:solidFill>
                <a:schemeClr val="tx1"/>
              </a:solidFill>
              <a:latin typeface="Arial" pitchFamily="34" charset="0"/>
              <a:cs typeface="+mn-cs"/>
            </a:endParaRPr>
          </a:p>
        </p:txBody>
      </p:sp>
      <p:sp>
        <p:nvSpPr>
          <p:cNvPr id="284" name="Oval 46"/>
          <p:cNvSpPr>
            <a:spLocks noChangeArrowheads="1"/>
          </p:cNvSpPr>
          <p:nvPr/>
        </p:nvSpPr>
        <p:spPr bwMode="auto">
          <a:xfrm>
            <a:off x="4447810" y="3234772"/>
            <a:ext cx="125412" cy="149225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3600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405" name="Oval 29"/>
          <p:cNvSpPr>
            <a:spLocks noChangeArrowheads="1"/>
          </p:cNvSpPr>
          <p:nvPr/>
        </p:nvSpPr>
        <p:spPr bwMode="auto">
          <a:xfrm>
            <a:off x="4450538" y="3389508"/>
            <a:ext cx="123825" cy="147638"/>
          </a:xfrm>
          <a:prstGeom prst="ellipse">
            <a:avLst/>
          </a:prstGeom>
          <a:solidFill>
            <a:srgbClr val="99CC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3600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408" name="Text Box 754"/>
          <p:cNvSpPr txBox="1">
            <a:spLocks noChangeArrowheads="1"/>
          </p:cNvSpPr>
          <p:nvPr/>
        </p:nvSpPr>
        <p:spPr bwMode="auto">
          <a:xfrm>
            <a:off x="4616612" y="3849556"/>
            <a:ext cx="283215" cy="123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3600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Verdana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  <a:cs typeface="Arial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Arial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Arial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Arial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Arial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C1L6</a:t>
            </a:r>
            <a:endParaRPr kumimoji="0" lang="de-DE" sz="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409" name="Line 47"/>
          <p:cNvSpPr>
            <a:spLocks noChangeShapeType="1"/>
          </p:cNvSpPr>
          <p:nvPr/>
        </p:nvSpPr>
        <p:spPr bwMode="auto">
          <a:xfrm>
            <a:off x="4794942" y="3538406"/>
            <a:ext cx="0" cy="2698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36000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35000"/>
              <a:buFont typeface="StarBats" charset="0"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410" name="Rectangle 48"/>
          <p:cNvSpPr>
            <a:spLocks noChangeArrowheads="1"/>
          </p:cNvSpPr>
          <p:nvPr/>
        </p:nvSpPr>
        <p:spPr bwMode="auto">
          <a:xfrm>
            <a:off x="4771129" y="3720969"/>
            <a:ext cx="46038" cy="76200"/>
          </a:xfrm>
          <a:prstGeom prst="rect">
            <a:avLst/>
          </a:prstGeom>
          <a:solidFill>
            <a:srgbClr val="0000FF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lIns="3600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411" name="Oval 46"/>
          <p:cNvSpPr>
            <a:spLocks noChangeArrowheads="1"/>
          </p:cNvSpPr>
          <p:nvPr/>
        </p:nvSpPr>
        <p:spPr bwMode="auto">
          <a:xfrm>
            <a:off x="4731442" y="3234772"/>
            <a:ext cx="125412" cy="149225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3600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412" name="Oval 29"/>
          <p:cNvSpPr>
            <a:spLocks noChangeArrowheads="1"/>
          </p:cNvSpPr>
          <p:nvPr/>
        </p:nvSpPr>
        <p:spPr bwMode="auto">
          <a:xfrm>
            <a:off x="4734170" y="3389508"/>
            <a:ext cx="123825" cy="147638"/>
          </a:xfrm>
          <a:prstGeom prst="ellipse">
            <a:avLst/>
          </a:prstGeom>
          <a:solidFill>
            <a:srgbClr val="99CC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3600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  <p:grpSp>
        <p:nvGrpSpPr>
          <p:cNvPr id="2" name="Gruppieren 1"/>
          <p:cNvGrpSpPr/>
          <p:nvPr/>
        </p:nvGrpSpPr>
        <p:grpSpPr>
          <a:xfrm>
            <a:off x="3932326" y="1440950"/>
            <a:ext cx="292100" cy="1910341"/>
            <a:chOff x="3998349" y="2105224"/>
            <a:chExt cx="292100" cy="1910341"/>
          </a:xfrm>
        </p:grpSpPr>
        <p:sp>
          <p:nvSpPr>
            <p:cNvPr id="279" name="Line 10"/>
            <p:cNvSpPr>
              <a:spLocks noChangeShapeType="1"/>
            </p:cNvSpPr>
            <p:nvPr/>
          </p:nvSpPr>
          <p:spPr bwMode="auto">
            <a:xfrm>
              <a:off x="3998349" y="2111625"/>
              <a:ext cx="2921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36000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35000"/>
                <a:buFont typeface="StarBats" charset="0"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endParaRPr>
            </a:p>
          </p:txBody>
        </p:sp>
        <p:sp>
          <p:nvSpPr>
            <p:cNvPr id="280" name="Line 10"/>
            <p:cNvSpPr>
              <a:spLocks noChangeShapeType="1"/>
            </p:cNvSpPr>
            <p:nvPr/>
          </p:nvSpPr>
          <p:spPr bwMode="auto">
            <a:xfrm rot="5400000">
              <a:off x="3964415" y="2151215"/>
              <a:ext cx="7149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36000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35000"/>
                <a:buFont typeface="StarBats" charset="0"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endParaRPr>
            </a:p>
          </p:txBody>
        </p:sp>
        <p:sp>
          <p:nvSpPr>
            <p:cNvPr id="285" name="Line 10"/>
            <p:cNvSpPr>
              <a:spLocks noChangeShapeType="1"/>
            </p:cNvSpPr>
            <p:nvPr/>
          </p:nvSpPr>
          <p:spPr bwMode="auto">
            <a:xfrm rot="5400000">
              <a:off x="3330739" y="3060395"/>
              <a:ext cx="1910341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36000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35000"/>
                <a:buFont typeface="StarBats" charset="0"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endParaRPr>
            </a:p>
          </p:txBody>
        </p:sp>
      </p:grpSp>
      <p:cxnSp>
        <p:nvCxnSpPr>
          <p:cNvPr id="530" name="Gerader Verbinder 529"/>
          <p:cNvCxnSpPr/>
          <p:nvPr/>
        </p:nvCxnSpPr>
        <p:spPr bwMode="auto">
          <a:xfrm>
            <a:off x="3789129" y="2948757"/>
            <a:ext cx="0" cy="283758"/>
          </a:xfrm>
          <a:prstGeom prst="line">
            <a:avLst/>
          </a:prstGeom>
          <a:noFill/>
          <a:ln w="38100" cap="flat" cmpd="sng" algn="ctr">
            <a:solidFill>
              <a:schemeClr val="accent2">
                <a:lumMod val="20000"/>
                <a:lumOff val="8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31" name="Gerader Verbinder 530"/>
          <p:cNvCxnSpPr/>
          <p:nvPr/>
        </p:nvCxnSpPr>
        <p:spPr bwMode="auto">
          <a:xfrm>
            <a:off x="3789129" y="3242118"/>
            <a:ext cx="0" cy="283758"/>
          </a:xfrm>
          <a:prstGeom prst="line">
            <a:avLst/>
          </a:prstGeom>
          <a:noFill/>
          <a:ln w="38100" cap="flat" cmpd="sng" algn="ctr">
            <a:solidFill>
              <a:schemeClr val="accent2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36" name="Gerader Verbinder 535"/>
          <p:cNvCxnSpPr/>
          <p:nvPr/>
        </p:nvCxnSpPr>
        <p:spPr bwMode="auto">
          <a:xfrm>
            <a:off x="3789129" y="1726975"/>
            <a:ext cx="0" cy="283758"/>
          </a:xfrm>
          <a:prstGeom prst="line">
            <a:avLst/>
          </a:prstGeom>
          <a:noFill/>
          <a:ln w="38100" cap="flat" cmpd="sng" algn="ctr">
            <a:solidFill>
              <a:srgbClr val="FF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37" name="Gerader Verbinder 536"/>
          <p:cNvCxnSpPr/>
          <p:nvPr/>
        </p:nvCxnSpPr>
        <p:spPr bwMode="auto">
          <a:xfrm>
            <a:off x="3789129" y="2034315"/>
            <a:ext cx="0" cy="283758"/>
          </a:xfrm>
          <a:prstGeom prst="line">
            <a:avLst/>
          </a:prstGeom>
          <a:noFill/>
          <a:ln w="38100" cap="flat" cmpd="sng" algn="ctr">
            <a:solidFill>
              <a:srgbClr val="FF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38" name="Gerader Verbinder 537"/>
          <p:cNvCxnSpPr/>
          <p:nvPr/>
        </p:nvCxnSpPr>
        <p:spPr bwMode="auto">
          <a:xfrm>
            <a:off x="3789129" y="2335940"/>
            <a:ext cx="0" cy="283758"/>
          </a:xfrm>
          <a:prstGeom prst="line">
            <a:avLst/>
          </a:prstGeom>
          <a:noFill/>
          <a:ln w="38100" cap="flat" cmpd="sng" algn="ctr">
            <a:solidFill>
              <a:srgbClr val="FF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40" name="Gerader Verbinder 539"/>
          <p:cNvCxnSpPr/>
          <p:nvPr/>
        </p:nvCxnSpPr>
        <p:spPr bwMode="auto">
          <a:xfrm>
            <a:off x="3789129" y="2635025"/>
            <a:ext cx="0" cy="296294"/>
          </a:xfrm>
          <a:prstGeom prst="line">
            <a:avLst/>
          </a:prstGeom>
          <a:noFill/>
          <a:ln w="38100" cap="flat" cmpd="sng" algn="ctr">
            <a:solidFill>
              <a:srgbClr val="FF00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24" name="Text Box 472">
            <a:extLst>
              <a:ext uri="{FF2B5EF4-FFF2-40B4-BE49-F238E27FC236}">
                <a16:creationId xmlns:a16="http://schemas.microsoft.com/office/drawing/2014/main" id="{576235D0-FE04-47C5-82C4-8D8469F27A0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68611" y="1208531"/>
            <a:ext cx="444364" cy="15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600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Verdana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  <a:cs typeface="Arial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Arial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Arial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Arial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Arial" pitchFamily="34" charset="0"/>
              </a:defRPr>
            </a:lvl9pPr>
          </a:lstStyle>
          <a:p>
            <a:pPr lvl="0">
              <a:defRPr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</a:rPr>
              <a:t>90.7%</a:t>
            </a:r>
          </a:p>
        </p:txBody>
      </p:sp>
      <p:sp>
        <p:nvSpPr>
          <p:cNvPr id="135" name="Text Box 475"/>
          <p:cNvSpPr txBox="1">
            <a:spLocks noChangeArrowheads="1"/>
          </p:cNvSpPr>
          <p:nvPr/>
        </p:nvSpPr>
        <p:spPr bwMode="auto">
          <a:xfrm>
            <a:off x="5407408" y="4147906"/>
            <a:ext cx="1257714" cy="8925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6000">
            <a:spAutoFit/>
          </a:bodyPr>
          <a:lstStyle>
            <a:lvl1pPr>
              <a:defRPr>
                <a:solidFill>
                  <a:schemeClr val="tx1"/>
                </a:solidFill>
                <a:latin typeface="Verdana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  <a:cs typeface="Arial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Arial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Arial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Arial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Arial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Lizards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Lacertidae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StarBats" charset="0"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(family)</a:t>
            </a:r>
            <a:endParaRPr kumimoji="0" lang="en-US" sz="11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ＭＳ Ｐゴシック" pitchFamily="34" charset="-128"/>
                <a:cs typeface="Arial" pitchFamily="34" charset="0"/>
              </a:rPr>
              <a:t>Common lizard</a:t>
            </a:r>
          </a:p>
          <a:p>
            <a:pPr lvl="0" algn="ctr" eaLnBrk="0" hangingPunct="0"/>
            <a:r>
              <a:rPr lang="en-US" sz="800" i="1" dirty="0">
                <a:solidFill>
                  <a:srgbClr val="000000"/>
                </a:solidFill>
                <a:latin typeface="Arial"/>
                <a:ea typeface="ＭＳ Ｐゴシック" pitchFamily="34" charset="-128"/>
              </a:rPr>
              <a:t>Zootoca vivipara</a:t>
            </a:r>
            <a:endParaRPr kumimoji="0" lang="en-US" sz="800" b="0" i="1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ＭＳ Ｐゴシック" pitchFamily="34" charset="-128"/>
            </a:endParaRPr>
          </a:p>
        </p:txBody>
      </p:sp>
      <p:sp>
        <p:nvSpPr>
          <p:cNvPr id="252214" name="Text Box 476"/>
          <p:cNvSpPr txBox="1">
            <a:spLocks noChangeArrowheads="1"/>
          </p:cNvSpPr>
          <p:nvPr/>
        </p:nvSpPr>
        <p:spPr bwMode="auto">
          <a:xfrm>
            <a:off x="6856650" y="4147906"/>
            <a:ext cx="1460280" cy="8925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6000">
            <a:spAutoFit/>
          </a:bodyPr>
          <a:lstStyle>
            <a:lvl1pPr>
              <a:defRPr>
                <a:solidFill>
                  <a:schemeClr val="tx1"/>
                </a:solidFill>
                <a:latin typeface="Verdana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  <a:cs typeface="Arial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Arial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Arial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Arial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Arial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Lizards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Lacertidae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(family)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ＭＳ Ｐゴシック" pitchFamily="34" charset="-128"/>
                <a:cs typeface="Arial" pitchFamily="34" charset="0"/>
              </a:rPr>
              <a:t>Common wall lizard</a:t>
            </a:r>
          </a:p>
          <a:p>
            <a:pPr lvl="0" algn="ctr" eaLnBrk="0" hangingPunct="0"/>
            <a:r>
              <a:rPr lang="en-US" sz="800" i="1" dirty="0">
                <a:solidFill>
                  <a:srgbClr val="000000"/>
                </a:solidFill>
                <a:latin typeface="Arial"/>
                <a:ea typeface="ＭＳ Ｐゴシック" pitchFamily="34" charset="-128"/>
              </a:rPr>
              <a:t>Podarcis muralis</a:t>
            </a:r>
            <a:endParaRPr kumimoji="0" lang="en-US" sz="800" b="0" i="1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ＭＳ Ｐゴシック" pitchFamily="34" charset="-128"/>
            </a:endParaRPr>
          </a:p>
        </p:txBody>
      </p:sp>
      <p:grpSp>
        <p:nvGrpSpPr>
          <p:cNvPr id="17" name="Gruppieren 16">
            <a:extLst>
              <a:ext uri="{FF2B5EF4-FFF2-40B4-BE49-F238E27FC236}">
                <a16:creationId xmlns:a16="http://schemas.microsoft.com/office/drawing/2014/main" id="{2DCC8999-AE01-C0D6-7599-6B47A5A2C0F5}"/>
              </a:ext>
            </a:extLst>
          </p:cNvPr>
          <p:cNvGrpSpPr/>
          <p:nvPr/>
        </p:nvGrpSpPr>
        <p:grpSpPr>
          <a:xfrm>
            <a:off x="6936820" y="611044"/>
            <a:ext cx="1302590" cy="3364757"/>
            <a:chOff x="6936820" y="611044"/>
            <a:chExt cx="1302590" cy="3364757"/>
          </a:xfrm>
        </p:grpSpPr>
        <p:sp>
          <p:nvSpPr>
            <p:cNvPr id="251929" name="Line 9"/>
            <p:cNvSpPr>
              <a:spLocks noChangeShapeType="1"/>
            </p:cNvSpPr>
            <p:nvPr/>
          </p:nvSpPr>
          <p:spPr bwMode="auto">
            <a:xfrm>
              <a:off x="6936820" y="3585246"/>
              <a:ext cx="130259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36000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35000"/>
                <a:buFont typeface="StarBats" charset="0"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endParaRPr>
            </a:p>
          </p:txBody>
        </p:sp>
        <p:sp>
          <p:nvSpPr>
            <p:cNvPr id="251930" name="Line 10"/>
            <p:cNvSpPr>
              <a:spLocks noChangeShapeType="1"/>
            </p:cNvSpPr>
            <p:nvPr/>
          </p:nvSpPr>
          <p:spPr bwMode="auto">
            <a:xfrm>
              <a:off x="6936820" y="3628108"/>
              <a:ext cx="130259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36000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35000"/>
                <a:buFont typeface="StarBats" charset="0"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endParaRPr>
            </a:p>
          </p:txBody>
        </p:sp>
        <p:sp>
          <p:nvSpPr>
            <p:cNvPr id="252181" name="Text Box 755"/>
            <p:cNvSpPr txBox="1">
              <a:spLocks noChangeArrowheads="1"/>
            </p:cNvSpPr>
            <p:nvPr/>
          </p:nvSpPr>
          <p:spPr bwMode="auto">
            <a:xfrm>
              <a:off x="7332203" y="3852690"/>
              <a:ext cx="283214" cy="1231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3600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Verdana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Verdana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Verdana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Verdana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Verdana" pitchFamily="34" charset="0"/>
                  <a:cs typeface="Arial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  <a:cs typeface="Arial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  <a:cs typeface="Arial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  <a:cs typeface="Arial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DE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itchFamily="34" charset="0"/>
                  <a:ea typeface="+mn-ea"/>
                  <a:cs typeface="Arial" pitchFamily="34" charset="0"/>
                </a:rPr>
                <a:t>C1L1</a:t>
              </a:r>
            </a:p>
          </p:txBody>
        </p:sp>
        <p:sp>
          <p:nvSpPr>
            <p:cNvPr id="318" name="Text Box 754"/>
            <p:cNvSpPr txBox="1">
              <a:spLocks noChangeArrowheads="1"/>
            </p:cNvSpPr>
            <p:nvPr/>
          </p:nvSpPr>
          <p:spPr bwMode="auto">
            <a:xfrm>
              <a:off x="7577897" y="3851616"/>
              <a:ext cx="283215" cy="1231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3600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Verdana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Verdana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Verdana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Verdana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Verdana" pitchFamily="34" charset="0"/>
                  <a:cs typeface="Arial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  <a:cs typeface="Arial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  <a:cs typeface="Arial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  <a:cs typeface="Arial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  <a:cs typeface="Arial" pitchFamily="34" charset="0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DE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itchFamily="34" charset="0"/>
                  <a:ea typeface="+mn-ea"/>
                  <a:cs typeface="Arial" pitchFamily="34" charset="0"/>
                </a:rPr>
                <a:t>C1L2</a:t>
              </a:r>
            </a:p>
          </p:txBody>
        </p:sp>
        <p:sp>
          <p:nvSpPr>
            <p:cNvPr id="319" name="Line 47"/>
            <p:cNvSpPr>
              <a:spLocks noChangeShapeType="1"/>
            </p:cNvSpPr>
            <p:nvPr/>
          </p:nvSpPr>
          <p:spPr bwMode="auto">
            <a:xfrm>
              <a:off x="7756227" y="3540466"/>
              <a:ext cx="0" cy="26987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36000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35000"/>
                <a:buFont typeface="StarBats" charset="0"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endParaRPr>
            </a:p>
          </p:txBody>
        </p:sp>
        <p:sp>
          <p:nvSpPr>
            <p:cNvPr id="320" name="Rectangle 48"/>
            <p:cNvSpPr>
              <a:spLocks noChangeArrowheads="1"/>
            </p:cNvSpPr>
            <p:nvPr/>
          </p:nvSpPr>
          <p:spPr bwMode="auto">
            <a:xfrm>
              <a:off x="7732414" y="3723029"/>
              <a:ext cx="46038" cy="76200"/>
            </a:xfrm>
            <a:prstGeom prst="rect">
              <a:avLst/>
            </a:prstGeom>
            <a:solidFill>
              <a:srgbClr val="00CC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36000" anchor="ctr"/>
            <a:lstStyle/>
            <a:p>
              <a:pPr algn="ctr">
                <a:buFont typeface="StarBats" charset="0"/>
              </a:pPr>
              <a:endParaRPr lang="de-DE">
                <a:solidFill>
                  <a:schemeClr val="tx1"/>
                </a:solidFill>
                <a:latin typeface="Arial" pitchFamily="34" charset="0"/>
                <a:cs typeface="+mn-cs"/>
              </a:endParaRPr>
            </a:p>
          </p:txBody>
        </p:sp>
        <p:sp>
          <p:nvSpPr>
            <p:cNvPr id="321" name="Oval 46"/>
            <p:cNvSpPr>
              <a:spLocks noChangeArrowheads="1"/>
            </p:cNvSpPr>
            <p:nvPr/>
          </p:nvSpPr>
          <p:spPr bwMode="auto">
            <a:xfrm>
              <a:off x="7692727" y="3387126"/>
              <a:ext cx="125412" cy="149225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3600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endParaRPr>
            </a:p>
          </p:txBody>
        </p:sp>
        <p:sp>
          <p:nvSpPr>
            <p:cNvPr id="375" name="Line 42"/>
            <p:cNvSpPr>
              <a:spLocks noChangeShapeType="1"/>
            </p:cNvSpPr>
            <p:nvPr/>
          </p:nvSpPr>
          <p:spPr bwMode="auto">
            <a:xfrm>
              <a:off x="7180132" y="3537621"/>
              <a:ext cx="0" cy="28574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36000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35000"/>
                <a:buFont typeface="StarBats" charset="0"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endParaRPr>
            </a:p>
          </p:txBody>
        </p:sp>
        <p:sp>
          <p:nvSpPr>
            <p:cNvPr id="376" name="Rectangle 43"/>
            <p:cNvSpPr>
              <a:spLocks noChangeArrowheads="1"/>
            </p:cNvSpPr>
            <p:nvPr/>
          </p:nvSpPr>
          <p:spPr bwMode="auto">
            <a:xfrm>
              <a:off x="7156319" y="3648961"/>
              <a:ext cx="46038" cy="76200"/>
            </a:xfrm>
            <a:prstGeom prst="rect">
              <a:avLst/>
            </a:prstGeom>
            <a:solidFill>
              <a:srgbClr val="FF0066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3600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endParaRPr>
            </a:p>
          </p:txBody>
        </p:sp>
        <p:sp>
          <p:nvSpPr>
            <p:cNvPr id="377" name="Rectangle 44"/>
            <p:cNvSpPr>
              <a:spLocks noChangeArrowheads="1"/>
            </p:cNvSpPr>
            <p:nvPr/>
          </p:nvSpPr>
          <p:spPr bwMode="auto">
            <a:xfrm>
              <a:off x="7156319" y="3745798"/>
              <a:ext cx="46038" cy="74613"/>
            </a:xfrm>
            <a:prstGeom prst="rect">
              <a:avLst/>
            </a:prstGeom>
            <a:solidFill>
              <a:srgbClr val="FF0066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3600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endParaRPr>
            </a:p>
          </p:txBody>
        </p:sp>
        <p:sp>
          <p:nvSpPr>
            <p:cNvPr id="379" name="Oval 29"/>
            <p:cNvSpPr>
              <a:spLocks noChangeArrowheads="1"/>
            </p:cNvSpPr>
            <p:nvPr/>
          </p:nvSpPr>
          <p:spPr bwMode="auto">
            <a:xfrm>
              <a:off x="7121393" y="3239171"/>
              <a:ext cx="123825" cy="147638"/>
            </a:xfrm>
            <a:prstGeom prst="ellipse">
              <a:avLst/>
            </a:prstGeom>
            <a:solidFill>
              <a:srgbClr val="99CC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3600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endParaRPr>
            </a:p>
          </p:txBody>
        </p:sp>
        <p:sp>
          <p:nvSpPr>
            <p:cNvPr id="380" name="Oval 30"/>
            <p:cNvSpPr>
              <a:spLocks noChangeArrowheads="1"/>
            </p:cNvSpPr>
            <p:nvPr/>
          </p:nvSpPr>
          <p:spPr bwMode="auto">
            <a:xfrm>
              <a:off x="7121393" y="3389984"/>
              <a:ext cx="123825" cy="149225"/>
            </a:xfrm>
            <a:prstGeom prst="ellipse">
              <a:avLst/>
            </a:prstGeom>
            <a:solidFill>
              <a:srgbClr val="CCEC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3600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endParaRPr>
            </a:p>
          </p:txBody>
        </p:sp>
        <p:sp>
          <p:nvSpPr>
            <p:cNvPr id="381" name="Oval 31"/>
            <p:cNvSpPr>
              <a:spLocks noChangeArrowheads="1"/>
            </p:cNvSpPr>
            <p:nvPr/>
          </p:nvSpPr>
          <p:spPr bwMode="auto">
            <a:xfrm>
              <a:off x="7121393" y="2935959"/>
              <a:ext cx="123825" cy="149225"/>
            </a:xfrm>
            <a:prstGeom prst="ellipse">
              <a:avLst/>
            </a:prstGeom>
            <a:solidFill>
              <a:srgbClr val="99CC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3600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endParaRPr>
            </a:p>
          </p:txBody>
        </p:sp>
        <p:sp>
          <p:nvSpPr>
            <p:cNvPr id="382" name="Oval 32"/>
            <p:cNvSpPr>
              <a:spLocks noChangeArrowheads="1"/>
            </p:cNvSpPr>
            <p:nvPr/>
          </p:nvSpPr>
          <p:spPr bwMode="auto">
            <a:xfrm>
              <a:off x="7121393" y="3086771"/>
              <a:ext cx="123825" cy="149225"/>
            </a:xfrm>
            <a:prstGeom prst="ellipse">
              <a:avLst/>
            </a:prstGeom>
            <a:solidFill>
              <a:srgbClr val="CCEC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3600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endParaRPr>
            </a:p>
          </p:txBody>
        </p:sp>
        <p:sp>
          <p:nvSpPr>
            <p:cNvPr id="383" name="Oval 33"/>
            <p:cNvSpPr>
              <a:spLocks noChangeArrowheads="1"/>
            </p:cNvSpPr>
            <p:nvPr/>
          </p:nvSpPr>
          <p:spPr bwMode="auto">
            <a:xfrm>
              <a:off x="7121393" y="943273"/>
              <a:ext cx="123825" cy="149225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3600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endParaRPr>
            </a:p>
          </p:txBody>
        </p:sp>
        <p:sp>
          <p:nvSpPr>
            <p:cNvPr id="384" name="Oval 34"/>
            <p:cNvSpPr>
              <a:spLocks noChangeArrowheads="1"/>
            </p:cNvSpPr>
            <p:nvPr/>
          </p:nvSpPr>
          <p:spPr bwMode="auto">
            <a:xfrm>
              <a:off x="7121393" y="2632746"/>
              <a:ext cx="123825" cy="149225"/>
            </a:xfrm>
            <a:prstGeom prst="ellipse">
              <a:avLst/>
            </a:prstGeom>
            <a:solidFill>
              <a:srgbClr val="99CC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3600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endParaRPr>
            </a:p>
          </p:txBody>
        </p:sp>
        <p:sp>
          <p:nvSpPr>
            <p:cNvPr id="385" name="Oval 35"/>
            <p:cNvSpPr>
              <a:spLocks noChangeArrowheads="1"/>
            </p:cNvSpPr>
            <p:nvPr/>
          </p:nvSpPr>
          <p:spPr bwMode="auto">
            <a:xfrm>
              <a:off x="7121393" y="2785146"/>
              <a:ext cx="123825" cy="149225"/>
            </a:xfrm>
            <a:prstGeom prst="ellipse">
              <a:avLst/>
            </a:prstGeom>
            <a:solidFill>
              <a:srgbClr val="CCEC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3600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endParaRPr>
            </a:p>
          </p:txBody>
        </p:sp>
        <p:sp>
          <p:nvSpPr>
            <p:cNvPr id="386" name="Oval 29"/>
            <p:cNvSpPr>
              <a:spLocks noChangeArrowheads="1"/>
            </p:cNvSpPr>
            <p:nvPr/>
          </p:nvSpPr>
          <p:spPr bwMode="auto">
            <a:xfrm>
              <a:off x="7121393" y="2324771"/>
              <a:ext cx="123825" cy="147638"/>
            </a:xfrm>
            <a:prstGeom prst="ellipse">
              <a:avLst/>
            </a:prstGeom>
            <a:solidFill>
              <a:srgbClr val="99CC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3600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endParaRPr>
            </a:p>
          </p:txBody>
        </p:sp>
        <p:sp>
          <p:nvSpPr>
            <p:cNvPr id="387" name="Oval 30"/>
            <p:cNvSpPr>
              <a:spLocks noChangeArrowheads="1"/>
            </p:cNvSpPr>
            <p:nvPr/>
          </p:nvSpPr>
          <p:spPr bwMode="auto">
            <a:xfrm>
              <a:off x="7121393" y="2475584"/>
              <a:ext cx="123825" cy="149225"/>
            </a:xfrm>
            <a:prstGeom prst="ellipse">
              <a:avLst/>
            </a:prstGeom>
            <a:solidFill>
              <a:srgbClr val="CCEC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3600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endParaRPr>
            </a:p>
          </p:txBody>
        </p:sp>
        <p:sp>
          <p:nvSpPr>
            <p:cNvPr id="388" name="Oval 31"/>
            <p:cNvSpPr>
              <a:spLocks noChangeArrowheads="1"/>
            </p:cNvSpPr>
            <p:nvPr/>
          </p:nvSpPr>
          <p:spPr bwMode="auto">
            <a:xfrm>
              <a:off x="7121393" y="2021559"/>
              <a:ext cx="123825" cy="149225"/>
            </a:xfrm>
            <a:prstGeom prst="ellipse">
              <a:avLst/>
            </a:prstGeom>
            <a:solidFill>
              <a:srgbClr val="99CC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3600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endParaRPr>
            </a:p>
          </p:txBody>
        </p:sp>
        <p:sp>
          <p:nvSpPr>
            <p:cNvPr id="389" name="Oval 32"/>
            <p:cNvSpPr>
              <a:spLocks noChangeArrowheads="1"/>
            </p:cNvSpPr>
            <p:nvPr/>
          </p:nvSpPr>
          <p:spPr bwMode="auto">
            <a:xfrm>
              <a:off x="7121393" y="2172371"/>
              <a:ext cx="123825" cy="149225"/>
            </a:xfrm>
            <a:prstGeom prst="ellipse">
              <a:avLst/>
            </a:prstGeom>
            <a:solidFill>
              <a:srgbClr val="CCEC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3600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endParaRPr>
            </a:p>
          </p:txBody>
        </p:sp>
        <p:sp>
          <p:nvSpPr>
            <p:cNvPr id="390" name="Oval 34"/>
            <p:cNvSpPr>
              <a:spLocks noChangeArrowheads="1"/>
            </p:cNvSpPr>
            <p:nvPr/>
          </p:nvSpPr>
          <p:spPr bwMode="auto">
            <a:xfrm>
              <a:off x="7121393" y="1718346"/>
              <a:ext cx="123825" cy="149225"/>
            </a:xfrm>
            <a:prstGeom prst="ellipse">
              <a:avLst/>
            </a:prstGeom>
            <a:solidFill>
              <a:srgbClr val="99CC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3600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endParaRPr>
            </a:p>
          </p:txBody>
        </p:sp>
        <p:sp>
          <p:nvSpPr>
            <p:cNvPr id="391" name="Oval 35"/>
            <p:cNvSpPr>
              <a:spLocks noChangeArrowheads="1"/>
            </p:cNvSpPr>
            <p:nvPr/>
          </p:nvSpPr>
          <p:spPr bwMode="auto">
            <a:xfrm>
              <a:off x="7121393" y="1870746"/>
              <a:ext cx="123825" cy="149225"/>
            </a:xfrm>
            <a:prstGeom prst="ellipse">
              <a:avLst/>
            </a:prstGeom>
            <a:solidFill>
              <a:srgbClr val="CCEC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3600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endParaRPr>
            </a:p>
          </p:txBody>
        </p:sp>
        <p:sp>
          <p:nvSpPr>
            <p:cNvPr id="393" name="Oval 34"/>
            <p:cNvSpPr>
              <a:spLocks noChangeArrowheads="1"/>
            </p:cNvSpPr>
            <p:nvPr/>
          </p:nvSpPr>
          <p:spPr bwMode="auto">
            <a:xfrm>
              <a:off x="7121393" y="1407196"/>
              <a:ext cx="123825" cy="149225"/>
            </a:xfrm>
            <a:prstGeom prst="ellipse">
              <a:avLst/>
            </a:prstGeom>
            <a:solidFill>
              <a:srgbClr val="99CC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3600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endParaRPr>
            </a:p>
          </p:txBody>
        </p:sp>
        <p:sp>
          <p:nvSpPr>
            <p:cNvPr id="394" name="Oval 35"/>
            <p:cNvSpPr>
              <a:spLocks noChangeArrowheads="1"/>
            </p:cNvSpPr>
            <p:nvPr/>
          </p:nvSpPr>
          <p:spPr bwMode="auto">
            <a:xfrm>
              <a:off x="7121393" y="1559596"/>
              <a:ext cx="123825" cy="149225"/>
            </a:xfrm>
            <a:prstGeom prst="ellipse">
              <a:avLst/>
            </a:prstGeom>
            <a:solidFill>
              <a:srgbClr val="CCEC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3600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endParaRPr>
            </a:p>
          </p:txBody>
        </p:sp>
        <p:sp>
          <p:nvSpPr>
            <p:cNvPr id="396" name="Text Box 755"/>
            <p:cNvSpPr txBox="1">
              <a:spLocks noChangeArrowheads="1"/>
            </p:cNvSpPr>
            <p:nvPr/>
          </p:nvSpPr>
          <p:spPr bwMode="auto">
            <a:xfrm>
              <a:off x="7109063" y="3852690"/>
              <a:ext cx="167798" cy="1231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3600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Verdana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Verdana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Verdana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Verdana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Verdana" pitchFamily="34" charset="0"/>
                  <a:cs typeface="Arial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  <a:cs typeface="Arial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  <a:cs typeface="Arial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  <a:cs typeface="Arial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DE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itchFamily="34" charset="0"/>
                  <a:ea typeface="+mn-ea"/>
                  <a:cs typeface="Arial" pitchFamily="34" charset="0"/>
                </a:rPr>
                <a:t>C1</a:t>
              </a:r>
            </a:p>
          </p:txBody>
        </p:sp>
        <p:sp>
          <p:nvSpPr>
            <p:cNvPr id="397" name="Line 47"/>
            <p:cNvSpPr>
              <a:spLocks noChangeShapeType="1"/>
            </p:cNvSpPr>
            <p:nvPr/>
          </p:nvSpPr>
          <p:spPr bwMode="auto">
            <a:xfrm>
              <a:off x="7470477" y="3540466"/>
              <a:ext cx="0" cy="26987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36000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35000"/>
                <a:buFont typeface="StarBats" charset="0"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endParaRPr>
            </a:p>
          </p:txBody>
        </p:sp>
        <p:sp>
          <p:nvSpPr>
            <p:cNvPr id="398" name="Rectangle 48"/>
            <p:cNvSpPr>
              <a:spLocks noChangeArrowheads="1"/>
            </p:cNvSpPr>
            <p:nvPr/>
          </p:nvSpPr>
          <p:spPr bwMode="auto">
            <a:xfrm>
              <a:off x="7446664" y="3723029"/>
              <a:ext cx="46038" cy="76200"/>
            </a:xfrm>
            <a:prstGeom prst="rect">
              <a:avLst/>
            </a:prstGeom>
            <a:solidFill>
              <a:srgbClr val="00CC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36000" anchor="ctr"/>
            <a:lstStyle/>
            <a:p>
              <a:pPr algn="ctr">
                <a:buFont typeface="StarBats" charset="0"/>
              </a:pPr>
              <a:endParaRPr lang="de-DE">
                <a:solidFill>
                  <a:schemeClr val="tx1"/>
                </a:solidFill>
                <a:latin typeface="Arial" pitchFamily="34" charset="0"/>
                <a:cs typeface="+mn-cs"/>
              </a:endParaRPr>
            </a:p>
          </p:txBody>
        </p:sp>
        <p:sp>
          <p:nvSpPr>
            <p:cNvPr id="399" name="Oval 46"/>
            <p:cNvSpPr>
              <a:spLocks noChangeArrowheads="1"/>
            </p:cNvSpPr>
            <p:nvPr/>
          </p:nvSpPr>
          <p:spPr bwMode="auto">
            <a:xfrm>
              <a:off x="7406977" y="3083290"/>
              <a:ext cx="125412" cy="149225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3600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endParaRPr>
            </a:p>
          </p:txBody>
        </p:sp>
        <p:sp>
          <p:nvSpPr>
            <p:cNvPr id="401" name="Text Box 754"/>
            <p:cNvSpPr txBox="1">
              <a:spLocks noChangeArrowheads="1"/>
            </p:cNvSpPr>
            <p:nvPr/>
          </p:nvSpPr>
          <p:spPr bwMode="auto">
            <a:xfrm>
              <a:off x="7869321" y="3851616"/>
              <a:ext cx="283215" cy="1231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3600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Verdana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Verdana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Verdana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Verdana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Verdana" pitchFamily="34" charset="0"/>
                  <a:cs typeface="Arial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  <a:cs typeface="Arial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  <a:cs typeface="Arial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  <a:cs typeface="Arial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  <a:cs typeface="Arial" pitchFamily="34" charset="0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DE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itchFamily="34" charset="0"/>
                  <a:ea typeface="+mn-ea"/>
                  <a:cs typeface="Arial" pitchFamily="34" charset="0"/>
                </a:rPr>
                <a:t>C1L3</a:t>
              </a:r>
            </a:p>
          </p:txBody>
        </p:sp>
        <p:sp>
          <p:nvSpPr>
            <p:cNvPr id="402" name="Line 47"/>
            <p:cNvSpPr>
              <a:spLocks noChangeShapeType="1"/>
            </p:cNvSpPr>
            <p:nvPr/>
          </p:nvSpPr>
          <p:spPr bwMode="auto">
            <a:xfrm>
              <a:off x="8047651" y="3540466"/>
              <a:ext cx="0" cy="26987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36000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35000"/>
                <a:buFont typeface="StarBats" charset="0"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endParaRPr>
            </a:p>
          </p:txBody>
        </p:sp>
        <p:sp>
          <p:nvSpPr>
            <p:cNvPr id="403" name="Rectangle 48"/>
            <p:cNvSpPr>
              <a:spLocks noChangeArrowheads="1"/>
            </p:cNvSpPr>
            <p:nvPr/>
          </p:nvSpPr>
          <p:spPr bwMode="auto">
            <a:xfrm>
              <a:off x="8023838" y="3723029"/>
              <a:ext cx="46038" cy="76200"/>
            </a:xfrm>
            <a:prstGeom prst="rect">
              <a:avLst/>
            </a:prstGeom>
            <a:solidFill>
              <a:srgbClr val="00CC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36000" anchor="ctr"/>
            <a:lstStyle/>
            <a:p>
              <a:pPr algn="ctr">
                <a:buFont typeface="StarBats" charset="0"/>
              </a:pPr>
              <a:endParaRPr lang="de-DE">
                <a:solidFill>
                  <a:schemeClr val="tx1"/>
                </a:solidFill>
                <a:latin typeface="Arial" pitchFamily="34" charset="0"/>
                <a:cs typeface="+mn-cs"/>
              </a:endParaRPr>
            </a:p>
          </p:txBody>
        </p:sp>
        <p:sp>
          <p:nvSpPr>
            <p:cNvPr id="404" name="Oval 46"/>
            <p:cNvSpPr>
              <a:spLocks noChangeArrowheads="1"/>
            </p:cNvSpPr>
            <p:nvPr/>
          </p:nvSpPr>
          <p:spPr bwMode="auto">
            <a:xfrm>
              <a:off x="7984151" y="3236832"/>
              <a:ext cx="125412" cy="149225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3600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endParaRPr>
            </a:p>
          </p:txBody>
        </p:sp>
        <p:grpSp>
          <p:nvGrpSpPr>
            <p:cNvPr id="4" name="Gruppieren 3"/>
            <p:cNvGrpSpPr/>
            <p:nvPr/>
          </p:nvGrpSpPr>
          <p:grpSpPr>
            <a:xfrm>
              <a:off x="7178670" y="844971"/>
              <a:ext cx="292100" cy="2220216"/>
              <a:chOff x="1984237" y="870203"/>
              <a:chExt cx="292100" cy="2220216"/>
            </a:xfrm>
          </p:grpSpPr>
          <p:sp>
            <p:nvSpPr>
              <p:cNvPr id="368" name="Line 10"/>
              <p:cNvSpPr>
                <a:spLocks noChangeShapeType="1"/>
              </p:cNvSpPr>
              <p:nvPr/>
            </p:nvSpPr>
            <p:spPr bwMode="auto">
              <a:xfrm>
                <a:off x="1984237" y="870203"/>
                <a:ext cx="29210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36000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35000"/>
                  <a:buFont typeface="StarBats" charset="0"/>
                  <a:buNone/>
                  <a:tabLst/>
                  <a:defRPr/>
                </a:pPr>
                <a:endParaRPr kumimoji="0" lang="de-DE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369" name="Line 10"/>
              <p:cNvSpPr>
                <a:spLocks noChangeShapeType="1"/>
              </p:cNvSpPr>
              <p:nvPr/>
            </p:nvSpPr>
            <p:spPr bwMode="auto">
              <a:xfrm rot="5400000">
                <a:off x="1950303" y="909793"/>
                <a:ext cx="7149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36000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35000"/>
                  <a:buFont typeface="StarBats" charset="0"/>
                  <a:buNone/>
                  <a:tabLst/>
                  <a:defRPr/>
                </a:pPr>
                <a:endParaRPr kumimoji="0" lang="de-DE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370" name="Line 10"/>
              <p:cNvSpPr>
                <a:spLocks noChangeShapeType="1"/>
              </p:cNvSpPr>
              <p:nvPr/>
            </p:nvSpPr>
            <p:spPr bwMode="auto">
              <a:xfrm rot="5400000">
                <a:off x="1163612" y="1982234"/>
                <a:ext cx="2216371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36000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35000"/>
                  <a:buFont typeface="StarBats" charset="0"/>
                  <a:buNone/>
                  <a:tabLst/>
                  <a:defRPr/>
                </a:pPr>
                <a:endParaRPr kumimoji="0" lang="de-DE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itchFamily="34" charset="0"/>
                  <a:ea typeface="+mn-ea"/>
                  <a:cs typeface="+mn-cs"/>
                </a:endParaRPr>
              </a:p>
            </p:txBody>
          </p:sp>
        </p:grpSp>
        <p:sp>
          <p:nvSpPr>
            <p:cNvPr id="231" name="Oval 34"/>
            <p:cNvSpPr>
              <a:spLocks noChangeArrowheads="1"/>
            </p:cNvSpPr>
            <p:nvPr/>
          </p:nvSpPr>
          <p:spPr bwMode="auto">
            <a:xfrm>
              <a:off x="7121393" y="1099221"/>
              <a:ext cx="123825" cy="149225"/>
            </a:xfrm>
            <a:prstGeom prst="ellipse">
              <a:avLst/>
            </a:prstGeom>
            <a:solidFill>
              <a:srgbClr val="99CC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3600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endParaRPr>
            </a:p>
          </p:txBody>
        </p:sp>
        <p:sp>
          <p:nvSpPr>
            <p:cNvPr id="240" name="Oval 35"/>
            <p:cNvSpPr>
              <a:spLocks noChangeArrowheads="1"/>
            </p:cNvSpPr>
            <p:nvPr/>
          </p:nvSpPr>
          <p:spPr bwMode="auto">
            <a:xfrm>
              <a:off x="7121393" y="1251621"/>
              <a:ext cx="123825" cy="149225"/>
            </a:xfrm>
            <a:prstGeom prst="ellipse">
              <a:avLst/>
            </a:prstGeom>
            <a:solidFill>
              <a:srgbClr val="CCEC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3600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endParaRPr>
            </a:p>
          </p:txBody>
        </p:sp>
        <p:sp>
          <p:nvSpPr>
            <p:cNvPr id="242" name="Oval 29"/>
            <p:cNvSpPr>
              <a:spLocks noChangeArrowheads="1"/>
            </p:cNvSpPr>
            <p:nvPr/>
          </p:nvSpPr>
          <p:spPr bwMode="auto">
            <a:xfrm>
              <a:off x="7986879" y="3391568"/>
              <a:ext cx="123825" cy="147638"/>
            </a:xfrm>
            <a:prstGeom prst="ellipse">
              <a:avLst/>
            </a:prstGeom>
            <a:solidFill>
              <a:srgbClr val="99CC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3600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endParaRPr>
            </a:p>
          </p:txBody>
        </p:sp>
        <p:sp>
          <p:nvSpPr>
            <p:cNvPr id="243" name="Oval 29"/>
            <p:cNvSpPr>
              <a:spLocks noChangeArrowheads="1"/>
            </p:cNvSpPr>
            <p:nvPr/>
          </p:nvSpPr>
          <p:spPr bwMode="auto">
            <a:xfrm>
              <a:off x="7407344" y="3391568"/>
              <a:ext cx="123825" cy="147638"/>
            </a:xfrm>
            <a:prstGeom prst="ellipse">
              <a:avLst/>
            </a:prstGeom>
            <a:solidFill>
              <a:srgbClr val="99CC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3600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endParaRPr>
            </a:p>
          </p:txBody>
        </p:sp>
        <p:sp>
          <p:nvSpPr>
            <p:cNvPr id="244" name="Oval 29"/>
            <p:cNvSpPr>
              <a:spLocks noChangeArrowheads="1"/>
            </p:cNvSpPr>
            <p:nvPr/>
          </p:nvSpPr>
          <p:spPr bwMode="auto">
            <a:xfrm>
              <a:off x="7407344" y="3237457"/>
              <a:ext cx="123825" cy="147638"/>
            </a:xfrm>
            <a:prstGeom prst="ellipse">
              <a:avLst/>
            </a:prstGeom>
            <a:solidFill>
              <a:srgbClr val="99CC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3600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endParaRPr>
            </a:p>
          </p:txBody>
        </p:sp>
        <p:cxnSp>
          <p:nvCxnSpPr>
            <p:cNvPr id="541" name="Gerader Verbinder 540"/>
            <p:cNvCxnSpPr/>
            <p:nvPr/>
          </p:nvCxnSpPr>
          <p:spPr bwMode="auto">
            <a:xfrm>
              <a:off x="6960954" y="2942407"/>
              <a:ext cx="0" cy="283758"/>
            </a:xfrm>
            <a:prstGeom prst="line">
              <a:avLst/>
            </a:prstGeom>
            <a:noFill/>
            <a:ln w="38100" cap="flat" cmpd="sng" algn="ctr">
              <a:solidFill>
                <a:schemeClr val="accent2">
                  <a:lumMod val="20000"/>
                  <a:lumOff val="8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42" name="Gerader Verbinder 541"/>
            <p:cNvCxnSpPr/>
            <p:nvPr/>
          </p:nvCxnSpPr>
          <p:spPr bwMode="auto">
            <a:xfrm>
              <a:off x="6960954" y="3242118"/>
              <a:ext cx="0" cy="283758"/>
            </a:xfrm>
            <a:prstGeom prst="line">
              <a:avLst/>
            </a:prstGeom>
            <a:noFill/>
            <a:ln w="38100" cap="flat" cmpd="sng" algn="ctr">
              <a:solidFill>
                <a:schemeClr val="accent2">
                  <a:lumMod val="60000"/>
                  <a:lumOff val="4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43" name="Gerader Verbinder 542"/>
            <p:cNvCxnSpPr/>
            <p:nvPr/>
          </p:nvCxnSpPr>
          <p:spPr bwMode="auto">
            <a:xfrm>
              <a:off x="6960954" y="2635437"/>
              <a:ext cx="0" cy="283758"/>
            </a:xfrm>
            <a:prstGeom prst="line">
              <a:avLst/>
            </a:prstGeom>
            <a:noFill/>
            <a:ln w="38100" cap="flat" cmpd="sng" algn="ctr">
              <a:solidFill>
                <a:schemeClr val="accent2">
                  <a:lumMod val="20000"/>
                  <a:lumOff val="8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45" name="Gerader Verbinder 544"/>
            <p:cNvCxnSpPr/>
            <p:nvPr/>
          </p:nvCxnSpPr>
          <p:spPr bwMode="auto">
            <a:xfrm>
              <a:off x="6960954" y="1429587"/>
              <a:ext cx="0" cy="283758"/>
            </a:xfrm>
            <a:prstGeom prst="line">
              <a:avLst/>
            </a:prstGeom>
            <a:noFill/>
            <a:ln w="38100" cap="flat" cmpd="sng" algn="ctr">
              <a:solidFill>
                <a:srgbClr val="FF00FF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46" name="Gerader Verbinder 545"/>
            <p:cNvCxnSpPr/>
            <p:nvPr/>
          </p:nvCxnSpPr>
          <p:spPr bwMode="auto">
            <a:xfrm>
              <a:off x="6960954" y="1726448"/>
              <a:ext cx="0" cy="283758"/>
            </a:xfrm>
            <a:prstGeom prst="line">
              <a:avLst/>
            </a:prstGeom>
            <a:noFill/>
            <a:ln w="38100" cap="flat" cmpd="sng" algn="ctr">
              <a:solidFill>
                <a:srgbClr val="FF00FF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47" name="Gerader Verbinder 546"/>
            <p:cNvCxnSpPr/>
            <p:nvPr/>
          </p:nvCxnSpPr>
          <p:spPr bwMode="auto">
            <a:xfrm>
              <a:off x="6960954" y="2028073"/>
              <a:ext cx="0" cy="283758"/>
            </a:xfrm>
            <a:prstGeom prst="line">
              <a:avLst/>
            </a:prstGeom>
            <a:noFill/>
            <a:ln w="38100" cap="flat" cmpd="sng" algn="ctr">
              <a:solidFill>
                <a:srgbClr val="FF00FF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48" name="Gerader Verbinder 547"/>
            <p:cNvCxnSpPr/>
            <p:nvPr/>
          </p:nvCxnSpPr>
          <p:spPr bwMode="auto">
            <a:xfrm>
              <a:off x="6960954" y="2334460"/>
              <a:ext cx="0" cy="283758"/>
            </a:xfrm>
            <a:prstGeom prst="line">
              <a:avLst/>
            </a:prstGeom>
            <a:noFill/>
            <a:ln w="38100" cap="flat" cmpd="sng" algn="ctr">
              <a:solidFill>
                <a:srgbClr val="FF00FF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52" name="Gerader Verbinder 551"/>
            <p:cNvCxnSpPr/>
            <p:nvPr/>
          </p:nvCxnSpPr>
          <p:spPr bwMode="auto">
            <a:xfrm>
              <a:off x="6960954" y="1129792"/>
              <a:ext cx="0" cy="283758"/>
            </a:xfrm>
            <a:prstGeom prst="line">
              <a:avLst/>
            </a:prstGeom>
            <a:noFill/>
            <a:ln w="38100" cap="flat" cmpd="sng" algn="ctr">
              <a:solidFill>
                <a:srgbClr val="FF00FF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225" name="Text Box 472">
              <a:extLst>
                <a:ext uri="{FF2B5EF4-FFF2-40B4-BE49-F238E27FC236}">
                  <a16:creationId xmlns:a16="http://schemas.microsoft.com/office/drawing/2014/main" id="{D112C947-F286-4659-80B9-6E0B6DD54E9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102951" y="611044"/>
              <a:ext cx="444364" cy="153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3600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Verdana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Verdana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Verdana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Verdana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Verdana" pitchFamily="34" charset="0"/>
                  <a:cs typeface="Arial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  <a:cs typeface="Arial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  <a:cs typeface="Arial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  <a:cs typeface="Arial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  <a:cs typeface="Arial" pitchFamily="34" charset="0"/>
                </a:defRPr>
              </a:lvl9pPr>
            </a:lstStyle>
            <a:p>
              <a:pPr lvl="0">
                <a:defRPr/>
              </a:pPr>
              <a:r>
                <a:rPr lang="en-US" sz="1000" dirty="0">
                  <a:solidFill>
                    <a:srgbClr val="000000"/>
                  </a:solidFill>
                  <a:latin typeface="Arial" pitchFamily="34" charset="0"/>
                </a:rPr>
                <a:t>98.1%</a:t>
              </a:r>
            </a:p>
          </p:txBody>
        </p:sp>
        <p:sp>
          <p:nvSpPr>
            <p:cNvPr id="423" name="Text Box 472"/>
            <p:cNvSpPr txBox="1">
              <a:spLocks noChangeArrowheads="1"/>
            </p:cNvSpPr>
            <p:nvPr/>
          </p:nvSpPr>
          <p:spPr bwMode="auto">
            <a:xfrm>
              <a:off x="7325739" y="1688140"/>
              <a:ext cx="877191" cy="307777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FF00FF"/>
              </a:solidFill>
            </a:ln>
          </p:spPr>
          <p:txBody>
            <a:bodyPr wrap="square" lIns="3600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Verdana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Verdana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Verdana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Verdana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Verdana" pitchFamily="34" charset="0"/>
                  <a:cs typeface="Arial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  <a:cs typeface="Arial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  <a:cs typeface="Arial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  <a:cs typeface="Arial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  <a:cs typeface="Arial" pitchFamily="34" charset="0"/>
                </a:defRPr>
              </a:lvl9pPr>
            </a:lstStyle>
            <a:p>
              <a:pPr marL="0" marR="0" lvl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itchFamily="34" charset="0"/>
                  <a:ea typeface="+mn-ea"/>
                  <a:cs typeface="Arial" pitchFamily="34" charset="0"/>
                </a:rPr>
                <a:t>recent quintuplication</a:t>
              </a:r>
            </a:p>
          </p:txBody>
        </p:sp>
      </p:grpSp>
      <p:grpSp>
        <p:nvGrpSpPr>
          <p:cNvPr id="16" name="Gruppieren 15">
            <a:extLst>
              <a:ext uri="{FF2B5EF4-FFF2-40B4-BE49-F238E27FC236}">
                <a16:creationId xmlns:a16="http://schemas.microsoft.com/office/drawing/2014/main" id="{DB5123C0-0773-6A68-C6CC-30504E4D36FA}"/>
              </a:ext>
            </a:extLst>
          </p:cNvPr>
          <p:cNvGrpSpPr/>
          <p:nvPr/>
        </p:nvGrpSpPr>
        <p:grpSpPr>
          <a:xfrm>
            <a:off x="5433836" y="932617"/>
            <a:ext cx="1332724" cy="3051902"/>
            <a:chOff x="5433836" y="932617"/>
            <a:chExt cx="1332724" cy="3051902"/>
          </a:xfrm>
        </p:grpSpPr>
        <p:grpSp>
          <p:nvGrpSpPr>
            <p:cNvPr id="406" name="Gruppieren 405"/>
            <p:cNvGrpSpPr/>
            <p:nvPr/>
          </p:nvGrpSpPr>
          <p:grpSpPr>
            <a:xfrm>
              <a:off x="5711531" y="1162875"/>
              <a:ext cx="269510" cy="75335"/>
              <a:chOff x="8051203" y="4271682"/>
              <a:chExt cx="522492" cy="75335"/>
            </a:xfrm>
          </p:grpSpPr>
          <p:sp>
            <p:nvSpPr>
              <p:cNvPr id="413" name="Line 10"/>
              <p:cNvSpPr>
                <a:spLocks noChangeShapeType="1"/>
              </p:cNvSpPr>
              <p:nvPr/>
            </p:nvSpPr>
            <p:spPr bwMode="auto">
              <a:xfrm>
                <a:off x="8051203" y="4271682"/>
                <a:ext cx="522492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36000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35000"/>
                  <a:buFont typeface="StarBats" charset="0"/>
                  <a:buNone/>
                  <a:tabLst/>
                  <a:defRPr/>
                </a:pPr>
                <a:endParaRPr kumimoji="0" lang="de-DE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414" name="Line 10"/>
              <p:cNvSpPr>
                <a:spLocks noChangeShapeType="1"/>
              </p:cNvSpPr>
              <p:nvPr/>
            </p:nvSpPr>
            <p:spPr bwMode="auto">
              <a:xfrm rot="5400000">
                <a:off x="8020221" y="4311272"/>
                <a:ext cx="7149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36000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35000"/>
                  <a:buFont typeface="StarBats" charset="0"/>
                  <a:buNone/>
                  <a:tabLst/>
                  <a:defRPr/>
                </a:pPr>
                <a:endParaRPr kumimoji="0" lang="de-DE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itchFamily="34" charset="0"/>
                  <a:ea typeface="+mn-ea"/>
                  <a:cs typeface="+mn-cs"/>
                </a:endParaRPr>
              </a:p>
            </p:txBody>
          </p:sp>
        </p:grpSp>
        <p:sp>
          <p:nvSpPr>
            <p:cNvPr id="407" name="Line 10"/>
            <p:cNvSpPr>
              <a:spLocks noChangeShapeType="1"/>
            </p:cNvSpPr>
            <p:nvPr/>
          </p:nvSpPr>
          <p:spPr bwMode="auto">
            <a:xfrm rot="5400000">
              <a:off x="4945495" y="2199929"/>
              <a:ext cx="206641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36000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35000"/>
                <a:buFont typeface="StarBats" charset="0"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endParaRPr>
            </a:p>
          </p:txBody>
        </p:sp>
        <p:sp>
          <p:nvSpPr>
            <p:cNvPr id="130" name="Line 12"/>
            <p:cNvSpPr>
              <a:spLocks noChangeShapeType="1"/>
            </p:cNvSpPr>
            <p:nvPr/>
          </p:nvSpPr>
          <p:spPr bwMode="auto">
            <a:xfrm>
              <a:off x="5433836" y="3597883"/>
              <a:ext cx="106512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36000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35000"/>
                <a:buFont typeface="StarBats" charset="0"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endParaRPr>
            </a:p>
          </p:txBody>
        </p:sp>
        <p:sp>
          <p:nvSpPr>
            <p:cNvPr id="131" name="Line 13"/>
            <p:cNvSpPr>
              <a:spLocks noChangeShapeType="1"/>
            </p:cNvSpPr>
            <p:nvPr/>
          </p:nvSpPr>
          <p:spPr bwMode="auto">
            <a:xfrm>
              <a:off x="5433836" y="3634396"/>
              <a:ext cx="1065121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36000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35000"/>
                <a:buFont typeface="StarBats" charset="0"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endParaRPr>
            </a:p>
          </p:txBody>
        </p:sp>
        <p:sp>
          <p:nvSpPr>
            <p:cNvPr id="136" name="Text Box 498"/>
            <p:cNvSpPr txBox="1">
              <a:spLocks noChangeArrowheads="1"/>
            </p:cNvSpPr>
            <p:nvPr/>
          </p:nvSpPr>
          <p:spPr bwMode="auto">
            <a:xfrm>
              <a:off x="5651474" y="3858233"/>
              <a:ext cx="167799" cy="1231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3600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Verdana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Verdana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Verdana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Verdana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Verdana" pitchFamily="34" charset="0"/>
                  <a:cs typeface="Arial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  <a:cs typeface="Arial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  <a:cs typeface="Arial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  <a:cs typeface="Arial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  <a:cs typeface="Arial" pitchFamily="34" charset="0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DE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itchFamily="34" charset="0"/>
                  <a:ea typeface="+mn-ea"/>
                  <a:cs typeface="Arial" pitchFamily="34" charset="0"/>
                </a:rPr>
                <a:t>C1</a:t>
              </a:r>
            </a:p>
          </p:txBody>
        </p:sp>
        <p:sp>
          <p:nvSpPr>
            <p:cNvPr id="138" name="Text Box 754"/>
            <p:cNvSpPr txBox="1">
              <a:spLocks noChangeArrowheads="1"/>
            </p:cNvSpPr>
            <p:nvPr/>
          </p:nvSpPr>
          <p:spPr bwMode="auto">
            <a:xfrm>
              <a:off x="5835195" y="3861408"/>
              <a:ext cx="283215" cy="1231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3600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Verdana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Verdana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Verdana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Verdana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Verdana" pitchFamily="34" charset="0"/>
                  <a:cs typeface="Arial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  <a:cs typeface="Arial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  <a:cs typeface="Arial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  <a:cs typeface="Arial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  <a:cs typeface="Arial" pitchFamily="34" charset="0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DE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itchFamily="34" charset="0"/>
                  <a:ea typeface="+mn-ea"/>
                  <a:cs typeface="Arial" pitchFamily="34" charset="0"/>
                </a:rPr>
                <a:t>C1L2</a:t>
              </a:r>
            </a:p>
          </p:txBody>
        </p:sp>
        <p:sp>
          <p:nvSpPr>
            <p:cNvPr id="142" name="Oval 103"/>
            <p:cNvSpPr>
              <a:spLocks noChangeArrowheads="1"/>
            </p:cNvSpPr>
            <p:nvPr/>
          </p:nvSpPr>
          <p:spPr bwMode="auto">
            <a:xfrm>
              <a:off x="5650350" y="1276280"/>
              <a:ext cx="123825" cy="149225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3600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endParaRPr>
            </a:p>
          </p:txBody>
        </p:sp>
        <p:sp>
          <p:nvSpPr>
            <p:cNvPr id="145" name="Oval 106"/>
            <p:cNvSpPr>
              <a:spLocks noChangeArrowheads="1"/>
            </p:cNvSpPr>
            <p:nvPr/>
          </p:nvSpPr>
          <p:spPr bwMode="auto">
            <a:xfrm>
              <a:off x="5650350" y="3254306"/>
              <a:ext cx="123825" cy="149225"/>
            </a:xfrm>
            <a:prstGeom prst="ellipse">
              <a:avLst/>
            </a:prstGeom>
            <a:solidFill>
              <a:srgbClr val="99CC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3600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endParaRPr>
            </a:p>
          </p:txBody>
        </p:sp>
        <p:sp>
          <p:nvSpPr>
            <p:cNvPr id="146" name="Line 107"/>
            <p:cNvSpPr>
              <a:spLocks noChangeShapeType="1"/>
            </p:cNvSpPr>
            <p:nvPr/>
          </p:nvSpPr>
          <p:spPr bwMode="auto">
            <a:xfrm>
              <a:off x="5709616" y="3558196"/>
              <a:ext cx="0" cy="26987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36000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35000"/>
                <a:buFont typeface="StarBats" charset="0"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endParaRPr>
            </a:p>
          </p:txBody>
        </p:sp>
        <p:sp>
          <p:nvSpPr>
            <p:cNvPr id="147" name="Rectangle 108"/>
            <p:cNvSpPr>
              <a:spLocks noChangeArrowheads="1"/>
            </p:cNvSpPr>
            <p:nvPr/>
          </p:nvSpPr>
          <p:spPr bwMode="auto">
            <a:xfrm>
              <a:off x="5685803" y="3651858"/>
              <a:ext cx="46038" cy="76200"/>
            </a:xfrm>
            <a:prstGeom prst="rect">
              <a:avLst/>
            </a:prstGeom>
            <a:solidFill>
              <a:srgbClr val="FF0066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3600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endParaRPr>
            </a:p>
          </p:txBody>
        </p:sp>
        <p:sp>
          <p:nvSpPr>
            <p:cNvPr id="148" name="Rectangle 109"/>
            <p:cNvSpPr>
              <a:spLocks noChangeArrowheads="1"/>
            </p:cNvSpPr>
            <p:nvPr/>
          </p:nvSpPr>
          <p:spPr bwMode="auto">
            <a:xfrm>
              <a:off x="5685803" y="3748696"/>
              <a:ext cx="46038" cy="74612"/>
            </a:xfrm>
            <a:prstGeom prst="rect">
              <a:avLst/>
            </a:prstGeom>
            <a:solidFill>
              <a:srgbClr val="FF0066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3600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endParaRPr>
            </a:p>
          </p:txBody>
        </p:sp>
        <p:sp>
          <p:nvSpPr>
            <p:cNvPr id="149" name="Oval 456"/>
            <p:cNvSpPr>
              <a:spLocks noChangeArrowheads="1"/>
            </p:cNvSpPr>
            <p:nvPr/>
          </p:nvSpPr>
          <p:spPr bwMode="auto">
            <a:xfrm>
              <a:off x="5648987" y="3405267"/>
              <a:ext cx="123825" cy="149225"/>
            </a:xfrm>
            <a:prstGeom prst="ellipse">
              <a:avLst/>
            </a:prstGeom>
            <a:solidFill>
              <a:srgbClr val="CCEC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3600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endParaRPr>
            </a:p>
          </p:txBody>
        </p:sp>
        <p:sp>
          <p:nvSpPr>
            <p:cNvPr id="150" name="Text Box 754"/>
            <p:cNvSpPr txBox="1">
              <a:spLocks noChangeArrowheads="1"/>
            </p:cNvSpPr>
            <p:nvPr/>
          </p:nvSpPr>
          <p:spPr bwMode="auto">
            <a:xfrm>
              <a:off x="6137579" y="3861408"/>
              <a:ext cx="283215" cy="1231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3600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Verdana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Verdana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Verdana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Verdana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Verdana" pitchFamily="34" charset="0"/>
                  <a:cs typeface="Arial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  <a:cs typeface="Arial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  <a:cs typeface="Arial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  <a:cs typeface="Arial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  <a:cs typeface="Arial" pitchFamily="34" charset="0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DE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itchFamily="34" charset="0"/>
                  <a:ea typeface="+mn-ea"/>
                  <a:cs typeface="Arial" pitchFamily="34" charset="0"/>
                </a:rPr>
                <a:t>C1L4</a:t>
              </a:r>
            </a:p>
          </p:txBody>
        </p:sp>
        <p:sp>
          <p:nvSpPr>
            <p:cNvPr id="151" name="Line 47"/>
            <p:cNvSpPr>
              <a:spLocks noChangeShapeType="1"/>
            </p:cNvSpPr>
            <p:nvPr/>
          </p:nvSpPr>
          <p:spPr bwMode="auto">
            <a:xfrm>
              <a:off x="6279153" y="3550258"/>
              <a:ext cx="0" cy="26987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36000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35000"/>
                <a:buFont typeface="StarBats" charset="0"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endParaRPr>
            </a:p>
          </p:txBody>
        </p:sp>
        <p:sp>
          <p:nvSpPr>
            <p:cNvPr id="152" name="Rectangle 48"/>
            <p:cNvSpPr>
              <a:spLocks noChangeArrowheads="1"/>
            </p:cNvSpPr>
            <p:nvPr/>
          </p:nvSpPr>
          <p:spPr bwMode="auto">
            <a:xfrm>
              <a:off x="6255340" y="3732821"/>
              <a:ext cx="46038" cy="76200"/>
            </a:xfrm>
            <a:prstGeom prst="rect">
              <a:avLst/>
            </a:prstGeom>
            <a:solidFill>
              <a:srgbClr val="00CC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36000" anchor="ctr"/>
            <a:lstStyle/>
            <a:p>
              <a:pPr algn="ctr">
                <a:buFont typeface="StarBats" charset="0"/>
              </a:pPr>
              <a:endParaRPr lang="de-DE">
                <a:solidFill>
                  <a:schemeClr val="tx1"/>
                </a:solidFill>
                <a:latin typeface="Arial" pitchFamily="34" charset="0"/>
                <a:cs typeface="+mn-cs"/>
              </a:endParaRPr>
            </a:p>
          </p:txBody>
        </p:sp>
        <p:sp>
          <p:nvSpPr>
            <p:cNvPr id="153" name="Oval 46"/>
            <p:cNvSpPr>
              <a:spLocks noChangeArrowheads="1"/>
            </p:cNvSpPr>
            <p:nvPr/>
          </p:nvSpPr>
          <p:spPr bwMode="auto">
            <a:xfrm>
              <a:off x="6216995" y="3250789"/>
              <a:ext cx="125412" cy="149225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3600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endParaRPr>
            </a:p>
          </p:txBody>
        </p:sp>
        <p:sp>
          <p:nvSpPr>
            <p:cNvPr id="154" name="Oval 106"/>
            <p:cNvSpPr>
              <a:spLocks noChangeArrowheads="1"/>
            </p:cNvSpPr>
            <p:nvPr/>
          </p:nvSpPr>
          <p:spPr bwMode="auto">
            <a:xfrm>
              <a:off x="6217730" y="3403531"/>
              <a:ext cx="123825" cy="149225"/>
            </a:xfrm>
            <a:prstGeom prst="ellipse">
              <a:avLst/>
            </a:prstGeom>
            <a:solidFill>
              <a:srgbClr val="99CC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3600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endParaRPr>
            </a:p>
          </p:txBody>
        </p:sp>
        <p:sp>
          <p:nvSpPr>
            <p:cNvPr id="155" name="Line 47"/>
            <p:cNvSpPr>
              <a:spLocks noChangeShapeType="1"/>
            </p:cNvSpPr>
            <p:nvPr/>
          </p:nvSpPr>
          <p:spPr bwMode="auto">
            <a:xfrm>
              <a:off x="5985831" y="3550258"/>
              <a:ext cx="0" cy="26987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36000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35000"/>
                <a:buFont typeface="StarBats" charset="0"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endParaRPr>
            </a:p>
          </p:txBody>
        </p:sp>
        <p:sp>
          <p:nvSpPr>
            <p:cNvPr id="156" name="Rectangle 48"/>
            <p:cNvSpPr>
              <a:spLocks noChangeArrowheads="1"/>
            </p:cNvSpPr>
            <p:nvPr/>
          </p:nvSpPr>
          <p:spPr bwMode="auto">
            <a:xfrm>
              <a:off x="5962018" y="3732821"/>
              <a:ext cx="46038" cy="76200"/>
            </a:xfrm>
            <a:prstGeom prst="rect">
              <a:avLst/>
            </a:prstGeom>
            <a:solidFill>
              <a:srgbClr val="00CC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lIns="36000" anchor="ctr"/>
            <a:lstStyle/>
            <a:p>
              <a:pPr algn="ctr">
                <a:buFont typeface="StarBats" charset="0"/>
              </a:pPr>
              <a:endParaRPr lang="de-DE">
                <a:solidFill>
                  <a:schemeClr val="tx1"/>
                </a:solidFill>
                <a:latin typeface="Arial" pitchFamily="34" charset="0"/>
                <a:cs typeface="+mn-cs"/>
              </a:endParaRPr>
            </a:p>
          </p:txBody>
        </p:sp>
        <p:sp>
          <p:nvSpPr>
            <p:cNvPr id="157" name="Oval 46"/>
            <p:cNvSpPr>
              <a:spLocks noChangeArrowheads="1"/>
            </p:cNvSpPr>
            <p:nvPr/>
          </p:nvSpPr>
          <p:spPr bwMode="auto">
            <a:xfrm>
              <a:off x="5923673" y="3250789"/>
              <a:ext cx="125412" cy="149225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3600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endParaRPr>
            </a:p>
          </p:txBody>
        </p:sp>
        <p:sp>
          <p:nvSpPr>
            <p:cNvPr id="158" name="Oval 106"/>
            <p:cNvSpPr>
              <a:spLocks noChangeArrowheads="1"/>
            </p:cNvSpPr>
            <p:nvPr/>
          </p:nvSpPr>
          <p:spPr bwMode="auto">
            <a:xfrm>
              <a:off x="5924408" y="3403531"/>
              <a:ext cx="123825" cy="149225"/>
            </a:xfrm>
            <a:prstGeom prst="ellipse">
              <a:avLst/>
            </a:prstGeom>
            <a:solidFill>
              <a:srgbClr val="99CC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3600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endParaRPr>
            </a:p>
          </p:txBody>
        </p:sp>
        <p:sp>
          <p:nvSpPr>
            <p:cNvPr id="512" name="Oval 29"/>
            <p:cNvSpPr>
              <a:spLocks noChangeArrowheads="1"/>
            </p:cNvSpPr>
            <p:nvPr/>
          </p:nvSpPr>
          <p:spPr bwMode="auto">
            <a:xfrm>
              <a:off x="5649645" y="2946238"/>
              <a:ext cx="123825" cy="147638"/>
            </a:xfrm>
            <a:prstGeom prst="ellipse">
              <a:avLst/>
            </a:prstGeom>
            <a:solidFill>
              <a:srgbClr val="99CC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3600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endParaRPr>
            </a:p>
          </p:txBody>
        </p:sp>
        <p:sp>
          <p:nvSpPr>
            <p:cNvPr id="513" name="Oval 30"/>
            <p:cNvSpPr>
              <a:spLocks noChangeArrowheads="1"/>
            </p:cNvSpPr>
            <p:nvPr/>
          </p:nvSpPr>
          <p:spPr bwMode="auto">
            <a:xfrm>
              <a:off x="5649645" y="3097051"/>
              <a:ext cx="123825" cy="149225"/>
            </a:xfrm>
            <a:prstGeom prst="ellipse">
              <a:avLst/>
            </a:prstGeom>
            <a:solidFill>
              <a:srgbClr val="CCEC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3600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endParaRPr>
            </a:p>
          </p:txBody>
        </p:sp>
        <p:sp>
          <p:nvSpPr>
            <p:cNvPr id="514" name="Oval 31"/>
            <p:cNvSpPr>
              <a:spLocks noChangeArrowheads="1"/>
            </p:cNvSpPr>
            <p:nvPr/>
          </p:nvSpPr>
          <p:spPr bwMode="auto">
            <a:xfrm>
              <a:off x="5649645" y="2643026"/>
              <a:ext cx="123825" cy="149225"/>
            </a:xfrm>
            <a:prstGeom prst="ellipse">
              <a:avLst/>
            </a:prstGeom>
            <a:solidFill>
              <a:srgbClr val="99CC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3600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endParaRPr>
            </a:p>
          </p:txBody>
        </p:sp>
        <p:sp>
          <p:nvSpPr>
            <p:cNvPr id="515" name="Oval 32"/>
            <p:cNvSpPr>
              <a:spLocks noChangeArrowheads="1"/>
            </p:cNvSpPr>
            <p:nvPr/>
          </p:nvSpPr>
          <p:spPr bwMode="auto">
            <a:xfrm>
              <a:off x="5649645" y="2793838"/>
              <a:ext cx="123825" cy="149225"/>
            </a:xfrm>
            <a:prstGeom prst="ellipse">
              <a:avLst/>
            </a:prstGeom>
            <a:solidFill>
              <a:srgbClr val="CCEC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3600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endParaRPr>
            </a:p>
          </p:txBody>
        </p:sp>
        <p:sp>
          <p:nvSpPr>
            <p:cNvPr id="516" name="Oval 34"/>
            <p:cNvSpPr>
              <a:spLocks noChangeArrowheads="1"/>
            </p:cNvSpPr>
            <p:nvPr/>
          </p:nvSpPr>
          <p:spPr bwMode="auto">
            <a:xfrm>
              <a:off x="5649645" y="2339813"/>
              <a:ext cx="123825" cy="149225"/>
            </a:xfrm>
            <a:prstGeom prst="ellipse">
              <a:avLst/>
            </a:prstGeom>
            <a:solidFill>
              <a:srgbClr val="99CC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3600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endParaRPr>
            </a:p>
          </p:txBody>
        </p:sp>
        <p:sp>
          <p:nvSpPr>
            <p:cNvPr id="517" name="Oval 35"/>
            <p:cNvSpPr>
              <a:spLocks noChangeArrowheads="1"/>
            </p:cNvSpPr>
            <p:nvPr/>
          </p:nvSpPr>
          <p:spPr bwMode="auto">
            <a:xfrm>
              <a:off x="5649645" y="2492213"/>
              <a:ext cx="123825" cy="149225"/>
            </a:xfrm>
            <a:prstGeom prst="ellipse">
              <a:avLst/>
            </a:prstGeom>
            <a:solidFill>
              <a:srgbClr val="CCEC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3600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endParaRPr>
            </a:p>
          </p:txBody>
        </p:sp>
        <p:sp>
          <p:nvSpPr>
            <p:cNvPr id="518" name="Oval 29"/>
            <p:cNvSpPr>
              <a:spLocks noChangeArrowheads="1"/>
            </p:cNvSpPr>
            <p:nvPr/>
          </p:nvSpPr>
          <p:spPr bwMode="auto">
            <a:xfrm>
              <a:off x="5649645" y="2031838"/>
              <a:ext cx="123825" cy="147638"/>
            </a:xfrm>
            <a:prstGeom prst="ellipse">
              <a:avLst/>
            </a:prstGeom>
            <a:solidFill>
              <a:srgbClr val="99CC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3600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endParaRPr>
            </a:p>
          </p:txBody>
        </p:sp>
        <p:sp>
          <p:nvSpPr>
            <p:cNvPr id="519" name="Oval 30"/>
            <p:cNvSpPr>
              <a:spLocks noChangeArrowheads="1"/>
            </p:cNvSpPr>
            <p:nvPr/>
          </p:nvSpPr>
          <p:spPr bwMode="auto">
            <a:xfrm>
              <a:off x="5649645" y="2182651"/>
              <a:ext cx="123825" cy="149225"/>
            </a:xfrm>
            <a:prstGeom prst="ellipse">
              <a:avLst/>
            </a:prstGeom>
            <a:solidFill>
              <a:srgbClr val="CCEC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3600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endParaRPr>
            </a:p>
          </p:txBody>
        </p:sp>
        <p:sp>
          <p:nvSpPr>
            <p:cNvPr id="520" name="Oval 31"/>
            <p:cNvSpPr>
              <a:spLocks noChangeArrowheads="1"/>
            </p:cNvSpPr>
            <p:nvPr/>
          </p:nvSpPr>
          <p:spPr bwMode="auto">
            <a:xfrm>
              <a:off x="5649645" y="1728626"/>
              <a:ext cx="123825" cy="149225"/>
            </a:xfrm>
            <a:prstGeom prst="ellipse">
              <a:avLst/>
            </a:prstGeom>
            <a:solidFill>
              <a:srgbClr val="99CC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3600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endParaRPr>
            </a:p>
          </p:txBody>
        </p:sp>
        <p:sp>
          <p:nvSpPr>
            <p:cNvPr id="521" name="Oval 32"/>
            <p:cNvSpPr>
              <a:spLocks noChangeArrowheads="1"/>
            </p:cNvSpPr>
            <p:nvPr/>
          </p:nvSpPr>
          <p:spPr bwMode="auto">
            <a:xfrm>
              <a:off x="5649645" y="1879438"/>
              <a:ext cx="123825" cy="149225"/>
            </a:xfrm>
            <a:prstGeom prst="ellipse">
              <a:avLst/>
            </a:prstGeom>
            <a:solidFill>
              <a:srgbClr val="CCEC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3600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endParaRPr>
            </a:p>
          </p:txBody>
        </p:sp>
        <p:sp>
          <p:nvSpPr>
            <p:cNvPr id="522" name="Oval 34"/>
            <p:cNvSpPr>
              <a:spLocks noChangeArrowheads="1"/>
            </p:cNvSpPr>
            <p:nvPr/>
          </p:nvSpPr>
          <p:spPr bwMode="auto">
            <a:xfrm>
              <a:off x="5649645" y="1425413"/>
              <a:ext cx="123825" cy="149225"/>
            </a:xfrm>
            <a:prstGeom prst="ellipse">
              <a:avLst/>
            </a:prstGeom>
            <a:solidFill>
              <a:srgbClr val="99CC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3600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endParaRPr>
            </a:p>
          </p:txBody>
        </p:sp>
        <p:sp>
          <p:nvSpPr>
            <p:cNvPr id="523" name="Oval 35"/>
            <p:cNvSpPr>
              <a:spLocks noChangeArrowheads="1"/>
            </p:cNvSpPr>
            <p:nvPr/>
          </p:nvSpPr>
          <p:spPr bwMode="auto">
            <a:xfrm>
              <a:off x="5649645" y="1577813"/>
              <a:ext cx="123825" cy="149225"/>
            </a:xfrm>
            <a:prstGeom prst="ellipse">
              <a:avLst/>
            </a:prstGeom>
            <a:solidFill>
              <a:srgbClr val="CCEC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3600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endParaRPr>
            </a:p>
          </p:txBody>
        </p:sp>
        <p:cxnSp>
          <p:nvCxnSpPr>
            <p:cNvPr id="533" name="Gerader Verbinder 532"/>
            <p:cNvCxnSpPr/>
            <p:nvPr/>
          </p:nvCxnSpPr>
          <p:spPr bwMode="auto">
            <a:xfrm>
              <a:off x="5504899" y="2942407"/>
              <a:ext cx="0" cy="283758"/>
            </a:xfrm>
            <a:prstGeom prst="line">
              <a:avLst/>
            </a:prstGeom>
            <a:noFill/>
            <a:ln w="38100" cap="flat" cmpd="sng" algn="ctr">
              <a:solidFill>
                <a:schemeClr val="accent2">
                  <a:lumMod val="20000"/>
                  <a:lumOff val="8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34" name="Gerader Verbinder 533"/>
            <p:cNvCxnSpPr/>
            <p:nvPr/>
          </p:nvCxnSpPr>
          <p:spPr bwMode="auto">
            <a:xfrm>
              <a:off x="5504899" y="3242118"/>
              <a:ext cx="0" cy="283758"/>
            </a:xfrm>
            <a:prstGeom prst="line">
              <a:avLst/>
            </a:prstGeom>
            <a:noFill/>
            <a:ln w="38100" cap="flat" cmpd="sng" algn="ctr">
              <a:solidFill>
                <a:schemeClr val="accent2">
                  <a:lumMod val="60000"/>
                  <a:lumOff val="4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35" name="Gerader Verbinder 534"/>
            <p:cNvCxnSpPr/>
            <p:nvPr/>
          </p:nvCxnSpPr>
          <p:spPr bwMode="auto">
            <a:xfrm>
              <a:off x="5504899" y="2637026"/>
              <a:ext cx="0" cy="283758"/>
            </a:xfrm>
            <a:prstGeom prst="line">
              <a:avLst/>
            </a:prstGeom>
            <a:noFill/>
            <a:ln w="38100" cap="flat" cmpd="sng" algn="ctr">
              <a:solidFill>
                <a:schemeClr val="accent2">
                  <a:lumMod val="20000"/>
                  <a:lumOff val="8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55" name="Gerader Verbinder 554"/>
            <p:cNvCxnSpPr/>
            <p:nvPr/>
          </p:nvCxnSpPr>
          <p:spPr bwMode="auto">
            <a:xfrm>
              <a:off x="5504899" y="1432172"/>
              <a:ext cx="0" cy="283758"/>
            </a:xfrm>
            <a:prstGeom prst="line">
              <a:avLst/>
            </a:prstGeom>
            <a:noFill/>
            <a:ln w="38100" cap="flat" cmpd="sng" algn="ctr">
              <a:solidFill>
                <a:srgbClr val="FF00FF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56" name="Gerader Verbinder 555"/>
            <p:cNvCxnSpPr/>
            <p:nvPr/>
          </p:nvCxnSpPr>
          <p:spPr bwMode="auto">
            <a:xfrm>
              <a:off x="5504899" y="1733796"/>
              <a:ext cx="0" cy="283758"/>
            </a:xfrm>
            <a:prstGeom prst="line">
              <a:avLst/>
            </a:prstGeom>
            <a:noFill/>
            <a:ln w="38100" cap="flat" cmpd="sng" algn="ctr">
              <a:solidFill>
                <a:srgbClr val="FF00FF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57" name="Gerader Verbinder 556"/>
            <p:cNvCxnSpPr/>
            <p:nvPr/>
          </p:nvCxnSpPr>
          <p:spPr bwMode="auto">
            <a:xfrm>
              <a:off x="5504899" y="2035421"/>
              <a:ext cx="0" cy="283758"/>
            </a:xfrm>
            <a:prstGeom prst="line">
              <a:avLst/>
            </a:prstGeom>
            <a:noFill/>
            <a:ln w="38100" cap="flat" cmpd="sng" algn="ctr">
              <a:solidFill>
                <a:srgbClr val="FF00FF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58" name="Gerader Verbinder 557"/>
            <p:cNvCxnSpPr/>
            <p:nvPr/>
          </p:nvCxnSpPr>
          <p:spPr bwMode="auto">
            <a:xfrm>
              <a:off x="5504899" y="2337045"/>
              <a:ext cx="0" cy="283758"/>
            </a:xfrm>
            <a:prstGeom prst="line">
              <a:avLst/>
            </a:prstGeom>
            <a:noFill/>
            <a:ln w="38100" cap="flat" cmpd="sng" algn="ctr">
              <a:solidFill>
                <a:srgbClr val="FF00FF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223" name="Text Box 472">
              <a:extLst>
                <a:ext uri="{FF2B5EF4-FFF2-40B4-BE49-F238E27FC236}">
                  <a16:creationId xmlns:a16="http://schemas.microsoft.com/office/drawing/2014/main" id="{6345FFFA-B651-40E8-B225-89C8A6FF6E9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631157" y="932617"/>
              <a:ext cx="444364" cy="153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3600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Verdana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Verdana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Verdana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Verdana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Verdana" pitchFamily="34" charset="0"/>
                  <a:cs typeface="Arial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  <a:cs typeface="Arial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  <a:cs typeface="Arial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  <a:cs typeface="Arial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  <a:cs typeface="Arial" pitchFamily="34" charset="0"/>
                </a:defRPr>
              </a:lvl9pPr>
            </a:lstStyle>
            <a:p>
              <a:pPr lvl="0">
                <a:defRPr/>
              </a:pPr>
              <a:r>
                <a:rPr lang="en-US" sz="1000" dirty="0">
                  <a:solidFill>
                    <a:srgbClr val="000000"/>
                  </a:solidFill>
                  <a:latin typeface="Arial" pitchFamily="34" charset="0"/>
                </a:rPr>
                <a:t>91.2%</a:t>
              </a:r>
            </a:p>
          </p:txBody>
        </p:sp>
        <p:sp>
          <p:nvSpPr>
            <p:cNvPr id="227" name="Text Box 472">
              <a:extLst>
                <a:ext uri="{FF2B5EF4-FFF2-40B4-BE49-F238E27FC236}">
                  <a16:creationId xmlns:a16="http://schemas.microsoft.com/office/drawing/2014/main" id="{B6150678-34E2-462E-99AC-74D5E85FABC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853271" y="1824741"/>
              <a:ext cx="913289" cy="307777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FF00FF"/>
              </a:solidFill>
            </a:ln>
          </p:spPr>
          <p:txBody>
            <a:bodyPr wrap="square" lIns="3600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Verdana" pitchFamily="34" charset="0"/>
                  <a:cs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Verdana" pitchFamily="34" charset="0"/>
                  <a:cs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Verdana" pitchFamily="34" charset="0"/>
                  <a:cs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Verdana" pitchFamily="34" charset="0"/>
                  <a:cs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Verdana" pitchFamily="34" charset="0"/>
                  <a:cs typeface="Arial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  <a:cs typeface="Arial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  <a:cs typeface="Arial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  <a:cs typeface="Arial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  <a:cs typeface="Arial" pitchFamily="34" charset="0"/>
                </a:defRPr>
              </a:lvl9pPr>
            </a:lstStyle>
            <a:p>
              <a:pPr marL="0" marR="0" lvl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itchFamily="34" charset="0"/>
                  <a:ea typeface="+mn-ea"/>
                  <a:cs typeface="Arial" pitchFamily="34" charset="0"/>
                </a:rPr>
                <a:t>recent quadruplication</a:t>
              </a:r>
            </a:p>
          </p:txBody>
        </p:sp>
      </p:grpSp>
      <p:sp>
        <p:nvSpPr>
          <p:cNvPr id="228" name="Text Box 472">
            <a:extLst>
              <a:ext uri="{FF2B5EF4-FFF2-40B4-BE49-F238E27FC236}">
                <a16:creationId xmlns:a16="http://schemas.microsoft.com/office/drawing/2014/main" id="{65C7EAB5-3C79-40D3-9B0A-808D44BAD50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79175" y="2198121"/>
            <a:ext cx="927165" cy="307777"/>
          </a:xfrm>
          <a:prstGeom prst="rect">
            <a:avLst/>
          </a:prstGeom>
          <a:solidFill>
            <a:schemeClr val="bg1"/>
          </a:solidFill>
          <a:ln>
            <a:solidFill>
              <a:srgbClr val="FF00FF"/>
            </a:solidFill>
          </a:ln>
        </p:spPr>
        <p:txBody>
          <a:bodyPr wrap="square" lIns="3600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Verdana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  <a:cs typeface="Arial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Arial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Arial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Arial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Arial" pitchFamily="34" charset="0"/>
              </a:defRPr>
            </a:lvl9pPr>
          </a:lstStyle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recent quadruplication</a:t>
            </a:r>
          </a:p>
        </p:txBody>
      </p:sp>
      <p:sp>
        <p:nvSpPr>
          <p:cNvPr id="11" name="Rectangle 2">
            <a:extLst>
              <a:ext uri="{FF2B5EF4-FFF2-40B4-BE49-F238E27FC236}">
                <a16:creationId xmlns:a16="http://schemas.microsoft.com/office/drawing/2014/main" id="{EB937A80-C390-42BE-FBB4-AF2F7BA07CA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8437" y="5356469"/>
            <a:ext cx="8498226" cy="923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/>
          <a:p>
            <a:pPr defTabSz="828675"/>
            <a:r>
              <a:rPr lang="en-US" sz="1200" b="1" dirty="0">
                <a:solidFill>
                  <a:schemeClr val="tx1"/>
                </a:solidFill>
                <a:latin typeface="Calibri" pitchFamily="34" charset="0"/>
                <a:ea typeface="Verdana" pitchFamily="34" charset="0"/>
                <a:cs typeface="Calibri" pitchFamily="34" charset="0"/>
              </a:rPr>
              <a:t>Supplementary Figure 7 - Expansion of extracellular domains of CEACAM1 in lizards</a:t>
            </a:r>
            <a:r>
              <a:rPr lang="en-US" sz="1200" dirty="0">
                <a:solidFill>
                  <a:schemeClr val="tx1"/>
                </a:solidFill>
                <a:latin typeface="Calibri" pitchFamily="34" charset="0"/>
                <a:ea typeface="Verdana" pitchFamily="34" charset="0"/>
                <a:cs typeface="Calibri" pitchFamily="34" charset="0"/>
              </a:rPr>
              <a:t>. Domain organization of selected lizard species were deduced from genomic data. Phylogenetic analyses revealed a possible scenario of A, B exon pair duplication event during evolution: based on nucleotide sequence similarities blue bars indicate older duplication events, while purple bars indicate more recent amplification events. Putative decoy (paired) receptor pairs with their N exon nucleotide sequence identity values (%) are marked by brackets. Species family, common and Latin names are indicated at the bottom.</a:t>
            </a:r>
          </a:p>
        </p:txBody>
      </p:sp>
      <p:sp>
        <p:nvSpPr>
          <p:cNvPr id="12" name="Oval 106">
            <a:extLst>
              <a:ext uri="{FF2B5EF4-FFF2-40B4-BE49-F238E27FC236}">
                <a16:creationId xmlns:a16="http://schemas.microsoft.com/office/drawing/2014/main" id="{B6FDA2E0-5FCF-7809-CF0F-D130DDF070E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82378" y="2480555"/>
            <a:ext cx="123825" cy="149225"/>
          </a:xfrm>
          <a:prstGeom prst="ellipse">
            <a:avLst/>
          </a:prstGeom>
          <a:solidFill>
            <a:srgbClr val="CCEC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36000" anchor="ctr"/>
          <a:lstStyle/>
          <a:p>
            <a:pPr algn="ctr" eaLnBrk="1" hangingPunct="1">
              <a:buClrTx/>
              <a:buSzTx/>
              <a:buFontTx/>
              <a:buNone/>
            </a:pPr>
            <a:endParaRPr lang="de-DE"/>
          </a:p>
        </p:txBody>
      </p:sp>
      <p:cxnSp>
        <p:nvCxnSpPr>
          <p:cNvPr id="13" name="Gerader Verbinder 12">
            <a:extLst>
              <a:ext uri="{FF2B5EF4-FFF2-40B4-BE49-F238E27FC236}">
                <a16:creationId xmlns:a16="http://schemas.microsoft.com/office/drawing/2014/main" id="{7CBAA101-FDB6-872A-7CF7-896D7036E736}"/>
              </a:ext>
            </a:extLst>
          </p:cNvPr>
          <p:cNvCxnSpPr/>
          <p:nvPr/>
        </p:nvCxnSpPr>
        <p:spPr bwMode="auto">
          <a:xfrm>
            <a:off x="2597617" y="2026362"/>
            <a:ext cx="2708" cy="295357"/>
          </a:xfrm>
          <a:prstGeom prst="line">
            <a:avLst/>
          </a:prstGeom>
          <a:noFill/>
          <a:ln w="38100" cap="flat" cmpd="sng" algn="ctr">
            <a:solidFill>
              <a:schemeClr val="accent2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custDataLst>
      <p:tags r:id="rId1"/>
    </p:custDataLst>
    <p:extLst>
      <p:ext uri="{BB962C8B-B14F-4D97-AF65-F5344CB8AC3E}">
        <p14:creationId xmlns:p14="http://schemas.microsoft.com/office/powerpoint/2010/main" val="1806797896"/>
      </p:ext>
    </p:extLst>
  </p:cSld>
  <p:clrMapOvr>
    <a:masterClrMapping/>
  </p:clrMapOvr>
  <p:transition advTm="631"/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3"/>
</p:tagLst>
</file>

<file path=ppt/theme/theme1.xml><?xml version="1.0" encoding="utf-8"?>
<a:theme xmlns:a="http://schemas.openxmlformats.org/drawingml/2006/main" name="8_Standarddesign">
  <a:themeElements>
    <a:clrScheme name="Standard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Standard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0" tIns="0" rIns="0" bIns="0" numCol="1" anchor="t" anchorCtr="0" compatLnSpc="1">
        <a:prstTxWarp prst="textNoShape">
          <a:avLst/>
        </a:prstTxWarp>
        <a:spAutoFit/>
      </a:bodyPr>
      <a:lstStyle>
        <a:defPPr marL="0" marR="0" indent="0" algn="l" defTabSz="828675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35000"/>
          <a:buFont typeface="StarBats" charset="0"/>
          <a:buNone/>
          <a:tabLst/>
          <a:defRPr kumimoji="0" lang="de-DE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0" tIns="0" rIns="0" bIns="0" numCol="1" anchor="t" anchorCtr="0" compatLnSpc="1">
        <a:prstTxWarp prst="textNoShape">
          <a:avLst/>
        </a:prstTxWarp>
        <a:spAutoFit/>
      </a:bodyPr>
      <a:lstStyle>
        <a:defPPr marL="0" marR="0" indent="0" algn="l" defTabSz="828675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35000"/>
          <a:buFont typeface="StarBats" charset="0"/>
          <a:buNone/>
          <a:tabLst/>
          <a:defRPr kumimoji="0" lang="de-DE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Standard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KUM Template</Template>
  <TotalTime>0</TotalTime>
  <Words>195</Words>
  <Application>Microsoft Office PowerPoint</Application>
  <PresentationFormat>Bildschirmpräsentation (4:3)</PresentationFormat>
  <Paragraphs>60</Paragraphs>
  <Slides>1</Slides>
  <Notes>1</Notes>
  <HiddenSlides>0</HiddenSlides>
  <MMClips>0</MMClips>
  <ScaleCrop>false</ScaleCrop>
  <HeadingPairs>
    <vt:vector size="8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  <vt:variant>
        <vt:lpstr>Zielgruppenorientierte Präsentationen</vt:lpstr>
      </vt:variant>
      <vt:variant>
        <vt:i4>1</vt:i4>
      </vt:variant>
    </vt:vector>
  </HeadingPairs>
  <TitlesOfParts>
    <vt:vector size="6" baseType="lpstr">
      <vt:lpstr>Arial</vt:lpstr>
      <vt:lpstr>Calibri</vt:lpstr>
      <vt:lpstr>StarBats</vt:lpstr>
      <vt:lpstr>8_Standarddesign</vt:lpstr>
      <vt:lpstr>PowerPoint-Präsentation</vt:lpstr>
      <vt:lpstr>Zielgruppenpräsentation 1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Windows-Benutzer</dc:creator>
  <cp:lastModifiedBy>Zimmermann, Wolfgang Alois Prof. Dr.</cp:lastModifiedBy>
  <cp:revision>1135</cp:revision>
  <cp:lastPrinted>2023-09-21T14:24:30Z</cp:lastPrinted>
  <dcterms:created xsi:type="dcterms:W3CDTF">2011-10-05T13:05:46Z</dcterms:created>
  <dcterms:modified xsi:type="dcterms:W3CDTF">2026-07-16T08:12:19Z</dcterms:modified>
</cp:coreProperties>
</file>