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19EBE-046F-DE14-A7C0-7D246A4C1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041FB-C7AA-2268-A02F-E06BF90BB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7A4C3-D12A-75E7-69A2-969879E28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913CA-D41F-12E4-52DF-F3898F47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902A1-BC18-208C-BB07-FFF804972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9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8EFC1-97F4-5EE9-413D-ADBFF937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4046A-6BD8-0910-C852-3F800EE64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2E150-8E7D-413D-7257-C1611ACC6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ECB7C-94D9-9878-2EE8-77F70399E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70A0F-17C4-9B4C-EC24-59C16AFE3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6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DF414-6CEB-CDD8-99C7-FE0559158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EC622-DD1B-3BE7-E7CE-BAD70A614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7B603-C0E0-4EE7-1EEF-43953507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29A20-50F2-6FD1-B0C0-FE7FDBE5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CB96-1B0A-644B-A594-5C539967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0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60A2-0025-EB6B-5B03-F22190AB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AA350-66E9-EAF0-32A7-EEEE3FB72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F75D6-A8BA-6803-D612-A15E32D8C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E77B2-B3F5-F120-F2AE-9B6F0C04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973CE-8B9C-318E-48A2-3E0D1D7A9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3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97479-6F6C-C717-238A-DB479E449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3EC6D-8F8B-652E-16C9-ECC3E6351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F3DE5-CB91-4388-217B-24CC90AA7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51680-0589-7FEF-CD4F-D8DC4B72F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9EAEA-D93F-D889-8594-4273898E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34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BB3FF-F564-19BA-FB60-ECB289C6E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BFE55-F33F-B253-2F4A-8AC114412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9A40F-8AD5-461B-A61C-AD0CFB384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CB52F-8344-9CA1-B7E0-905042021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56DDA-C959-4BC4-556C-BCDE13682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0F8EC-5DBE-B0F0-4CB8-450534AF5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12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F3B24-9D0D-0081-848F-F40A8C6D9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54806-F246-6612-A1E1-CD3BFC6C1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9B2B0-33D4-CBA7-742D-9550FA838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5E772-CBFD-29D0-06D5-9A0150C3B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E37496-EF0C-F31F-4C12-6F9D69A7E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3D6B9D-C27D-B6E8-66AC-75069964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83E613-1A7F-1D9F-384E-CE4F30CAF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4693A5-6774-2329-8477-FDC5D0F0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3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F177-9358-5AC0-1FA7-5C0A49C2D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4B4D40-8BF5-5EDA-9458-85A9C3C0D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2C744F-32E3-1609-F325-0430EC86E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97D40-3F4C-5947-BF82-79E01F8DA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8886F3-4724-EA62-E968-6BC35976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3FA65A-76F2-A4AE-50E5-E7FBCB575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6B280-C1FE-736C-FF37-EA2C788C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0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1A07E-FCE1-5184-B8D6-AF07EE6B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8A1AB-82F3-FEB7-0F7C-1BE4D7470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2F96ED-3FF1-1765-EBD5-C3E10DB54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73D7F-7DB3-CD04-6F46-03FBA40A1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5EC2F1-E47A-0FB8-F3C0-A82CD19F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87E31-E30F-54B5-6323-6DE24231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0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23E44-61C5-A3CD-4692-BB1F0F204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3E9DA8-91B3-D08A-E304-894102863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101B0-33E9-BF06-01A2-2CC47DAA9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8EDFD-89B5-B9F0-0016-740FED05E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C6425-8EBF-749C-8251-28A3C581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8E26F-7FD3-7940-84A0-68B8FFBB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8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1395D0-F56B-05FC-6F91-5D3965A29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6DBB8-7286-FD66-F546-3B0509A0E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52359-239B-3215-E577-5D53263D0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ED68C-6837-4C65-B0FF-19752325BA50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48875-2F5D-932A-E09D-3BE8AE7E1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C6E37-C5B9-2BF1-8138-AE171796D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B24C3-3F3F-48F6-80AD-8758A35BE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3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451504-F0E3-EF14-6953-657E94BC7C96}"/>
              </a:ext>
            </a:extLst>
          </p:cNvPr>
          <p:cNvSpPr txBox="1"/>
          <p:nvPr/>
        </p:nvSpPr>
        <p:spPr>
          <a:xfrm>
            <a:off x="1228366" y="691042"/>
            <a:ext cx="10423941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1.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Genes of interest in H versus B/T. Comparative analysis of KRAS, TP53, SMAD4, CDKN2A onco-genes in both primary tumor origins after NGS. Abbreviations: head (H), body/tail (B/T), next generation sequencing (NGS).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69D75BC-7E4D-BD3A-931E-45B7E282B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694375"/>
              </p:ext>
            </p:extLst>
          </p:nvPr>
        </p:nvGraphicFramePr>
        <p:xfrm>
          <a:off x="1846729" y="5591839"/>
          <a:ext cx="8498542" cy="763903"/>
        </p:xfrm>
        <a:graphic>
          <a:graphicData uri="http://schemas.openxmlformats.org/drawingml/2006/table">
            <a:tbl>
              <a:tblPr/>
              <a:tblGrid>
                <a:gridCol w="1258834">
                  <a:extLst>
                    <a:ext uri="{9D8B030D-6E8A-4147-A177-3AD203B41FA5}">
                      <a16:colId xmlns:a16="http://schemas.microsoft.com/office/drawing/2014/main" val="3741743111"/>
                    </a:ext>
                  </a:extLst>
                </a:gridCol>
                <a:gridCol w="963972">
                  <a:extLst>
                    <a:ext uri="{9D8B030D-6E8A-4147-A177-3AD203B41FA5}">
                      <a16:colId xmlns:a16="http://schemas.microsoft.com/office/drawing/2014/main" val="2868636208"/>
                    </a:ext>
                  </a:extLst>
                </a:gridCol>
                <a:gridCol w="986654">
                  <a:extLst>
                    <a:ext uri="{9D8B030D-6E8A-4147-A177-3AD203B41FA5}">
                      <a16:colId xmlns:a16="http://schemas.microsoft.com/office/drawing/2014/main" val="872730895"/>
                    </a:ext>
                  </a:extLst>
                </a:gridCol>
                <a:gridCol w="896376">
                  <a:extLst>
                    <a:ext uri="{9D8B030D-6E8A-4147-A177-3AD203B41FA5}">
                      <a16:colId xmlns:a16="http://schemas.microsoft.com/office/drawing/2014/main" val="1470620508"/>
                    </a:ext>
                  </a:extLst>
                </a:gridCol>
                <a:gridCol w="986118">
                  <a:extLst>
                    <a:ext uri="{9D8B030D-6E8A-4147-A177-3AD203B41FA5}">
                      <a16:colId xmlns:a16="http://schemas.microsoft.com/office/drawing/2014/main" val="146247610"/>
                    </a:ext>
                  </a:extLst>
                </a:gridCol>
                <a:gridCol w="1030941">
                  <a:extLst>
                    <a:ext uri="{9D8B030D-6E8A-4147-A177-3AD203B41FA5}">
                      <a16:colId xmlns:a16="http://schemas.microsoft.com/office/drawing/2014/main" val="2292368197"/>
                    </a:ext>
                  </a:extLst>
                </a:gridCol>
                <a:gridCol w="959224">
                  <a:extLst>
                    <a:ext uri="{9D8B030D-6E8A-4147-A177-3AD203B41FA5}">
                      <a16:colId xmlns:a16="http://schemas.microsoft.com/office/drawing/2014/main" val="933501950"/>
                    </a:ext>
                  </a:extLst>
                </a:gridCol>
                <a:gridCol w="735106">
                  <a:extLst>
                    <a:ext uri="{9D8B030D-6E8A-4147-A177-3AD203B41FA5}">
                      <a16:colId xmlns:a16="http://schemas.microsoft.com/office/drawing/2014/main" val="3058767282"/>
                    </a:ext>
                  </a:extLst>
                </a:gridCol>
                <a:gridCol w="681317">
                  <a:extLst>
                    <a:ext uri="{9D8B030D-6E8A-4147-A177-3AD203B41FA5}">
                      <a16:colId xmlns:a16="http://schemas.microsoft.com/office/drawing/2014/main" val="3748355945"/>
                    </a:ext>
                  </a:extLst>
                </a:gridCol>
              </a:tblGrid>
              <a:tr h="17716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7430228"/>
                  </a:ext>
                </a:extLst>
              </a:tr>
              <a:tr h="9448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NGS-KRAS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412310"/>
                  </a:ext>
                </a:extLst>
              </a:tr>
              <a:tr h="9448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NGS-TP53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408694"/>
                  </a:ext>
                </a:extLst>
              </a:tr>
              <a:tr h="9448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NGS-SMAD4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188552"/>
                  </a:ext>
                </a:extLst>
              </a:tr>
              <a:tr h="9448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NGS-CDKN2A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73421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BCEBCF1-92EA-39BD-A357-031714D81D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88" b="3175"/>
          <a:stretch/>
        </p:blipFill>
        <p:spPr>
          <a:xfrm>
            <a:off x="3439108" y="1931452"/>
            <a:ext cx="5313783" cy="352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71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7669958-49BB-F57A-ADD7-915B3DC741A8}"/>
              </a:ext>
            </a:extLst>
          </p:cNvPr>
          <p:cNvSpPr txBox="1"/>
          <p:nvPr/>
        </p:nvSpPr>
        <p:spPr>
          <a:xfrm>
            <a:off x="1933041" y="512859"/>
            <a:ext cx="9400485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2.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Fusions (WTS) in pancreatic H vs. B/T primary tumors. Abbreviations: head (H), body/tail (B/T), next-generation sequencing (NGS).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4CD7C6C-8DE6-82B3-E1DA-60F92451B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56876"/>
              </p:ext>
            </p:extLst>
          </p:nvPr>
        </p:nvGraphicFramePr>
        <p:xfrm>
          <a:off x="2037831" y="5392769"/>
          <a:ext cx="8219159" cy="880110"/>
        </p:xfrm>
        <a:graphic>
          <a:graphicData uri="http://schemas.openxmlformats.org/drawingml/2006/table">
            <a:tbl>
              <a:tblPr/>
              <a:tblGrid>
                <a:gridCol w="1073264">
                  <a:extLst>
                    <a:ext uri="{9D8B030D-6E8A-4147-A177-3AD203B41FA5}">
                      <a16:colId xmlns:a16="http://schemas.microsoft.com/office/drawing/2014/main" val="2294345776"/>
                    </a:ext>
                  </a:extLst>
                </a:gridCol>
                <a:gridCol w="821869">
                  <a:extLst>
                    <a:ext uri="{9D8B030D-6E8A-4147-A177-3AD203B41FA5}">
                      <a16:colId xmlns:a16="http://schemas.microsoft.com/office/drawing/2014/main" val="3944972027"/>
                    </a:ext>
                  </a:extLst>
                </a:gridCol>
                <a:gridCol w="841207">
                  <a:extLst>
                    <a:ext uri="{9D8B030D-6E8A-4147-A177-3AD203B41FA5}">
                      <a16:colId xmlns:a16="http://schemas.microsoft.com/office/drawing/2014/main" val="3210637900"/>
                    </a:ext>
                  </a:extLst>
                </a:gridCol>
                <a:gridCol w="1044257">
                  <a:extLst>
                    <a:ext uri="{9D8B030D-6E8A-4147-A177-3AD203B41FA5}">
                      <a16:colId xmlns:a16="http://schemas.microsoft.com/office/drawing/2014/main" val="2371795957"/>
                    </a:ext>
                  </a:extLst>
                </a:gridCol>
                <a:gridCol w="937540">
                  <a:extLst>
                    <a:ext uri="{9D8B030D-6E8A-4147-A177-3AD203B41FA5}">
                      <a16:colId xmlns:a16="http://schemas.microsoft.com/office/drawing/2014/main" val="1460417244"/>
                    </a:ext>
                  </a:extLst>
                </a:gridCol>
                <a:gridCol w="984653">
                  <a:extLst>
                    <a:ext uri="{9D8B030D-6E8A-4147-A177-3AD203B41FA5}">
                      <a16:colId xmlns:a16="http://schemas.microsoft.com/office/drawing/2014/main" val="521626915"/>
                    </a:ext>
                  </a:extLst>
                </a:gridCol>
                <a:gridCol w="1131279">
                  <a:extLst>
                    <a:ext uri="{9D8B030D-6E8A-4147-A177-3AD203B41FA5}">
                      <a16:colId xmlns:a16="http://schemas.microsoft.com/office/drawing/2014/main" val="3962980184"/>
                    </a:ext>
                  </a:extLst>
                </a:gridCol>
                <a:gridCol w="754185">
                  <a:extLst>
                    <a:ext uri="{9D8B030D-6E8A-4147-A177-3AD203B41FA5}">
                      <a16:colId xmlns:a16="http://schemas.microsoft.com/office/drawing/2014/main" val="1308219284"/>
                    </a:ext>
                  </a:extLst>
                </a:gridCol>
                <a:gridCol w="630905">
                  <a:extLst>
                    <a:ext uri="{9D8B030D-6E8A-4147-A177-3AD203B41FA5}">
                      <a16:colId xmlns:a16="http://schemas.microsoft.com/office/drawing/2014/main" val="745443858"/>
                    </a:ext>
                  </a:extLst>
                </a:gridCol>
              </a:tblGrid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(Head)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(Body/Tail)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Q-value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53874"/>
                  </a:ext>
                </a:extLst>
              </a:tr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Transcriptome-NRG1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827712"/>
                  </a:ext>
                </a:extLst>
              </a:tr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Transcriptome-FGFR2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252097"/>
                  </a:ext>
                </a:extLst>
              </a:tr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Transcriptome-PRKCA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338485"/>
                  </a:ext>
                </a:extLst>
              </a:tr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Transcriptome-BRAF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276172"/>
                  </a:ext>
                </a:extLst>
              </a:tr>
              <a:tr h="1187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Transcriptome-ALK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0924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3E1BF24-43BC-1B29-69EB-EDD3B6DED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28" b="2922"/>
          <a:stretch/>
        </p:blipFill>
        <p:spPr>
          <a:xfrm>
            <a:off x="3247869" y="1576237"/>
            <a:ext cx="6009290" cy="37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CA7564-B9A6-9DEF-60CA-1A1A822D2333}"/>
              </a:ext>
            </a:extLst>
          </p:cNvPr>
          <p:cNvSpPr txBox="1"/>
          <p:nvPr/>
        </p:nvSpPr>
        <p:spPr>
          <a:xfrm>
            <a:off x="2384570" y="779778"/>
            <a:ext cx="8554673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3.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Percent &gt;0 in H vs B/T  primary tumors.</a:t>
            </a: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head (H), body/tail (B/T)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AC8F89-5C2F-85A8-7A06-1C22E40867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5" t="50000"/>
          <a:stretch/>
        </p:blipFill>
        <p:spPr>
          <a:xfrm>
            <a:off x="7159240" y="1815709"/>
            <a:ext cx="2886011" cy="3530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DC0114-7592-61FF-C177-12E7B0CB1C36}"/>
              </a:ext>
            </a:extLst>
          </p:cNvPr>
          <p:cNvSpPr txBox="1"/>
          <p:nvPr/>
        </p:nvSpPr>
        <p:spPr>
          <a:xfrm>
            <a:off x="6789908" y="2741074"/>
            <a:ext cx="369332" cy="165038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Immune cell infiltration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E75662-14C3-28A1-7A2D-2B0FB6F083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71" b="3019"/>
          <a:stretch/>
        </p:blipFill>
        <p:spPr>
          <a:xfrm>
            <a:off x="1962142" y="2062148"/>
            <a:ext cx="4827766" cy="31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3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DF473A08-676A-3E72-67DF-02C9428EB5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11" t="12821" r="54808" b="45584"/>
          <a:stretch/>
        </p:blipFill>
        <p:spPr bwMode="auto">
          <a:xfrm>
            <a:off x="2713882" y="2723162"/>
            <a:ext cx="5438775" cy="31565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9481FD-D77A-98FB-3763-2CD67A52E290}"/>
              </a:ext>
            </a:extLst>
          </p:cNvPr>
          <p:cNvSpPr txBox="1"/>
          <p:nvPr/>
        </p:nvSpPr>
        <p:spPr>
          <a:xfrm>
            <a:off x="947956" y="625660"/>
            <a:ext cx="10888910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Table 1.</a:t>
            </a:r>
            <a:r>
              <a:rPr lang="en-US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Median units are shown for the TIME.  Where median values were “0”, the percent of nonzero values are shown.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primary tumors, M2 macrophages and Neutrophils were significantly more abundant in pancreatic H than in B/T. M1 macrophages were significantly more abundant in B/T than in pancreatic H. NK and Endothelial cells trended higher in pancreatic H than in B/T. Red: higher median value; Blue: lower median value.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4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379</Words>
  <Application>Microsoft Office PowerPoint</Application>
  <PresentationFormat>Widescreen</PresentationFormat>
  <Paragraphs>104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Houston Methodist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Esmail, Abdullah</dc:creator>
  <cp:lastModifiedBy>Esmail, Abdullah</cp:lastModifiedBy>
  <cp:revision>2</cp:revision>
  <dcterms:created xsi:type="dcterms:W3CDTF">2024-02-14T21:27:38Z</dcterms:created>
  <dcterms:modified xsi:type="dcterms:W3CDTF">2024-02-14T21:34:10Z</dcterms:modified>
</cp:coreProperties>
</file>