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tif" ContentType="image/tiff"/>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4"/>
  </p:sldMasterIdLst>
  <p:notesMasterIdLst>
    <p:notesMasterId r:id="rId14"/>
  </p:notesMasterIdLst>
  <p:sldIdLst>
    <p:sldId id="768" r:id="rId5"/>
    <p:sldId id="769" r:id="rId6"/>
    <p:sldId id="561" r:id="rId7"/>
    <p:sldId id="770" r:id="rId8"/>
    <p:sldId id="771" r:id="rId9"/>
    <p:sldId id="564" r:id="rId10"/>
    <p:sldId id="767" r:id="rId11"/>
    <p:sldId id="765" r:id="rId12"/>
    <p:sldId id="772" r:id="rId13"/>
  </p:sldIdLst>
  <p:sldSz cx="6858000" cy="9601200"/>
  <p:notesSz cx="7023100"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771A"/>
    <a:srgbClr val="5474B6"/>
    <a:srgbClr val="92D050"/>
    <a:srgbClr val="821BD7"/>
    <a:srgbClr val="FFC000"/>
    <a:srgbClr val="57C430"/>
    <a:srgbClr val="6BBA3A"/>
    <a:srgbClr val="85FC59"/>
    <a:srgbClr val="83FB58"/>
    <a:srgbClr val="FDFF5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922" autoAdjust="0"/>
    <p:restoredTop sz="95788" autoAdjust="0"/>
  </p:normalViewPr>
  <p:slideViewPr>
    <p:cSldViewPr snapToGrid="0">
      <p:cViewPr varScale="1">
        <p:scale>
          <a:sx n="52" d="100"/>
          <a:sy n="52" d="100"/>
        </p:scale>
        <p:origin x="588" y="20"/>
      </p:cViewPr>
      <p:guideLst/>
    </p:cSldViewPr>
  </p:slideViewPr>
  <p:notesTextViewPr>
    <p:cViewPr>
      <p:scale>
        <a:sx n="200" d="100"/>
        <a:sy n="2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B5EE8AEE-5ABD-4FD1-B560-FB84456BDAA1}" type="datetimeFigureOut">
              <a:rPr lang="en-US" smtClean="0"/>
              <a:t>12/25/2024</a:t>
            </a:fld>
            <a:endParaRPr lang="en-US"/>
          </a:p>
        </p:txBody>
      </p:sp>
      <p:sp>
        <p:nvSpPr>
          <p:cNvPr id="4" name="Slide Image Placeholder 3"/>
          <p:cNvSpPr>
            <a:spLocks noGrp="1" noRot="1" noChangeAspect="1"/>
          </p:cNvSpPr>
          <p:nvPr>
            <p:ph type="sldImg" idx="2"/>
          </p:nvPr>
        </p:nvSpPr>
        <p:spPr>
          <a:xfrm>
            <a:off x="2389188" y="1163638"/>
            <a:ext cx="22447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1523037D-7CC1-4668-8353-E4ADDAC0FD94}" type="slidenum">
              <a:rPr lang="en-US" smtClean="0"/>
              <a:t>‹#›</a:t>
            </a:fld>
            <a:endParaRPr lang="en-US"/>
          </a:p>
        </p:txBody>
      </p:sp>
    </p:spTree>
    <p:extLst>
      <p:ext uri="{BB962C8B-B14F-4D97-AF65-F5344CB8AC3E}">
        <p14:creationId xmlns:p14="http://schemas.microsoft.com/office/powerpoint/2010/main" val="2935682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523037D-7CC1-4668-8353-E4ADDAC0FD94}" type="slidenum">
              <a:rPr lang="en-US" smtClean="0"/>
              <a:t>3</a:t>
            </a:fld>
            <a:endParaRPr lang="en-US"/>
          </a:p>
        </p:txBody>
      </p:sp>
    </p:spTree>
    <p:extLst>
      <p:ext uri="{BB962C8B-B14F-4D97-AF65-F5344CB8AC3E}">
        <p14:creationId xmlns:p14="http://schemas.microsoft.com/office/powerpoint/2010/main" val="16495869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523037D-7CC1-4668-8353-E4ADDAC0FD94}" type="slidenum">
              <a:rPr lang="en-US" smtClean="0"/>
              <a:t>6</a:t>
            </a:fld>
            <a:endParaRPr lang="en-US"/>
          </a:p>
        </p:txBody>
      </p:sp>
    </p:spTree>
    <p:extLst>
      <p:ext uri="{BB962C8B-B14F-4D97-AF65-F5344CB8AC3E}">
        <p14:creationId xmlns:p14="http://schemas.microsoft.com/office/powerpoint/2010/main" val="743434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523037D-7CC1-4668-8353-E4ADDAC0FD94}" type="slidenum">
              <a:rPr lang="en-US" smtClean="0"/>
              <a:t>7</a:t>
            </a:fld>
            <a:endParaRPr lang="en-US"/>
          </a:p>
        </p:txBody>
      </p:sp>
    </p:spTree>
    <p:extLst>
      <p:ext uri="{BB962C8B-B14F-4D97-AF65-F5344CB8AC3E}">
        <p14:creationId xmlns:p14="http://schemas.microsoft.com/office/powerpoint/2010/main" val="6864351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523037D-7CC1-4668-8353-E4ADDAC0FD94}" type="slidenum">
              <a:rPr lang="en-US" smtClean="0"/>
              <a:t>8</a:t>
            </a:fld>
            <a:endParaRPr lang="en-US"/>
          </a:p>
        </p:txBody>
      </p:sp>
    </p:spTree>
    <p:extLst>
      <p:ext uri="{BB962C8B-B14F-4D97-AF65-F5344CB8AC3E}">
        <p14:creationId xmlns:p14="http://schemas.microsoft.com/office/powerpoint/2010/main" val="13502735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737085-B55D-AADF-7784-83E5457F0E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B4A1CB-026B-A8E8-87BA-C72BA734A2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5475D2-6612-F43A-43C7-F33A6FD7CC8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94426B7-4724-814A-5ECE-4E89012B9C39}"/>
              </a:ext>
            </a:extLst>
          </p:cNvPr>
          <p:cNvSpPr>
            <a:spLocks noGrp="1"/>
          </p:cNvSpPr>
          <p:nvPr>
            <p:ph type="sldNum" sz="quarter" idx="5"/>
          </p:nvPr>
        </p:nvSpPr>
        <p:spPr/>
        <p:txBody>
          <a:bodyPr/>
          <a:lstStyle/>
          <a:p>
            <a:fld id="{1523037D-7CC1-4668-8353-E4ADDAC0FD94}" type="slidenum">
              <a:rPr lang="en-US" smtClean="0"/>
              <a:t>9</a:t>
            </a:fld>
            <a:endParaRPr lang="en-US"/>
          </a:p>
        </p:txBody>
      </p:sp>
    </p:spTree>
    <p:extLst>
      <p:ext uri="{BB962C8B-B14F-4D97-AF65-F5344CB8AC3E}">
        <p14:creationId xmlns:p14="http://schemas.microsoft.com/office/powerpoint/2010/main" val="108427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71308"/>
            <a:ext cx="5829300" cy="334264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042853"/>
            <a:ext cx="5143500" cy="2318067"/>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1F7BDA-360A-4885-B942-C54A40D21B1E}" type="datetimeFigureOut">
              <a:rPr lang="en-US" smtClean="0"/>
              <a:t>12/25/2024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F452CB-7489-4D73-AD9D-0DB0284E5EDD}" type="slidenum">
              <a:rPr lang="en-US" smtClean="0"/>
              <a:t>‹#›</a:t>
            </a:fld>
            <a:endParaRPr lang="en-US"/>
          </a:p>
        </p:txBody>
      </p:sp>
    </p:spTree>
    <p:extLst>
      <p:ext uri="{BB962C8B-B14F-4D97-AF65-F5344CB8AC3E}">
        <p14:creationId xmlns:p14="http://schemas.microsoft.com/office/powerpoint/2010/main" val="19411908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1F7BDA-360A-4885-B942-C54A40D21B1E}" type="datetimeFigureOut">
              <a:rPr lang="en-US" smtClean="0"/>
              <a:t>12/25/2024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F452CB-7489-4D73-AD9D-0DB0284E5EDD}" type="slidenum">
              <a:rPr lang="en-US" smtClean="0"/>
              <a:t>‹#›</a:t>
            </a:fld>
            <a:endParaRPr lang="en-US"/>
          </a:p>
        </p:txBody>
      </p:sp>
    </p:spTree>
    <p:extLst>
      <p:ext uri="{BB962C8B-B14F-4D97-AF65-F5344CB8AC3E}">
        <p14:creationId xmlns:p14="http://schemas.microsoft.com/office/powerpoint/2010/main" val="5312559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11175"/>
            <a:ext cx="1478756" cy="81365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11175"/>
            <a:ext cx="4350544" cy="813657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1F7BDA-360A-4885-B942-C54A40D21B1E}" type="datetimeFigureOut">
              <a:rPr lang="en-US" smtClean="0"/>
              <a:t>12/25/2024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F452CB-7489-4D73-AD9D-0DB0284E5EDD}" type="slidenum">
              <a:rPr lang="en-US" smtClean="0"/>
              <a:t>‹#›</a:t>
            </a:fld>
            <a:endParaRPr lang="en-US"/>
          </a:p>
        </p:txBody>
      </p:sp>
    </p:spTree>
    <p:extLst>
      <p:ext uri="{BB962C8B-B14F-4D97-AF65-F5344CB8AC3E}">
        <p14:creationId xmlns:p14="http://schemas.microsoft.com/office/powerpoint/2010/main" val="2369548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1F7BDA-360A-4885-B942-C54A40D21B1E}" type="datetimeFigureOut">
              <a:rPr lang="en-US" smtClean="0"/>
              <a:t>12/25/2024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F452CB-7489-4D73-AD9D-0DB0284E5EDD}" type="slidenum">
              <a:rPr lang="en-US" smtClean="0"/>
              <a:t>‹#›</a:t>
            </a:fld>
            <a:endParaRPr lang="en-US"/>
          </a:p>
        </p:txBody>
      </p:sp>
    </p:spTree>
    <p:extLst>
      <p:ext uri="{BB962C8B-B14F-4D97-AF65-F5344CB8AC3E}">
        <p14:creationId xmlns:p14="http://schemas.microsoft.com/office/powerpoint/2010/main" val="27339135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393635"/>
            <a:ext cx="5915025" cy="3993832"/>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425250"/>
            <a:ext cx="5915025" cy="2100262"/>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1F7BDA-360A-4885-B942-C54A40D21B1E}" type="datetimeFigureOut">
              <a:rPr lang="en-US" smtClean="0"/>
              <a:t>12/25/2024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F452CB-7489-4D73-AD9D-0DB0284E5EDD}" type="slidenum">
              <a:rPr lang="en-US" smtClean="0"/>
              <a:t>‹#›</a:t>
            </a:fld>
            <a:endParaRPr lang="en-US"/>
          </a:p>
        </p:txBody>
      </p:sp>
    </p:spTree>
    <p:extLst>
      <p:ext uri="{BB962C8B-B14F-4D97-AF65-F5344CB8AC3E}">
        <p14:creationId xmlns:p14="http://schemas.microsoft.com/office/powerpoint/2010/main" val="4148597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555875"/>
            <a:ext cx="2914650" cy="60918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555875"/>
            <a:ext cx="2914650" cy="60918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1F7BDA-360A-4885-B942-C54A40D21B1E}" type="datetimeFigureOut">
              <a:rPr lang="en-US" smtClean="0"/>
              <a:t>12/25/2024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F452CB-7489-4D73-AD9D-0DB0284E5EDD}" type="slidenum">
              <a:rPr lang="en-US" smtClean="0"/>
              <a:t>‹#›</a:t>
            </a:fld>
            <a:endParaRPr lang="en-US"/>
          </a:p>
        </p:txBody>
      </p:sp>
    </p:spTree>
    <p:extLst>
      <p:ext uri="{BB962C8B-B14F-4D97-AF65-F5344CB8AC3E}">
        <p14:creationId xmlns:p14="http://schemas.microsoft.com/office/powerpoint/2010/main" val="20486174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11177"/>
            <a:ext cx="5915025" cy="1855788"/>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353628"/>
            <a:ext cx="2901255" cy="1153477"/>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507105"/>
            <a:ext cx="2901255" cy="5158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353628"/>
            <a:ext cx="2915543" cy="1153477"/>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507105"/>
            <a:ext cx="2915543" cy="5158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1F7BDA-360A-4885-B942-C54A40D21B1E}" type="datetimeFigureOut">
              <a:rPr lang="en-US" smtClean="0"/>
              <a:t>12/25/2024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EF452CB-7489-4D73-AD9D-0DB0284E5EDD}" type="slidenum">
              <a:rPr lang="en-US" smtClean="0"/>
              <a:t>‹#›</a:t>
            </a:fld>
            <a:endParaRPr lang="en-US"/>
          </a:p>
        </p:txBody>
      </p:sp>
    </p:spTree>
    <p:extLst>
      <p:ext uri="{BB962C8B-B14F-4D97-AF65-F5344CB8AC3E}">
        <p14:creationId xmlns:p14="http://schemas.microsoft.com/office/powerpoint/2010/main" val="19247731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1F7BDA-360A-4885-B942-C54A40D21B1E}" type="datetimeFigureOut">
              <a:rPr lang="en-US" smtClean="0"/>
              <a:t>12/25/2024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EF452CB-7489-4D73-AD9D-0DB0284E5EDD}" type="slidenum">
              <a:rPr lang="en-US" smtClean="0"/>
              <a:t>‹#›</a:t>
            </a:fld>
            <a:endParaRPr lang="en-US"/>
          </a:p>
        </p:txBody>
      </p:sp>
    </p:spTree>
    <p:extLst>
      <p:ext uri="{BB962C8B-B14F-4D97-AF65-F5344CB8AC3E}">
        <p14:creationId xmlns:p14="http://schemas.microsoft.com/office/powerpoint/2010/main" val="271142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1F7BDA-360A-4885-B942-C54A40D21B1E}" type="datetimeFigureOut">
              <a:rPr lang="en-US" smtClean="0"/>
              <a:t>12/25/2024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EF452CB-7489-4D73-AD9D-0DB0284E5EDD}" type="slidenum">
              <a:rPr lang="en-US" smtClean="0"/>
              <a:t>‹#›</a:t>
            </a:fld>
            <a:endParaRPr lang="en-US"/>
          </a:p>
        </p:txBody>
      </p:sp>
    </p:spTree>
    <p:extLst>
      <p:ext uri="{BB962C8B-B14F-4D97-AF65-F5344CB8AC3E}">
        <p14:creationId xmlns:p14="http://schemas.microsoft.com/office/powerpoint/2010/main" val="7021901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40080"/>
            <a:ext cx="2211884" cy="224028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382397"/>
            <a:ext cx="3471863" cy="682307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880360"/>
            <a:ext cx="2211884" cy="53362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C71F7BDA-360A-4885-B942-C54A40D21B1E}" type="datetimeFigureOut">
              <a:rPr lang="en-US" smtClean="0"/>
              <a:t>12/25/2024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F452CB-7489-4D73-AD9D-0DB0284E5EDD}" type="slidenum">
              <a:rPr lang="en-US" smtClean="0"/>
              <a:t>‹#›</a:t>
            </a:fld>
            <a:endParaRPr lang="en-US"/>
          </a:p>
        </p:txBody>
      </p:sp>
    </p:spTree>
    <p:extLst>
      <p:ext uri="{BB962C8B-B14F-4D97-AF65-F5344CB8AC3E}">
        <p14:creationId xmlns:p14="http://schemas.microsoft.com/office/powerpoint/2010/main" val="14323318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40080"/>
            <a:ext cx="2211884" cy="224028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382397"/>
            <a:ext cx="3471863" cy="682307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880360"/>
            <a:ext cx="2211884" cy="53362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C71F7BDA-360A-4885-B942-C54A40D21B1E}" type="datetimeFigureOut">
              <a:rPr lang="en-US" smtClean="0"/>
              <a:t>12/25/2024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F452CB-7489-4D73-AD9D-0DB0284E5EDD}" type="slidenum">
              <a:rPr lang="en-US" smtClean="0"/>
              <a:t>‹#›</a:t>
            </a:fld>
            <a:endParaRPr lang="en-US"/>
          </a:p>
        </p:txBody>
      </p:sp>
    </p:spTree>
    <p:extLst>
      <p:ext uri="{BB962C8B-B14F-4D97-AF65-F5344CB8AC3E}">
        <p14:creationId xmlns:p14="http://schemas.microsoft.com/office/powerpoint/2010/main" val="31038097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11177"/>
            <a:ext cx="5915025" cy="185578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555875"/>
            <a:ext cx="5915025" cy="60918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8898892"/>
            <a:ext cx="1543050" cy="511175"/>
          </a:xfrm>
          <a:prstGeom prst="rect">
            <a:avLst/>
          </a:prstGeom>
        </p:spPr>
        <p:txBody>
          <a:bodyPr vert="horz" lIns="91440" tIns="45720" rIns="91440" bIns="45720" rtlCol="0" anchor="ctr"/>
          <a:lstStyle>
            <a:lvl1pPr algn="l">
              <a:defRPr sz="900">
                <a:solidFill>
                  <a:schemeClr val="tx1">
                    <a:tint val="75000"/>
                  </a:schemeClr>
                </a:solidFill>
              </a:defRPr>
            </a:lvl1pPr>
          </a:lstStyle>
          <a:p>
            <a:fld id="{C71F7BDA-360A-4885-B942-C54A40D21B1E}" type="datetimeFigureOut">
              <a:rPr lang="en-US" smtClean="0"/>
              <a:t>12/25/2024</a:t>
            </a:fld>
            <a:endParaRPr lang="en-US"/>
          </a:p>
        </p:txBody>
      </p:sp>
      <p:sp>
        <p:nvSpPr>
          <p:cNvPr id="5" name="Footer Placeholder 4"/>
          <p:cNvSpPr>
            <a:spLocks noGrp="1"/>
          </p:cNvSpPr>
          <p:nvPr>
            <p:ph type="ftr" sz="quarter" idx="3"/>
          </p:nvPr>
        </p:nvSpPr>
        <p:spPr>
          <a:xfrm>
            <a:off x="2271713" y="8898892"/>
            <a:ext cx="2314575" cy="51117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43463" y="8898892"/>
            <a:ext cx="1543050" cy="511175"/>
          </a:xfrm>
          <a:prstGeom prst="rect">
            <a:avLst/>
          </a:prstGeom>
        </p:spPr>
        <p:txBody>
          <a:bodyPr vert="horz" lIns="91440" tIns="45720" rIns="91440" bIns="45720" rtlCol="0" anchor="ctr"/>
          <a:lstStyle>
            <a:lvl1pPr algn="r">
              <a:defRPr sz="900">
                <a:solidFill>
                  <a:schemeClr val="tx1">
                    <a:tint val="75000"/>
                  </a:schemeClr>
                </a:solidFill>
              </a:defRPr>
            </a:lvl1pPr>
          </a:lstStyle>
          <a:p>
            <a:fld id="{CEF452CB-7489-4D73-AD9D-0DB0284E5EDD}" type="slidenum">
              <a:rPr lang="en-US" smtClean="0"/>
              <a:t>‹#›</a:t>
            </a:fld>
            <a:endParaRPr lang="en-US"/>
          </a:p>
        </p:txBody>
      </p:sp>
    </p:spTree>
    <p:extLst>
      <p:ext uri="{BB962C8B-B14F-4D97-AF65-F5344CB8AC3E}">
        <p14:creationId xmlns:p14="http://schemas.microsoft.com/office/powerpoint/2010/main" val="123343242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sv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sv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svg"/></Relationships>
</file>

<file path=ppt/slides/_rels/slide4.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1.tif"/><Relationship Id="rId2" Type="http://schemas.openxmlformats.org/officeDocument/2006/relationships/image" Target="../media/image10.tif"/><Relationship Id="rId1" Type="http://schemas.openxmlformats.org/officeDocument/2006/relationships/slideLayout" Target="../slideLayouts/slideLayout7.xml"/><Relationship Id="rId6" Type="http://schemas.openxmlformats.org/officeDocument/2006/relationships/image" Target="../media/image14.tif"/><Relationship Id="rId5" Type="http://schemas.openxmlformats.org/officeDocument/2006/relationships/image" Target="../media/image13.tif"/><Relationship Id="rId4" Type="http://schemas.openxmlformats.org/officeDocument/2006/relationships/image" Target="../media/image12.tif"/></Relationships>
</file>

<file path=ppt/slides/_rels/slide6.xml.rels><?xml version="1.0" encoding="UTF-8" standalone="yes"?>
<Relationships xmlns="http://schemas.openxmlformats.org/package/2006/relationships"><Relationship Id="rId3" Type="http://schemas.openxmlformats.org/officeDocument/2006/relationships/image" Target="../media/image15.tiff"/><Relationship Id="rId7"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1.emf"/><Relationship Id="rId5" Type="http://schemas.openxmlformats.org/officeDocument/2006/relationships/oleObject" Target="../embeddings/oleObject2.bin"/><Relationship Id="rId4" Type="http://schemas.openxmlformats.org/officeDocument/2006/relationships/image" Target="../media/image20.emf"/></Relationships>
</file>

<file path=ppt/slides/_rels/slide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23.png"/><Relationship Id="rId7"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5.png"/><Relationship Id="rId5" Type="http://schemas.microsoft.com/office/2007/relationships/hdphoto" Target="../media/hdphoto1.wdp"/><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30.tiff"/><Relationship Id="rId5" Type="http://schemas.openxmlformats.org/officeDocument/2006/relationships/image" Target="../media/image29.tiff"/><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35F3AE-A8C4-3EDD-7967-4153D8DB1204}"/>
              </a:ext>
            </a:extLst>
          </p:cNvPr>
          <p:cNvSpPr txBox="1"/>
          <p:nvPr/>
        </p:nvSpPr>
        <p:spPr>
          <a:xfrm>
            <a:off x="431800" y="1881594"/>
            <a:ext cx="5994400" cy="4816127"/>
          </a:xfrm>
          <a:prstGeom prst="rect">
            <a:avLst/>
          </a:prstGeom>
          <a:noFill/>
        </p:spPr>
        <p:txBody>
          <a:bodyPr wrap="square">
            <a:spAutoFit/>
          </a:bodyPr>
          <a:lstStyle/>
          <a:p>
            <a:pPr marL="0" marR="0">
              <a:lnSpc>
                <a:spcPct val="150000"/>
              </a:lnSpc>
              <a:spcBef>
                <a:spcPts val="0"/>
              </a:spcBef>
              <a:spcAft>
                <a:spcPts val="0"/>
              </a:spcAft>
            </a:pPr>
            <a:r>
              <a:rPr lang="en-US" sz="1200" b="1" kern="100" dirty="0">
                <a:effectLst/>
                <a:latin typeface="Arial" panose="020B0604020202020204" pitchFamily="34" charset="0"/>
                <a:ea typeface="Calibri" panose="020F0502020204030204" pitchFamily="34" charset="0"/>
                <a:cs typeface="Arial" panose="020B0604020202020204" pitchFamily="34" charset="0"/>
              </a:rPr>
              <a:t>Supplemental Information: </a:t>
            </a:r>
          </a:p>
          <a:p>
            <a:pPr marL="0" marR="0">
              <a:lnSpc>
                <a:spcPct val="150000"/>
              </a:lnSpc>
              <a:spcBef>
                <a:spcPts val="0"/>
              </a:spcBef>
              <a:spcAft>
                <a:spcPts val="0"/>
              </a:spcAft>
            </a:pPr>
            <a:endParaRPr lang="en-US" sz="1200" b="1" kern="100" dirty="0">
              <a:latin typeface="Arial" panose="020B0604020202020204" pitchFamily="34" charset="0"/>
              <a:ea typeface="Calibri" panose="020F0502020204030204" pitchFamily="34" charset="0"/>
              <a:cs typeface="Arial" panose="020B0604020202020204" pitchFamily="34" charset="0"/>
            </a:endParaRPr>
          </a:p>
          <a:p>
            <a:pPr marL="0" marR="0">
              <a:lnSpc>
                <a:spcPct val="150000"/>
              </a:lnSpc>
              <a:spcBef>
                <a:spcPts val="0"/>
              </a:spcBef>
              <a:spcAft>
                <a:spcPts val="0"/>
              </a:spcAft>
            </a:pPr>
            <a:r>
              <a:rPr lang="en-US" sz="1200" b="1" kern="100" dirty="0">
                <a:effectLst/>
                <a:latin typeface="Arial" panose="020B0604020202020204" pitchFamily="34" charset="0"/>
                <a:ea typeface="Calibri" panose="020F0502020204030204" pitchFamily="34" charset="0"/>
                <a:cs typeface="Arial" panose="020B0604020202020204" pitchFamily="34" charset="0"/>
              </a:rPr>
              <a:t>Quantitative proteomics analysis of triple-negative breast cancers</a:t>
            </a:r>
            <a:endParaRPr lang="en-US" sz="1200" kern="100" dirty="0">
              <a:effectLst/>
              <a:latin typeface="Arial" panose="020B0604020202020204" pitchFamily="34" charset="0"/>
              <a:ea typeface="Calibri" panose="020F0502020204030204" pitchFamily="34" charset="0"/>
              <a:cs typeface="Arial" panose="020B0604020202020204" pitchFamily="34" charset="0"/>
            </a:endParaRPr>
          </a:p>
          <a:p>
            <a:pPr marL="0" marR="0">
              <a:lnSpc>
                <a:spcPct val="150000"/>
              </a:lnSpc>
              <a:spcBef>
                <a:spcPts val="0"/>
              </a:spcBef>
              <a:spcAft>
                <a:spcPts val="0"/>
              </a:spcAft>
            </a:pPr>
            <a:r>
              <a:rPr lang="en-US" sz="1200" b="1" u="none" strike="noStrike" kern="100" dirty="0">
                <a:effectLst/>
                <a:latin typeface="Arial" panose="020B0604020202020204" pitchFamily="34" charset="0"/>
                <a:ea typeface="Calibri" panose="020F0502020204030204" pitchFamily="34" charset="0"/>
                <a:cs typeface="Arial" panose="020B0604020202020204" pitchFamily="34" charset="0"/>
              </a:rPr>
              <a:t> </a:t>
            </a:r>
            <a:endParaRPr lang="en-US" sz="1200" kern="100" dirty="0">
              <a:effectLst/>
              <a:latin typeface="Arial" panose="020B0604020202020204" pitchFamily="34" charset="0"/>
              <a:ea typeface="Calibri" panose="020F0502020204030204" pitchFamily="34" charset="0"/>
              <a:cs typeface="Arial" panose="020B0604020202020204" pitchFamily="34" charset="0"/>
            </a:endParaRPr>
          </a:p>
          <a:p>
            <a:pPr marL="0" marR="0">
              <a:lnSpc>
                <a:spcPct val="150000"/>
              </a:lnSpc>
              <a:spcBef>
                <a:spcPts val="0"/>
              </a:spcBef>
              <a:spcAft>
                <a:spcPts val="0"/>
              </a:spcAft>
            </a:pPr>
            <a:r>
              <a:rPr lang="en-US" sz="1200" kern="100" dirty="0">
                <a:effectLst/>
                <a:latin typeface="Arial" panose="020B0604020202020204" pitchFamily="34" charset="0"/>
                <a:ea typeface="Calibri" panose="020F0502020204030204" pitchFamily="34" charset="0"/>
                <a:cs typeface="Arial" panose="020B0604020202020204" pitchFamily="34" charset="0"/>
              </a:rPr>
              <a:t>Natasha C. Mariano</a:t>
            </a:r>
            <a:r>
              <a:rPr lang="en-US" sz="1200" kern="100" baseline="30000" dirty="0">
                <a:effectLst/>
                <a:latin typeface="Arial" panose="020B0604020202020204" pitchFamily="34" charset="0"/>
                <a:ea typeface="Calibri" panose="020F0502020204030204" pitchFamily="34" charset="0"/>
                <a:cs typeface="Arial" panose="020B0604020202020204" pitchFamily="34" charset="0"/>
              </a:rPr>
              <a:t>1</a:t>
            </a:r>
            <a:r>
              <a:rPr lang="en-US" sz="1200" kern="100" dirty="0">
                <a:effectLst/>
                <a:latin typeface="Arial" panose="020B0604020202020204" pitchFamily="34" charset="0"/>
                <a:ea typeface="Calibri" panose="020F0502020204030204" pitchFamily="34" charset="0"/>
                <a:cs typeface="Arial" panose="020B0604020202020204" pitchFamily="34" charset="0"/>
              </a:rPr>
              <a:t>, Jonathan D. Marotti</a:t>
            </a:r>
            <a:r>
              <a:rPr lang="en-US" sz="1200" kern="100" baseline="30000" dirty="0">
                <a:effectLst/>
                <a:latin typeface="Arial" panose="020B0604020202020204" pitchFamily="34" charset="0"/>
                <a:ea typeface="Calibri" panose="020F0502020204030204" pitchFamily="34" charset="0"/>
                <a:cs typeface="Arial" panose="020B0604020202020204" pitchFamily="34" charset="0"/>
              </a:rPr>
              <a:t>2,3</a:t>
            </a:r>
            <a:r>
              <a:rPr lang="en-US" sz="1200" kern="100" dirty="0">
                <a:effectLst/>
                <a:latin typeface="Arial" panose="020B0604020202020204" pitchFamily="34" charset="0"/>
                <a:ea typeface="Calibri" panose="020F0502020204030204" pitchFamily="34" charset="0"/>
                <a:cs typeface="Arial" panose="020B0604020202020204" pitchFamily="34" charset="0"/>
              </a:rPr>
              <a:t>, Youdinghuan Chen</a:t>
            </a:r>
            <a:r>
              <a:rPr lang="en-US" sz="1200" kern="100" baseline="30000" dirty="0">
                <a:effectLst/>
                <a:latin typeface="Arial" panose="020B0604020202020204" pitchFamily="34" charset="0"/>
                <a:ea typeface="Calibri" panose="020F0502020204030204" pitchFamily="34" charset="0"/>
                <a:cs typeface="Arial" panose="020B0604020202020204" pitchFamily="34" charset="0"/>
              </a:rPr>
              <a:t>4</a:t>
            </a:r>
            <a:r>
              <a:rPr lang="en-US" sz="1200" kern="100" dirty="0">
                <a:effectLst/>
                <a:latin typeface="Arial" panose="020B0604020202020204" pitchFamily="34" charset="0"/>
                <a:ea typeface="Calibri" panose="020F0502020204030204" pitchFamily="34" charset="0"/>
                <a:cs typeface="Arial" panose="020B0604020202020204" pitchFamily="34" charset="0"/>
              </a:rPr>
              <a:t>, Barbara Karakyriakou</a:t>
            </a:r>
            <a:r>
              <a:rPr lang="en-US" sz="1200" kern="100" baseline="30000" dirty="0">
                <a:effectLst/>
                <a:latin typeface="Arial" panose="020B0604020202020204" pitchFamily="34" charset="0"/>
                <a:ea typeface="Calibri" panose="020F0502020204030204" pitchFamily="34" charset="0"/>
                <a:cs typeface="Arial" panose="020B0604020202020204" pitchFamily="34" charset="0"/>
              </a:rPr>
              <a:t>4</a:t>
            </a:r>
            <a:r>
              <a:rPr lang="en-US" sz="1200" kern="100" dirty="0">
                <a:effectLst/>
                <a:latin typeface="Arial" panose="020B0604020202020204" pitchFamily="34" charset="0"/>
                <a:ea typeface="Calibri" panose="020F0502020204030204" pitchFamily="34" charset="0"/>
                <a:cs typeface="Arial" panose="020B0604020202020204" pitchFamily="34" charset="0"/>
              </a:rPr>
              <a:t>, Roberto Salgado</a:t>
            </a:r>
            <a:r>
              <a:rPr lang="en-US" sz="1200" kern="100" baseline="30000" dirty="0">
                <a:effectLst/>
                <a:latin typeface="Arial" panose="020B0604020202020204" pitchFamily="34" charset="0"/>
                <a:ea typeface="Calibri" panose="020F0502020204030204" pitchFamily="34" charset="0"/>
                <a:cs typeface="Arial" panose="020B0604020202020204" pitchFamily="34" charset="0"/>
              </a:rPr>
              <a:t>5,6</a:t>
            </a:r>
            <a:r>
              <a:rPr lang="en-US" sz="1200" kern="100" dirty="0">
                <a:effectLst/>
                <a:latin typeface="Arial" panose="020B0604020202020204" pitchFamily="34" charset="0"/>
                <a:ea typeface="Calibri" panose="020F0502020204030204" pitchFamily="34" charset="0"/>
                <a:cs typeface="Arial" panose="020B0604020202020204" pitchFamily="34" charset="0"/>
              </a:rPr>
              <a:t>, Brock C. Christensen</a:t>
            </a:r>
            <a:r>
              <a:rPr lang="en-US" sz="1200" kern="100" baseline="30000" dirty="0">
                <a:effectLst/>
                <a:latin typeface="Arial" panose="020B0604020202020204" pitchFamily="34" charset="0"/>
                <a:ea typeface="Calibri" panose="020F0502020204030204" pitchFamily="34" charset="0"/>
                <a:cs typeface="Arial" panose="020B0604020202020204" pitchFamily="34" charset="0"/>
              </a:rPr>
              <a:t>2,3,6,7</a:t>
            </a:r>
            <a:r>
              <a:rPr lang="en-US" sz="1200" kern="100" dirty="0">
                <a:effectLst/>
                <a:latin typeface="Arial" panose="020B0604020202020204" pitchFamily="34" charset="0"/>
                <a:ea typeface="Calibri" panose="020F0502020204030204" pitchFamily="34" charset="0"/>
                <a:cs typeface="Arial" panose="020B0604020202020204" pitchFamily="34" charset="0"/>
              </a:rPr>
              <a:t>, Todd W. Miller</a:t>
            </a:r>
            <a:r>
              <a:rPr lang="en-US" sz="1200" kern="100" baseline="30000" dirty="0">
                <a:effectLst/>
                <a:latin typeface="Arial" panose="020B0604020202020204" pitchFamily="34" charset="0"/>
                <a:ea typeface="Calibri" panose="020F0502020204030204" pitchFamily="34" charset="0"/>
                <a:cs typeface="Arial" panose="020B0604020202020204" pitchFamily="34" charset="0"/>
              </a:rPr>
              <a:t>3,4,9,10</a:t>
            </a:r>
            <a:r>
              <a:rPr lang="en-US" sz="1200" kern="100" dirty="0">
                <a:effectLst/>
                <a:latin typeface="Arial" panose="020B0604020202020204" pitchFamily="34" charset="0"/>
                <a:ea typeface="Calibri" panose="020F0502020204030204" pitchFamily="34" charset="0"/>
                <a:cs typeface="Arial" panose="020B0604020202020204" pitchFamily="34" charset="0"/>
              </a:rPr>
              <a:t>, Arminja N. Kettenbach</a:t>
            </a:r>
            <a:r>
              <a:rPr lang="en-US" sz="1200" kern="100" baseline="30000" dirty="0">
                <a:effectLst/>
                <a:latin typeface="Arial" panose="020B0604020202020204" pitchFamily="34" charset="0"/>
                <a:ea typeface="Calibri" panose="020F0502020204030204" pitchFamily="34" charset="0"/>
                <a:cs typeface="Arial" panose="020B0604020202020204" pitchFamily="34" charset="0"/>
              </a:rPr>
              <a:t>1,3</a:t>
            </a:r>
            <a:endParaRPr lang="en-US" sz="1200" kern="100" dirty="0">
              <a:effectLst/>
              <a:latin typeface="Arial" panose="020B0604020202020204" pitchFamily="34" charset="0"/>
              <a:ea typeface="Calibri" panose="020F0502020204030204" pitchFamily="34" charset="0"/>
              <a:cs typeface="Arial" panose="020B0604020202020204" pitchFamily="34" charset="0"/>
            </a:endParaRPr>
          </a:p>
          <a:p>
            <a:pPr marL="0" marR="0">
              <a:lnSpc>
                <a:spcPct val="150000"/>
              </a:lnSpc>
              <a:spcBef>
                <a:spcPts val="0"/>
              </a:spcBef>
              <a:spcAft>
                <a:spcPts val="0"/>
              </a:spcAft>
            </a:pPr>
            <a:r>
              <a:rPr lang="en-US" sz="1200" kern="100" baseline="30000" dirty="0">
                <a:effectLst/>
                <a:latin typeface="Arial" panose="020B0604020202020204" pitchFamily="34" charset="0"/>
                <a:ea typeface="Calibri" panose="020F0502020204030204" pitchFamily="34" charset="0"/>
                <a:cs typeface="Arial" panose="020B0604020202020204" pitchFamily="34" charset="0"/>
              </a:rPr>
              <a:t> </a:t>
            </a:r>
            <a:endParaRPr lang="en-US" sz="1200" kern="100" dirty="0">
              <a:effectLst/>
              <a:latin typeface="Arial" panose="020B0604020202020204" pitchFamily="34" charset="0"/>
              <a:ea typeface="Calibri" panose="020F0502020204030204" pitchFamily="34" charset="0"/>
              <a:cs typeface="Arial" panose="020B0604020202020204" pitchFamily="34" charset="0"/>
            </a:endParaRPr>
          </a:p>
          <a:p>
            <a:pPr marL="0" marR="0">
              <a:lnSpc>
                <a:spcPct val="150000"/>
              </a:lnSpc>
              <a:spcBef>
                <a:spcPts val="0"/>
              </a:spcBef>
              <a:spcAft>
                <a:spcPts val="0"/>
              </a:spcAft>
            </a:pPr>
            <a:r>
              <a:rPr lang="en-US" sz="1100" kern="100" baseline="30000" dirty="0">
                <a:effectLst/>
                <a:latin typeface="Arial" panose="020B0604020202020204" pitchFamily="34" charset="0"/>
                <a:ea typeface="Calibri" panose="020F0502020204030204" pitchFamily="34" charset="0"/>
                <a:cs typeface="Arial" panose="020B0604020202020204" pitchFamily="34" charset="0"/>
              </a:rPr>
              <a:t>1</a:t>
            </a:r>
            <a:r>
              <a:rPr lang="en-US" sz="1100" kern="100" dirty="0">
                <a:effectLst/>
                <a:latin typeface="Arial" panose="020B0604020202020204" pitchFamily="34" charset="0"/>
                <a:ea typeface="Calibri" panose="020F0502020204030204" pitchFamily="34" charset="0"/>
                <a:cs typeface="Arial" panose="020B0604020202020204" pitchFamily="34" charset="0"/>
              </a:rPr>
              <a:t>Department of Biochemistry and Cell Biology, Hanover, NH</a:t>
            </a:r>
          </a:p>
          <a:p>
            <a:pPr marL="0" marR="0">
              <a:lnSpc>
                <a:spcPct val="150000"/>
              </a:lnSpc>
              <a:spcBef>
                <a:spcPts val="0"/>
              </a:spcBef>
              <a:spcAft>
                <a:spcPts val="0"/>
              </a:spcAft>
            </a:pPr>
            <a:r>
              <a:rPr lang="en-US" sz="1100" kern="100" baseline="30000" dirty="0">
                <a:effectLst/>
                <a:latin typeface="Arial" panose="020B0604020202020204" pitchFamily="34" charset="0"/>
                <a:ea typeface="Calibri" panose="020F0502020204030204" pitchFamily="34" charset="0"/>
                <a:cs typeface="Arial" panose="020B0604020202020204" pitchFamily="34" charset="0"/>
              </a:rPr>
              <a:t>2</a:t>
            </a:r>
            <a:r>
              <a:rPr lang="en-US" sz="1100" kern="100" dirty="0">
                <a:effectLst/>
                <a:latin typeface="Arial" panose="020B0604020202020204" pitchFamily="34" charset="0"/>
                <a:ea typeface="Calibri" panose="020F0502020204030204" pitchFamily="34" charset="0"/>
                <a:cs typeface="Arial" panose="020B0604020202020204" pitchFamily="34" charset="0"/>
              </a:rPr>
              <a:t>Department of Pathology and Laboratory Medicine, Lebanon, NH</a:t>
            </a:r>
          </a:p>
          <a:p>
            <a:pPr marL="0" marR="0">
              <a:lnSpc>
                <a:spcPct val="150000"/>
              </a:lnSpc>
              <a:spcBef>
                <a:spcPts val="0"/>
              </a:spcBef>
              <a:spcAft>
                <a:spcPts val="0"/>
              </a:spcAft>
            </a:pPr>
            <a:r>
              <a:rPr lang="en-US" sz="1100" kern="100" baseline="30000" dirty="0">
                <a:effectLst/>
                <a:latin typeface="Arial" panose="020B0604020202020204" pitchFamily="34" charset="0"/>
                <a:ea typeface="Calibri" panose="020F0502020204030204" pitchFamily="34" charset="0"/>
                <a:cs typeface="Arial" panose="020B0604020202020204" pitchFamily="34" charset="0"/>
              </a:rPr>
              <a:t>3</a:t>
            </a:r>
            <a:r>
              <a:rPr lang="en-US" sz="1100" kern="100" dirty="0">
                <a:effectLst/>
                <a:latin typeface="Arial" panose="020B0604020202020204" pitchFamily="34" charset="0"/>
                <a:ea typeface="Calibri" panose="020F0502020204030204" pitchFamily="34" charset="0"/>
                <a:cs typeface="Arial" panose="020B0604020202020204" pitchFamily="34" charset="0"/>
              </a:rPr>
              <a:t>Dartmouth Cancer Center, Lebanon, NH</a:t>
            </a:r>
          </a:p>
          <a:p>
            <a:pPr marL="0" marR="0">
              <a:lnSpc>
                <a:spcPct val="150000"/>
              </a:lnSpc>
              <a:spcBef>
                <a:spcPts val="0"/>
              </a:spcBef>
              <a:spcAft>
                <a:spcPts val="0"/>
              </a:spcAft>
            </a:pPr>
            <a:r>
              <a:rPr lang="en-US" sz="1100" kern="100" baseline="30000" dirty="0">
                <a:effectLst/>
                <a:latin typeface="Arial" panose="020B0604020202020204" pitchFamily="34" charset="0"/>
                <a:ea typeface="Calibri" panose="020F0502020204030204" pitchFamily="34" charset="0"/>
                <a:cs typeface="Arial" panose="020B0604020202020204" pitchFamily="34" charset="0"/>
              </a:rPr>
              <a:t>4</a:t>
            </a:r>
            <a:r>
              <a:rPr lang="en-US" sz="1100" kern="100" dirty="0">
                <a:effectLst/>
                <a:latin typeface="Arial" panose="020B0604020202020204" pitchFamily="34" charset="0"/>
                <a:ea typeface="Calibri" panose="020F0502020204030204" pitchFamily="34" charset="0"/>
                <a:cs typeface="Arial" panose="020B0604020202020204" pitchFamily="34" charset="0"/>
              </a:rPr>
              <a:t>Department of Molecular and Systems Biology, Lebanon, NH</a:t>
            </a:r>
          </a:p>
          <a:p>
            <a:pPr marL="0" marR="0">
              <a:lnSpc>
                <a:spcPct val="150000"/>
              </a:lnSpc>
              <a:spcBef>
                <a:spcPts val="0"/>
              </a:spcBef>
              <a:spcAft>
                <a:spcPts val="0"/>
              </a:spcAft>
            </a:pPr>
            <a:r>
              <a:rPr lang="en-US" sz="1100" kern="100" baseline="30000" dirty="0">
                <a:effectLst/>
                <a:latin typeface="Arial" panose="020B0604020202020204" pitchFamily="34" charset="0"/>
                <a:ea typeface="Calibri" panose="020F0502020204030204" pitchFamily="34" charset="0"/>
                <a:cs typeface="Arial" panose="020B0604020202020204" pitchFamily="34" charset="0"/>
              </a:rPr>
              <a:t>5</a:t>
            </a:r>
            <a:r>
              <a:rPr lang="en-US" sz="1100" kern="100" dirty="0">
                <a:effectLst/>
                <a:latin typeface="Arial" panose="020B0604020202020204" pitchFamily="34" charset="0"/>
                <a:ea typeface="Calibri" panose="020F0502020204030204" pitchFamily="34" charset="0"/>
                <a:cs typeface="Arial" panose="020B0604020202020204" pitchFamily="34" charset="0"/>
              </a:rPr>
              <a:t>Department of Pathology, GZA-ZNA Hospitals, Antwerp, Belgium</a:t>
            </a:r>
          </a:p>
          <a:p>
            <a:pPr marL="0" marR="0">
              <a:lnSpc>
                <a:spcPct val="150000"/>
              </a:lnSpc>
              <a:spcBef>
                <a:spcPts val="0"/>
              </a:spcBef>
              <a:spcAft>
                <a:spcPts val="0"/>
              </a:spcAft>
            </a:pPr>
            <a:r>
              <a:rPr lang="en-US" sz="1100" kern="100" baseline="30000" dirty="0">
                <a:effectLst/>
                <a:latin typeface="Arial" panose="020B0604020202020204" pitchFamily="34" charset="0"/>
                <a:ea typeface="Calibri" panose="020F0502020204030204" pitchFamily="34" charset="0"/>
                <a:cs typeface="Arial" panose="020B0604020202020204" pitchFamily="34" charset="0"/>
              </a:rPr>
              <a:t>6</a:t>
            </a:r>
            <a:r>
              <a:rPr lang="en-US" sz="1100" kern="100" dirty="0">
                <a:effectLst/>
                <a:latin typeface="Arial" panose="020B0604020202020204" pitchFamily="34" charset="0"/>
                <a:ea typeface="Calibri" panose="020F0502020204030204" pitchFamily="34" charset="0"/>
                <a:cs typeface="Arial" panose="020B0604020202020204" pitchFamily="34" charset="0"/>
              </a:rPr>
              <a:t>Division of Research, Peter MacCallum Cancer Centre, Melbourne, Australia</a:t>
            </a:r>
          </a:p>
          <a:p>
            <a:pPr marL="0" marR="0">
              <a:lnSpc>
                <a:spcPct val="150000"/>
              </a:lnSpc>
              <a:spcBef>
                <a:spcPts val="0"/>
              </a:spcBef>
              <a:spcAft>
                <a:spcPts val="0"/>
              </a:spcAft>
            </a:pPr>
            <a:r>
              <a:rPr lang="en-US" sz="1100" kern="100" baseline="30000" dirty="0">
                <a:effectLst/>
                <a:latin typeface="Arial" panose="020B0604020202020204" pitchFamily="34" charset="0"/>
                <a:ea typeface="Calibri" panose="020F0502020204030204" pitchFamily="34" charset="0"/>
                <a:cs typeface="Arial" panose="020B0604020202020204" pitchFamily="34" charset="0"/>
              </a:rPr>
              <a:t>7</a:t>
            </a:r>
            <a:r>
              <a:rPr lang="en-US" sz="1100" kern="100" dirty="0">
                <a:effectLst/>
                <a:latin typeface="Arial" panose="020B0604020202020204" pitchFamily="34" charset="0"/>
                <a:ea typeface="Calibri" panose="020F0502020204030204" pitchFamily="34" charset="0"/>
                <a:cs typeface="Arial" panose="020B0604020202020204" pitchFamily="34" charset="0"/>
              </a:rPr>
              <a:t>Department of Epidemiology, Lebanon, NH</a:t>
            </a:r>
          </a:p>
          <a:p>
            <a:pPr marL="0" marR="0">
              <a:lnSpc>
                <a:spcPct val="150000"/>
              </a:lnSpc>
              <a:spcBef>
                <a:spcPts val="0"/>
              </a:spcBef>
              <a:spcAft>
                <a:spcPts val="0"/>
              </a:spcAft>
            </a:pPr>
            <a:r>
              <a:rPr lang="en-US" sz="1100" kern="100" baseline="30000" dirty="0">
                <a:effectLst/>
                <a:latin typeface="Arial" panose="020B0604020202020204" pitchFamily="34" charset="0"/>
                <a:ea typeface="Calibri" panose="020F0502020204030204" pitchFamily="34" charset="0"/>
                <a:cs typeface="Arial" panose="020B0604020202020204" pitchFamily="34" charset="0"/>
              </a:rPr>
              <a:t>8</a:t>
            </a:r>
            <a:r>
              <a:rPr lang="en-US" sz="1100" kern="100" dirty="0">
                <a:effectLst/>
                <a:latin typeface="Arial" panose="020B0604020202020204" pitchFamily="34" charset="0"/>
                <a:ea typeface="Calibri" panose="020F0502020204030204" pitchFamily="34" charset="0"/>
                <a:cs typeface="Arial" panose="020B0604020202020204" pitchFamily="34" charset="0"/>
              </a:rPr>
              <a:t>Department of Community and Family Medicine, Lebanon, NH</a:t>
            </a:r>
          </a:p>
          <a:p>
            <a:pPr marL="0" marR="0">
              <a:lnSpc>
                <a:spcPct val="150000"/>
              </a:lnSpc>
              <a:spcBef>
                <a:spcPts val="0"/>
              </a:spcBef>
              <a:spcAft>
                <a:spcPts val="0"/>
              </a:spcAft>
            </a:pPr>
            <a:r>
              <a:rPr lang="en-US" sz="1100" kern="100" baseline="30000" dirty="0">
                <a:effectLst/>
                <a:latin typeface="Arial" panose="020B0604020202020204" pitchFamily="34" charset="0"/>
                <a:ea typeface="Calibri" panose="020F0502020204030204" pitchFamily="34" charset="0"/>
                <a:cs typeface="Arial" panose="020B0604020202020204" pitchFamily="34" charset="0"/>
              </a:rPr>
              <a:t>9</a:t>
            </a:r>
            <a:r>
              <a:rPr lang="en-US" sz="1100" kern="100" dirty="0">
                <a:effectLst/>
                <a:latin typeface="Arial" panose="020B0604020202020204" pitchFamily="34" charset="0"/>
                <a:ea typeface="Calibri" panose="020F0502020204030204" pitchFamily="34" charset="0"/>
                <a:cs typeface="Arial" panose="020B0604020202020204" pitchFamily="34" charset="0"/>
              </a:rPr>
              <a:t>Department of Pharmacology &amp; Toxicology, Medical College of Wisconsin, Milwaukee, WI</a:t>
            </a:r>
          </a:p>
          <a:p>
            <a:pPr marL="0" marR="0">
              <a:lnSpc>
                <a:spcPct val="150000"/>
              </a:lnSpc>
              <a:spcBef>
                <a:spcPts val="0"/>
              </a:spcBef>
              <a:spcAft>
                <a:spcPts val="0"/>
              </a:spcAft>
            </a:pPr>
            <a:r>
              <a:rPr lang="en-US" sz="1100" kern="100" baseline="30000" dirty="0">
                <a:effectLst/>
                <a:latin typeface="Arial" panose="020B0604020202020204" pitchFamily="34" charset="0"/>
                <a:ea typeface="Calibri" panose="020F0502020204030204" pitchFamily="34" charset="0"/>
                <a:cs typeface="Arial" panose="020B0604020202020204" pitchFamily="34" charset="0"/>
              </a:rPr>
              <a:t>10</a:t>
            </a:r>
            <a:r>
              <a:rPr lang="en-US" sz="1100" kern="100" dirty="0">
                <a:effectLst/>
                <a:latin typeface="Arial" panose="020B0604020202020204" pitchFamily="34" charset="0"/>
                <a:ea typeface="Calibri" panose="020F0502020204030204" pitchFamily="34" charset="0"/>
                <a:cs typeface="Arial" panose="020B0604020202020204" pitchFamily="34" charset="0"/>
              </a:rPr>
              <a:t>Department of Pathology, Medical College of Wisconsin, Milwaukee, WI</a:t>
            </a:r>
            <a:endParaRPr lang="en-US" sz="1200" kern="1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205607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BA40141-16FC-BE4A-3455-8701C2ACCBBE}"/>
              </a:ext>
            </a:extLst>
          </p:cNvPr>
          <p:cNvSpPr txBox="1"/>
          <p:nvPr/>
        </p:nvSpPr>
        <p:spPr>
          <a:xfrm>
            <a:off x="428625" y="245529"/>
            <a:ext cx="6096000" cy="4293227"/>
          </a:xfrm>
          <a:prstGeom prst="rect">
            <a:avLst/>
          </a:prstGeom>
          <a:noFill/>
        </p:spPr>
        <p:txBody>
          <a:bodyPr wrap="square">
            <a:spAutoFit/>
          </a:bodyPr>
          <a:lstStyle/>
          <a:p>
            <a:pPr marL="0" marR="0">
              <a:lnSpc>
                <a:spcPct val="115000"/>
              </a:lnSpc>
              <a:spcBef>
                <a:spcPts val="0"/>
              </a:spcBef>
              <a:spcAft>
                <a:spcPts val="800"/>
              </a:spcAft>
            </a:pPr>
            <a:r>
              <a:rPr lang="en-US" sz="1200" strike="noStrike" kern="100" dirty="0">
                <a:effectLst/>
                <a:latin typeface="Arial" panose="020B0604020202020204" pitchFamily="34" charset="0"/>
                <a:ea typeface="Aptos" panose="020B0004020202020204" pitchFamily="34" charset="0"/>
                <a:cs typeface="Times New Roman" panose="02020603050405020304" pitchFamily="18" charset="0"/>
              </a:rPr>
              <a:t>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200" b="1" kern="100" dirty="0">
                <a:effectLst/>
                <a:latin typeface="Arial" panose="020B0604020202020204" pitchFamily="34" charset="0"/>
                <a:ea typeface="Aptos" panose="020B0004020202020204" pitchFamily="34" charset="0"/>
                <a:cs typeface="Times New Roman" panose="02020603050405020304" pitchFamily="18" charset="0"/>
              </a:rPr>
              <a:t>Supplemental Table legend:</a:t>
            </a:r>
            <a:endParaRPr lang="en-US" sz="1200" b="1"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200" b="1" kern="100" dirty="0">
                <a:effectLst/>
                <a:latin typeface="Arial" panose="020B0604020202020204" pitchFamily="34" charset="0"/>
                <a:ea typeface="Aptos" panose="020B0004020202020204" pitchFamily="34" charset="0"/>
                <a:cs typeface="Times New Roman" panose="02020603050405020304" pitchFamily="18" charset="0"/>
              </a:rPr>
              <a:t>Supp. Table 1. </a:t>
            </a:r>
            <a:r>
              <a:rPr lang="en-US" sz="1200" kern="100" dirty="0">
                <a:effectLst/>
                <a:latin typeface="Arial" panose="020B0604020202020204" pitchFamily="34" charset="0"/>
                <a:ea typeface="Aptos" panose="020B0004020202020204" pitchFamily="34" charset="0"/>
                <a:cs typeface="Times New Roman" panose="02020603050405020304" pitchFamily="18" charset="0"/>
              </a:rPr>
              <a:t>Proteomic dataset containing the relative TMT intensities for 6,306 proteins across the 55 TNBC tumor samples, plus two replicates.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200" b="1" kern="100" dirty="0">
                <a:effectLst/>
                <a:latin typeface="Arial" panose="020B0604020202020204" pitchFamily="34" charset="0"/>
                <a:ea typeface="Aptos" panose="020B0004020202020204" pitchFamily="34" charset="0"/>
                <a:cs typeface="Times New Roman" panose="02020603050405020304" pitchFamily="18" charset="0"/>
              </a:rPr>
              <a:t>Supp. Table 2. </a:t>
            </a:r>
            <a:r>
              <a:rPr lang="en-US" sz="1200" kern="100" dirty="0">
                <a:effectLst/>
                <a:latin typeface="Arial" panose="020B0604020202020204" pitchFamily="34" charset="0"/>
                <a:ea typeface="Aptos" panose="020B0004020202020204" pitchFamily="34" charset="0"/>
                <a:cs typeface="Times New Roman" panose="02020603050405020304" pitchFamily="18" charset="0"/>
              </a:rPr>
              <a:t>List of the differentially abundant proteins (DAPs) and functional annotations by TNBC subtype.</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 </a:t>
            </a:r>
          </a:p>
          <a:p>
            <a:pPr marL="0" marR="0">
              <a:lnSpc>
                <a:spcPct val="115000"/>
              </a:lnSpc>
              <a:spcBef>
                <a:spcPts val="0"/>
              </a:spcBef>
              <a:spcAft>
                <a:spcPts val="800"/>
              </a:spcAft>
            </a:pPr>
            <a:r>
              <a:rPr lang="en-US" sz="1200" u="none" strike="noStrike" kern="100" dirty="0">
                <a:effectLst/>
                <a:latin typeface="Arial" panose="020B0604020202020204" pitchFamily="34" charset="0"/>
                <a:ea typeface="Aptos" panose="020B0004020202020204" pitchFamily="34" charset="0"/>
                <a:cs typeface="Times New Roman" panose="02020603050405020304" pitchFamily="18" charset="0"/>
              </a:rPr>
              <a:t>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US" sz="1200" b="1" kern="100" dirty="0">
                <a:effectLst/>
                <a:latin typeface="Arial" panose="020B0604020202020204" pitchFamily="34" charset="0"/>
                <a:ea typeface="Aptos" panose="020B0004020202020204" pitchFamily="34" charset="0"/>
                <a:cs typeface="Times New Roman" panose="02020603050405020304" pitchFamily="18" charset="0"/>
              </a:rPr>
              <a:t>Supp. Table 3. </a:t>
            </a:r>
            <a:r>
              <a:rPr lang="en-US" sz="1200" kern="100" dirty="0">
                <a:effectLst/>
                <a:latin typeface="Arial" panose="020B0604020202020204" pitchFamily="34" charset="0"/>
                <a:ea typeface="Aptos" panose="020B0004020202020204" pitchFamily="34" charset="0"/>
                <a:cs typeface="Times New Roman" panose="02020603050405020304" pitchFamily="18" charset="0"/>
              </a:rPr>
              <a:t>List of the differentially abundant proteins (DAPs) and functional annotations by TNBC subtype from validation analysis of Anurag et al..</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endParaRPr lang="en-US" sz="1200" kern="100" dirty="0">
              <a:latin typeface="Arial" panose="020B06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US" sz="1200" b="1" kern="100" dirty="0">
                <a:effectLst/>
                <a:latin typeface="Arial" panose="020B0604020202020204" pitchFamily="34" charset="0"/>
                <a:ea typeface="Aptos" panose="020B0004020202020204" pitchFamily="34" charset="0"/>
                <a:cs typeface="Times New Roman" panose="02020603050405020304" pitchFamily="18" charset="0"/>
              </a:rPr>
              <a:t>Supp. Table 4. </a:t>
            </a:r>
            <a:r>
              <a:rPr lang="en-US" sz="1200" kern="100" dirty="0">
                <a:effectLst/>
                <a:latin typeface="Arial" panose="020B0604020202020204" pitchFamily="34" charset="0"/>
                <a:ea typeface="Aptos" panose="020B0004020202020204" pitchFamily="34" charset="0"/>
                <a:cs typeface="Times New Roman" panose="02020603050405020304" pitchFamily="18" charset="0"/>
              </a:rPr>
              <a:t>Proteomic dataset containing the relative TMT intensities for 8,484 proteins across 11 TNBC cell line samples.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8643055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39EBBA1-2504-9404-0CC1-1310960A06E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1212" t="64494" r="10695"/>
          <a:stretch/>
        </p:blipFill>
        <p:spPr bwMode="auto">
          <a:xfrm>
            <a:off x="1019175" y="5400043"/>
            <a:ext cx="2554429" cy="2314293"/>
          </a:xfrm>
          <a:prstGeom prst="rect">
            <a:avLst/>
          </a:prstGeom>
          <a:noFill/>
        </p:spPr>
      </p:pic>
      <p:sp>
        <p:nvSpPr>
          <p:cNvPr id="14" name="TextBox 13">
            <a:extLst>
              <a:ext uri="{FF2B5EF4-FFF2-40B4-BE49-F238E27FC236}">
                <a16:creationId xmlns:a16="http://schemas.microsoft.com/office/drawing/2014/main" id="{5A4DB21F-5258-B141-B046-FFCD3A8B1E05}"/>
              </a:ext>
            </a:extLst>
          </p:cNvPr>
          <p:cNvSpPr txBox="1"/>
          <p:nvPr/>
        </p:nvSpPr>
        <p:spPr>
          <a:xfrm>
            <a:off x="1722857" y="5314511"/>
            <a:ext cx="1230538" cy="268535"/>
          </a:xfrm>
          <a:prstGeom prst="rect">
            <a:avLst/>
          </a:prstGeom>
          <a:solidFill>
            <a:schemeClr val="bg1"/>
          </a:solidFill>
        </p:spPr>
        <p:txBody>
          <a:bodyPr wrap="square" rtlCol="0">
            <a:spAutoFit/>
          </a:bodyPr>
          <a:lstStyle/>
          <a:p>
            <a:pPr algn="ctr"/>
            <a:r>
              <a:rPr lang="en-US" sz="1145" dirty="0">
                <a:latin typeface="Arial" panose="020B0604020202020204" pitchFamily="34" charset="0"/>
                <a:cs typeface="Arial" panose="020B0604020202020204" pitchFamily="34" charset="0"/>
              </a:rPr>
              <a:t>Delta area</a:t>
            </a:r>
          </a:p>
        </p:txBody>
      </p:sp>
      <p:sp>
        <p:nvSpPr>
          <p:cNvPr id="15" name="TextBox 14">
            <a:extLst>
              <a:ext uri="{FF2B5EF4-FFF2-40B4-BE49-F238E27FC236}">
                <a16:creationId xmlns:a16="http://schemas.microsoft.com/office/drawing/2014/main" id="{E954C681-4E05-D160-E7FE-35901D8486B4}"/>
              </a:ext>
            </a:extLst>
          </p:cNvPr>
          <p:cNvSpPr txBox="1"/>
          <p:nvPr/>
        </p:nvSpPr>
        <p:spPr>
          <a:xfrm>
            <a:off x="1243425" y="7511972"/>
            <a:ext cx="2189681" cy="224549"/>
          </a:xfrm>
          <a:prstGeom prst="rect">
            <a:avLst/>
          </a:prstGeom>
          <a:solidFill>
            <a:schemeClr val="bg1"/>
          </a:solidFill>
        </p:spPr>
        <p:txBody>
          <a:bodyPr wrap="square" rtlCol="0">
            <a:spAutoFit/>
          </a:bodyPr>
          <a:lstStyle/>
          <a:p>
            <a:pPr algn="ctr"/>
            <a:r>
              <a:rPr lang="en-US" sz="859" dirty="0">
                <a:latin typeface="Arial" panose="020B0604020202020204" pitchFamily="34" charset="0"/>
                <a:cs typeface="Arial" panose="020B0604020202020204" pitchFamily="34" charset="0"/>
              </a:rPr>
              <a:t>number of k clusters</a:t>
            </a:r>
          </a:p>
        </p:txBody>
      </p:sp>
      <p:sp>
        <p:nvSpPr>
          <p:cNvPr id="18" name="TextBox 17">
            <a:extLst>
              <a:ext uri="{FF2B5EF4-FFF2-40B4-BE49-F238E27FC236}">
                <a16:creationId xmlns:a16="http://schemas.microsoft.com/office/drawing/2014/main" id="{CC37C100-C076-D999-6247-0D75ED27008B}"/>
              </a:ext>
            </a:extLst>
          </p:cNvPr>
          <p:cNvSpPr txBox="1"/>
          <p:nvPr/>
        </p:nvSpPr>
        <p:spPr>
          <a:xfrm rot="16200000">
            <a:off x="-70334" y="6329355"/>
            <a:ext cx="1903071" cy="356764"/>
          </a:xfrm>
          <a:prstGeom prst="rect">
            <a:avLst/>
          </a:prstGeom>
          <a:solidFill>
            <a:schemeClr val="bg1"/>
          </a:solidFill>
        </p:spPr>
        <p:txBody>
          <a:bodyPr wrap="square" rtlCol="0">
            <a:spAutoFit/>
          </a:bodyPr>
          <a:lstStyle/>
          <a:p>
            <a:pPr algn="ctr"/>
            <a:r>
              <a:rPr lang="en-US" sz="859" dirty="0">
                <a:latin typeface="Arial" panose="020B0604020202020204" pitchFamily="34" charset="0"/>
                <a:cs typeface="Arial" panose="020B0604020202020204" pitchFamily="34" charset="0"/>
              </a:rPr>
              <a:t>relative change in area under CDF curve</a:t>
            </a:r>
          </a:p>
        </p:txBody>
      </p:sp>
      <p:sp>
        <p:nvSpPr>
          <p:cNvPr id="26" name="TextBox 25">
            <a:extLst>
              <a:ext uri="{FF2B5EF4-FFF2-40B4-BE49-F238E27FC236}">
                <a16:creationId xmlns:a16="http://schemas.microsoft.com/office/drawing/2014/main" id="{1D274575-9AC2-834C-7FFE-AED53D4288DE}"/>
              </a:ext>
            </a:extLst>
          </p:cNvPr>
          <p:cNvSpPr txBox="1"/>
          <p:nvPr/>
        </p:nvSpPr>
        <p:spPr>
          <a:xfrm>
            <a:off x="217681" y="161873"/>
            <a:ext cx="389850"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A</a:t>
            </a:r>
          </a:p>
        </p:txBody>
      </p:sp>
      <p:sp>
        <p:nvSpPr>
          <p:cNvPr id="27" name="TextBox 26">
            <a:extLst>
              <a:ext uri="{FF2B5EF4-FFF2-40B4-BE49-F238E27FC236}">
                <a16:creationId xmlns:a16="http://schemas.microsoft.com/office/drawing/2014/main" id="{503087F5-AADE-2F00-D168-2C29D102050D}"/>
              </a:ext>
            </a:extLst>
          </p:cNvPr>
          <p:cNvSpPr txBox="1"/>
          <p:nvPr/>
        </p:nvSpPr>
        <p:spPr>
          <a:xfrm>
            <a:off x="217681" y="2683882"/>
            <a:ext cx="389850"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B</a:t>
            </a:r>
          </a:p>
        </p:txBody>
      </p:sp>
      <p:sp>
        <p:nvSpPr>
          <p:cNvPr id="28" name="TextBox 27">
            <a:extLst>
              <a:ext uri="{FF2B5EF4-FFF2-40B4-BE49-F238E27FC236}">
                <a16:creationId xmlns:a16="http://schemas.microsoft.com/office/drawing/2014/main" id="{27CE39E0-7818-4324-A102-2B5D458C7B42}"/>
              </a:ext>
            </a:extLst>
          </p:cNvPr>
          <p:cNvSpPr txBox="1"/>
          <p:nvPr/>
        </p:nvSpPr>
        <p:spPr>
          <a:xfrm>
            <a:off x="217681" y="5293907"/>
            <a:ext cx="407484"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C</a:t>
            </a:r>
          </a:p>
        </p:txBody>
      </p:sp>
      <p:grpSp>
        <p:nvGrpSpPr>
          <p:cNvPr id="33" name="Group 32">
            <a:extLst>
              <a:ext uri="{FF2B5EF4-FFF2-40B4-BE49-F238E27FC236}">
                <a16:creationId xmlns:a16="http://schemas.microsoft.com/office/drawing/2014/main" id="{E9AB4203-E15E-E847-DBA6-089D7BB7B394}"/>
              </a:ext>
            </a:extLst>
          </p:cNvPr>
          <p:cNvGrpSpPr/>
          <p:nvPr/>
        </p:nvGrpSpPr>
        <p:grpSpPr>
          <a:xfrm>
            <a:off x="4448714" y="2714973"/>
            <a:ext cx="1846381" cy="2559315"/>
            <a:chOff x="4448714" y="3812792"/>
            <a:chExt cx="1846381" cy="2559315"/>
          </a:xfrm>
        </p:grpSpPr>
        <p:pic>
          <p:nvPicPr>
            <p:cNvPr id="22" name="Picture 21">
              <a:extLst>
                <a:ext uri="{FF2B5EF4-FFF2-40B4-BE49-F238E27FC236}">
                  <a16:creationId xmlns:a16="http://schemas.microsoft.com/office/drawing/2014/main" id="{1773A45C-38E7-3994-B011-E139428D52D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8881" t="8292" r="7625" b="70483"/>
            <a:stretch/>
          </p:blipFill>
          <p:spPr bwMode="auto">
            <a:xfrm>
              <a:off x="4469653" y="4688923"/>
              <a:ext cx="1813110" cy="1683184"/>
            </a:xfrm>
            <a:prstGeom prst="rect">
              <a:avLst/>
            </a:prstGeom>
            <a:noFill/>
          </p:spPr>
        </p:pic>
        <p:sp>
          <p:nvSpPr>
            <p:cNvPr id="25" name="TextBox 24">
              <a:extLst>
                <a:ext uri="{FF2B5EF4-FFF2-40B4-BE49-F238E27FC236}">
                  <a16:creationId xmlns:a16="http://schemas.microsoft.com/office/drawing/2014/main" id="{1255BC88-C3B8-A712-E38E-74889A5B5EF9}"/>
                </a:ext>
              </a:extLst>
            </p:cNvPr>
            <p:cNvSpPr txBox="1"/>
            <p:nvPr/>
          </p:nvSpPr>
          <p:spPr>
            <a:xfrm>
              <a:off x="4592855" y="3812792"/>
              <a:ext cx="1509540" cy="268535"/>
            </a:xfrm>
            <a:prstGeom prst="rect">
              <a:avLst/>
            </a:prstGeom>
            <a:solidFill>
              <a:schemeClr val="bg1"/>
            </a:solidFill>
          </p:spPr>
          <p:txBody>
            <a:bodyPr wrap="square" rtlCol="0">
              <a:spAutoFit/>
            </a:bodyPr>
            <a:lstStyle/>
            <a:p>
              <a:pPr algn="ctr"/>
              <a:r>
                <a:rPr lang="en-US" sz="1145" dirty="0">
                  <a:latin typeface="Arial" panose="020B0604020202020204" pitchFamily="34" charset="0"/>
                  <a:cs typeface="Arial" panose="020B0604020202020204" pitchFamily="34" charset="0"/>
                </a:rPr>
                <a:t>k=4</a:t>
              </a:r>
            </a:p>
          </p:txBody>
        </p:sp>
        <p:sp>
          <p:nvSpPr>
            <p:cNvPr id="11" name="Freeform 2">
              <a:extLst>
                <a:ext uri="{FF2B5EF4-FFF2-40B4-BE49-F238E27FC236}">
                  <a16:creationId xmlns:a16="http://schemas.microsoft.com/office/drawing/2014/main" id="{0643A650-C418-C5E2-FA02-4A27BA7DA825}"/>
                </a:ext>
              </a:extLst>
            </p:cNvPr>
            <p:cNvSpPr/>
            <p:nvPr/>
          </p:nvSpPr>
          <p:spPr>
            <a:xfrm>
              <a:off x="4448714" y="4094685"/>
              <a:ext cx="1846381" cy="598776"/>
            </a:xfrm>
            <a:custGeom>
              <a:avLst/>
              <a:gdLst/>
              <a:ahLst/>
              <a:cxnLst/>
              <a:rect l="l" t="t" r="r" b="b"/>
              <a:pathLst>
                <a:path w="5157721" h="7173973">
                  <a:moveTo>
                    <a:pt x="0" y="0"/>
                  </a:moveTo>
                  <a:lnTo>
                    <a:pt x="5157721" y="0"/>
                  </a:lnTo>
                  <a:lnTo>
                    <a:pt x="5157721" y="7173973"/>
                  </a:lnTo>
                  <a:lnTo>
                    <a:pt x="0" y="7173973"/>
                  </a:lnTo>
                  <a:lnTo>
                    <a:pt x="0" y="0"/>
                  </a:lnTo>
                  <a:close/>
                </a:path>
              </a:pathLst>
            </a:custGeom>
            <a:blipFill>
              <a:blip r:embed="rId4">
                <a:extLst>
                  <a:ext uri="{96DAC541-7B7A-43D3-8B79-37D633B846F1}">
                    <asvg:svgBlip xmlns:asvg="http://schemas.microsoft.com/office/drawing/2016/SVG/main" r:embed="rId5"/>
                  </a:ext>
                </a:extLst>
              </a:blip>
              <a:stretch>
                <a:fillRect t="-14115" b="-280170"/>
              </a:stretch>
            </a:blipFill>
          </p:spPr>
          <p:txBody>
            <a:bodyPr/>
            <a:lstStyle/>
            <a:p>
              <a:endParaRPr lang="en-US" sz="1227"/>
            </a:p>
          </p:txBody>
        </p:sp>
      </p:grpSp>
      <p:grpSp>
        <p:nvGrpSpPr>
          <p:cNvPr id="31" name="Group 30">
            <a:extLst>
              <a:ext uri="{FF2B5EF4-FFF2-40B4-BE49-F238E27FC236}">
                <a16:creationId xmlns:a16="http://schemas.microsoft.com/office/drawing/2014/main" id="{252DC7C5-BB02-F395-735E-63C6282F0CCF}"/>
              </a:ext>
            </a:extLst>
          </p:cNvPr>
          <p:cNvGrpSpPr/>
          <p:nvPr/>
        </p:nvGrpSpPr>
        <p:grpSpPr>
          <a:xfrm>
            <a:off x="620810" y="2714973"/>
            <a:ext cx="1838702" cy="2559315"/>
            <a:chOff x="621564" y="3812792"/>
            <a:chExt cx="1838702" cy="2559315"/>
          </a:xfrm>
        </p:grpSpPr>
        <p:pic>
          <p:nvPicPr>
            <p:cNvPr id="20" name="Picture 19">
              <a:extLst>
                <a:ext uri="{FF2B5EF4-FFF2-40B4-BE49-F238E27FC236}">
                  <a16:creationId xmlns:a16="http://schemas.microsoft.com/office/drawing/2014/main" id="{90367F3E-23EF-29ED-994B-9C6596D6216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752" t="8404" r="71754" b="70483"/>
            <a:stretch/>
          </p:blipFill>
          <p:spPr bwMode="auto">
            <a:xfrm>
              <a:off x="636554" y="4697743"/>
              <a:ext cx="1813110" cy="1674364"/>
            </a:xfrm>
            <a:prstGeom prst="rect">
              <a:avLst/>
            </a:prstGeom>
            <a:noFill/>
          </p:spPr>
        </p:pic>
        <p:sp>
          <p:nvSpPr>
            <p:cNvPr id="23" name="TextBox 22">
              <a:extLst>
                <a:ext uri="{FF2B5EF4-FFF2-40B4-BE49-F238E27FC236}">
                  <a16:creationId xmlns:a16="http://schemas.microsoft.com/office/drawing/2014/main" id="{B45D396C-B66A-F2C3-3332-379FA4C5CB0E}"/>
                </a:ext>
              </a:extLst>
            </p:cNvPr>
            <p:cNvSpPr txBox="1"/>
            <p:nvPr/>
          </p:nvSpPr>
          <p:spPr>
            <a:xfrm>
              <a:off x="787733" y="3812792"/>
              <a:ext cx="1509540" cy="268535"/>
            </a:xfrm>
            <a:prstGeom prst="rect">
              <a:avLst/>
            </a:prstGeom>
            <a:solidFill>
              <a:schemeClr val="bg1"/>
            </a:solidFill>
          </p:spPr>
          <p:txBody>
            <a:bodyPr wrap="square" rtlCol="0">
              <a:spAutoFit/>
            </a:bodyPr>
            <a:lstStyle/>
            <a:p>
              <a:pPr algn="ctr"/>
              <a:r>
                <a:rPr lang="en-US" sz="1145" dirty="0">
                  <a:latin typeface="Arial" panose="020B0604020202020204" pitchFamily="34" charset="0"/>
                  <a:cs typeface="Arial" panose="020B0604020202020204" pitchFamily="34" charset="0"/>
                </a:rPr>
                <a:t>k=2</a:t>
              </a:r>
            </a:p>
          </p:txBody>
        </p:sp>
        <p:sp>
          <p:nvSpPr>
            <p:cNvPr id="19" name="Freeform 2">
              <a:extLst>
                <a:ext uri="{FF2B5EF4-FFF2-40B4-BE49-F238E27FC236}">
                  <a16:creationId xmlns:a16="http://schemas.microsoft.com/office/drawing/2014/main" id="{C06FB283-4FBE-9F80-3A38-9973F3D99725}"/>
                </a:ext>
              </a:extLst>
            </p:cNvPr>
            <p:cNvSpPr/>
            <p:nvPr/>
          </p:nvSpPr>
          <p:spPr>
            <a:xfrm>
              <a:off x="621564" y="4091338"/>
              <a:ext cx="1838702" cy="598776"/>
            </a:xfrm>
            <a:custGeom>
              <a:avLst/>
              <a:gdLst/>
              <a:ahLst/>
              <a:cxnLst/>
              <a:rect l="l" t="t" r="r" b="b"/>
              <a:pathLst>
                <a:path w="5157721" h="7173973">
                  <a:moveTo>
                    <a:pt x="0" y="0"/>
                  </a:moveTo>
                  <a:lnTo>
                    <a:pt x="5157721" y="0"/>
                  </a:lnTo>
                  <a:lnTo>
                    <a:pt x="5157721" y="7173973"/>
                  </a:lnTo>
                  <a:lnTo>
                    <a:pt x="0" y="7173973"/>
                  </a:lnTo>
                  <a:lnTo>
                    <a:pt x="0" y="0"/>
                  </a:lnTo>
                  <a:close/>
                </a:path>
              </a:pathLst>
            </a:custGeom>
            <a:blipFill>
              <a:blip r:embed="rId6">
                <a:extLst>
                  <a:ext uri="{96DAC541-7B7A-43D3-8B79-37D633B846F1}">
                    <asvg:svgBlip xmlns:asvg="http://schemas.microsoft.com/office/drawing/2016/SVG/main" r:embed="rId7"/>
                  </a:ext>
                </a:extLst>
              </a:blip>
              <a:stretch>
                <a:fillRect t="-13929" b="-280353"/>
              </a:stretch>
            </a:blipFill>
          </p:spPr>
          <p:txBody>
            <a:bodyPr/>
            <a:lstStyle/>
            <a:p>
              <a:endParaRPr lang="en-US" sz="1227"/>
            </a:p>
          </p:txBody>
        </p:sp>
      </p:grpSp>
      <p:grpSp>
        <p:nvGrpSpPr>
          <p:cNvPr id="32" name="Group 31">
            <a:extLst>
              <a:ext uri="{FF2B5EF4-FFF2-40B4-BE49-F238E27FC236}">
                <a16:creationId xmlns:a16="http://schemas.microsoft.com/office/drawing/2014/main" id="{CD068E6F-68CA-5E0B-58FA-AB694F6F5046}"/>
              </a:ext>
            </a:extLst>
          </p:cNvPr>
          <p:cNvGrpSpPr/>
          <p:nvPr/>
        </p:nvGrpSpPr>
        <p:grpSpPr>
          <a:xfrm>
            <a:off x="2522163" y="2714973"/>
            <a:ext cx="1848417" cy="2559315"/>
            <a:chOff x="2522163" y="3812792"/>
            <a:chExt cx="1848417" cy="2559315"/>
          </a:xfrm>
        </p:grpSpPr>
        <p:pic>
          <p:nvPicPr>
            <p:cNvPr id="21" name="Picture 20">
              <a:extLst>
                <a:ext uri="{FF2B5EF4-FFF2-40B4-BE49-F238E27FC236}">
                  <a16:creationId xmlns:a16="http://schemas.microsoft.com/office/drawing/2014/main" id="{B2A3EB52-B2B6-613B-4AD5-9259AF7D4AC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6430" t="8403" r="39645" b="70483"/>
            <a:stretch/>
          </p:blipFill>
          <p:spPr bwMode="auto">
            <a:xfrm>
              <a:off x="2522163" y="4697743"/>
              <a:ext cx="1846382" cy="1674364"/>
            </a:xfrm>
            <a:prstGeom prst="rect">
              <a:avLst/>
            </a:prstGeom>
            <a:noFill/>
          </p:spPr>
        </p:pic>
        <p:sp>
          <p:nvSpPr>
            <p:cNvPr id="24" name="TextBox 23">
              <a:extLst>
                <a:ext uri="{FF2B5EF4-FFF2-40B4-BE49-F238E27FC236}">
                  <a16:creationId xmlns:a16="http://schemas.microsoft.com/office/drawing/2014/main" id="{DBD41682-B221-FB01-27B7-322A2DE85F23}"/>
                </a:ext>
              </a:extLst>
            </p:cNvPr>
            <p:cNvSpPr txBox="1"/>
            <p:nvPr/>
          </p:nvSpPr>
          <p:spPr>
            <a:xfrm>
              <a:off x="2701458" y="3812792"/>
              <a:ext cx="1509540" cy="268535"/>
            </a:xfrm>
            <a:prstGeom prst="rect">
              <a:avLst/>
            </a:prstGeom>
            <a:solidFill>
              <a:schemeClr val="bg1"/>
            </a:solidFill>
          </p:spPr>
          <p:txBody>
            <a:bodyPr wrap="square" rtlCol="0">
              <a:spAutoFit/>
            </a:bodyPr>
            <a:lstStyle/>
            <a:p>
              <a:pPr algn="ctr"/>
              <a:r>
                <a:rPr lang="en-US" sz="1145" dirty="0">
                  <a:latin typeface="Arial" panose="020B0604020202020204" pitchFamily="34" charset="0"/>
                  <a:cs typeface="Arial" panose="020B0604020202020204" pitchFamily="34" charset="0"/>
                </a:rPr>
                <a:t>k=3</a:t>
              </a:r>
            </a:p>
          </p:txBody>
        </p:sp>
        <p:sp>
          <p:nvSpPr>
            <p:cNvPr id="30" name="Freeform 2">
              <a:extLst>
                <a:ext uri="{FF2B5EF4-FFF2-40B4-BE49-F238E27FC236}">
                  <a16:creationId xmlns:a16="http://schemas.microsoft.com/office/drawing/2014/main" id="{14B938B8-DAE0-CC13-8287-FA22D645582C}"/>
                </a:ext>
              </a:extLst>
            </p:cNvPr>
            <p:cNvSpPr/>
            <p:nvPr/>
          </p:nvSpPr>
          <p:spPr>
            <a:xfrm>
              <a:off x="2522163" y="4094185"/>
              <a:ext cx="1848417" cy="583162"/>
            </a:xfrm>
            <a:custGeom>
              <a:avLst/>
              <a:gdLst/>
              <a:ahLst/>
              <a:cxnLst/>
              <a:rect l="l" t="t" r="r" b="b"/>
              <a:pathLst>
                <a:path w="5157721" h="7173973">
                  <a:moveTo>
                    <a:pt x="0" y="0"/>
                  </a:moveTo>
                  <a:lnTo>
                    <a:pt x="5157721" y="0"/>
                  </a:lnTo>
                  <a:lnTo>
                    <a:pt x="5157721" y="7173973"/>
                  </a:lnTo>
                  <a:lnTo>
                    <a:pt x="0" y="7173973"/>
                  </a:lnTo>
                  <a:lnTo>
                    <a:pt x="0" y="0"/>
                  </a:lnTo>
                  <a:close/>
                </a:path>
              </a:pathLst>
            </a:custGeom>
            <a:blipFill>
              <a:blip r:embed="rId8">
                <a:extLst>
                  <a:ext uri="{96DAC541-7B7A-43D3-8B79-37D633B846F1}">
                    <asvg:svgBlip xmlns:asvg="http://schemas.microsoft.com/office/drawing/2016/SVG/main" r:embed="rId9"/>
                  </a:ext>
                </a:extLst>
              </a:blip>
              <a:stretch>
                <a:fillRect t="-14279" b="-289650"/>
              </a:stretch>
            </a:blipFill>
          </p:spPr>
          <p:txBody>
            <a:bodyPr/>
            <a:lstStyle/>
            <a:p>
              <a:endParaRPr lang="en-US" sz="1227"/>
            </a:p>
          </p:txBody>
        </p:sp>
      </p:grpSp>
      <p:sp>
        <p:nvSpPr>
          <p:cNvPr id="34" name="Freeform 2">
            <a:extLst>
              <a:ext uri="{FF2B5EF4-FFF2-40B4-BE49-F238E27FC236}">
                <a16:creationId xmlns:a16="http://schemas.microsoft.com/office/drawing/2014/main" id="{62DB8ABC-EE25-899B-F926-1B4765E73439}"/>
              </a:ext>
            </a:extLst>
          </p:cNvPr>
          <p:cNvSpPr/>
          <p:nvPr/>
        </p:nvSpPr>
        <p:spPr>
          <a:xfrm>
            <a:off x="855609" y="238520"/>
            <a:ext cx="2573392" cy="2302428"/>
          </a:xfrm>
          <a:custGeom>
            <a:avLst/>
            <a:gdLst/>
            <a:ahLst/>
            <a:cxnLst/>
            <a:rect l="l" t="t" r="r" b="b"/>
            <a:pathLst>
              <a:path w="6510202" h="5322091">
                <a:moveTo>
                  <a:pt x="0" y="0"/>
                </a:moveTo>
                <a:lnTo>
                  <a:pt x="6510202" y="0"/>
                </a:lnTo>
                <a:lnTo>
                  <a:pt x="6510202" y="5322091"/>
                </a:lnTo>
                <a:lnTo>
                  <a:pt x="0" y="5322091"/>
                </a:lnTo>
                <a:lnTo>
                  <a:pt x="0" y="0"/>
                </a:lnTo>
                <a:close/>
              </a:path>
            </a:pathLst>
          </a:custGeom>
          <a:blipFill>
            <a:blip r:embed="rId10"/>
            <a:stretch>
              <a:fillRect r="-15318"/>
            </a:stretch>
          </a:blipFill>
        </p:spPr>
        <p:txBody>
          <a:bodyPr/>
          <a:lstStyle/>
          <a:p>
            <a:endParaRPr lang="en-US" dirty="0"/>
          </a:p>
        </p:txBody>
      </p:sp>
      <p:sp>
        <p:nvSpPr>
          <p:cNvPr id="40" name="TextBox 39">
            <a:extLst>
              <a:ext uri="{FF2B5EF4-FFF2-40B4-BE49-F238E27FC236}">
                <a16:creationId xmlns:a16="http://schemas.microsoft.com/office/drawing/2014/main" id="{E57B5470-14C6-2454-FF1F-7C4F993A1115}"/>
              </a:ext>
            </a:extLst>
          </p:cNvPr>
          <p:cNvSpPr txBox="1"/>
          <p:nvPr/>
        </p:nvSpPr>
        <p:spPr>
          <a:xfrm>
            <a:off x="3992390" y="1067447"/>
            <a:ext cx="393056" cy="669414"/>
          </a:xfrm>
          <a:prstGeom prst="rect">
            <a:avLst/>
          </a:prstGeom>
          <a:noFill/>
        </p:spPr>
        <p:txBody>
          <a:bodyPr wrap="none" rtlCol="0">
            <a:spAutoFit/>
          </a:bodyPr>
          <a:lstStyle/>
          <a:p>
            <a:pPr>
              <a:spcBef>
                <a:spcPts val="250"/>
              </a:spcBef>
            </a:pPr>
            <a:r>
              <a:rPr lang="en-US" sz="750" dirty="0">
                <a:latin typeface="Arial" panose="020B0604020202020204" pitchFamily="34" charset="0"/>
                <a:cs typeface="Arial" panose="020B0604020202020204" pitchFamily="34" charset="0"/>
              </a:rPr>
              <a:t>MES</a:t>
            </a:r>
          </a:p>
          <a:p>
            <a:pPr>
              <a:spcBef>
                <a:spcPts val="250"/>
              </a:spcBef>
            </a:pPr>
            <a:r>
              <a:rPr lang="en-US" sz="750" dirty="0">
                <a:latin typeface="Arial" panose="020B0604020202020204" pitchFamily="34" charset="0"/>
                <a:cs typeface="Arial" panose="020B0604020202020204" pitchFamily="34" charset="0"/>
              </a:rPr>
              <a:t>LAR</a:t>
            </a:r>
          </a:p>
          <a:p>
            <a:pPr>
              <a:spcBef>
                <a:spcPts val="250"/>
              </a:spcBef>
            </a:pPr>
            <a:r>
              <a:rPr lang="en-US" sz="750" dirty="0">
                <a:latin typeface="Arial" panose="020B0604020202020204" pitchFamily="34" charset="0"/>
                <a:cs typeface="Arial" panose="020B0604020202020204" pitchFamily="34" charset="0"/>
              </a:rPr>
              <a:t>IMA</a:t>
            </a:r>
          </a:p>
          <a:p>
            <a:pPr>
              <a:spcBef>
                <a:spcPts val="250"/>
              </a:spcBef>
            </a:pPr>
            <a:r>
              <a:rPr lang="en-US" sz="750" dirty="0">
                <a:latin typeface="Arial" panose="020B0604020202020204" pitchFamily="34" charset="0"/>
                <a:cs typeface="Arial" panose="020B0604020202020204" pitchFamily="34" charset="0"/>
              </a:rPr>
              <a:t>IMS</a:t>
            </a:r>
          </a:p>
        </p:txBody>
      </p:sp>
      <p:sp>
        <p:nvSpPr>
          <p:cNvPr id="41" name="Freeform 2">
            <a:extLst>
              <a:ext uri="{FF2B5EF4-FFF2-40B4-BE49-F238E27FC236}">
                <a16:creationId xmlns:a16="http://schemas.microsoft.com/office/drawing/2014/main" id="{94EFC5C7-FEF2-68F8-02E9-85B3D8CB8164}"/>
              </a:ext>
            </a:extLst>
          </p:cNvPr>
          <p:cNvSpPr/>
          <p:nvPr/>
        </p:nvSpPr>
        <p:spPr>
          <a:xfrm>
            <a:off x="3833218" y="1106666"/>
            <a:ext cx="236389" cy="598776"/>
          </a:xfrm>
          <a:custGeom>
            <a:avLst/>
            <a:gdLst/>
            <a:ahLst/>
            <a:cxnLst/>
            <a:rect l="l" t="t" r="r" b="b"/>
            <a:pathLst>
              <a:path w="6510202" h="5322091">
                <a:moveTo>
                  <a:pt x="0" y="0"/>
                </a:moveTo>
                <a:lnTo>
                  <a:pt x="6510202" y="0"/>
                </a:lnTo>
                <a:lnTo>
                  <a:pt x="6510202" y="5322091"/>
                </a:lnTo>
                <a:lnTo>
                  <a:pt x="0" y="5322091"/>
                </a:lnTo>
                <a:lnTo>
                  <a:pt x="0" y="0"/>
                </a:lnTo>
                <a:close/>
              </a:path>
            </a:pathLst>
          </a:custGeom>
          <a:blipFill>
            <a:blip r:embed="rId10"/>
            <a:stretch>
              <a:fillRect l="-1673445" t="-238633" r="-136549" b="-239613"/>
            </a:stretch>
          </a:blipFill>
        </p:spPr>
        <p:txBody>
          <a:bodyPr/>
          <a:lstStyle/>
          <a:p>
            <a:endParaRPr lang="en-US" dirty="0"/>
          </a:p>
        </p:txBody>
      </p:sp>
      <p:sp>
        <p:nvSpPr>
          <p:cNvPr id="43" name="TextBox 42">
            <a:extLst>
              <a:ext uri="{FF2B5EF4-FFF2-40B4-BE49-F238E27FC236}">
                <a16:creationId xmlns:a16="http://schemas.microsoft.com/office/drawing/2014/main" id="{B5E2047F-1006-16A8-290D-8808EADD1C84}"/>
              </a:ext>
            </a:extLst>
          </p:cNvPr>
          <p:cNvSpPr txBox="1"/>
          <p:nvPr/>
        </p:nvSpPr>
        <p:spPr>
          <a:xfrm>
            <a:off x="3799307" y="867896"/>
            <a:ext cx="1381863" cy="230832"/>
          </a:xfrm>
          <a:prstGeom prst="rect">
            <a:avLst/>
          </a:prstGeom>
          <a:noFill/>
        </p:spPr>
        <p:txBody>
          <a:bodyPr wrap="square">
            <a:spAutoFit/>
          </a:bodyPr>
          <a:lstStyle/>
          <a:p>
            <a:r>
              <a:rPr lang="en-US" sz="900" dirty="0">
                <a:latin typeface="Arial" panose="020B0604020202020204" pitchFamily="34" charset="0"/>
                <a:cs typeface="Arial" panose="020B0604020202020204" pitchFamily="34" charset="0"/>
              </a:rPr>
              <a:t>Proteomic subtypes</a:t>
            </a:r>
          </a:p>
        </p:txBody>
      </p:sp>
      <p:sp>
        <p:nvSpPr>
          <p:cNvPr id="44" name="TextBox 43">
            <a:extLst>
              <a:ext uri="{FF2B5EF4-FFF2-40B4-BE49-F238E27FC236}">
                <a16:creationId xmlns:a16="http://schemas.microsoft.com/office/drawing/2014/main" id="{2C995D7C-2185-62FA-A684-C6F376B93C5F}"/>
              </a:ext>
            </a:extLst>
          </p:cNvPr>
          <p:cNvSpPr txBox="1"/>
          <p:nvPr/>
        </p:nvSpPr>
        <p:spPr>
          <a:xfrm>
            <a:off x="1194052" y="2462446"/>
            <a:ext cx="2077813" cy="203133"/>
          </a:xfrm>
          <a:prstGeom prst="rect">
            <a:avLst/>
          </a:prstGeom>
          <a:solidFill>
            <a:schemeClr val="bg1"/>
          </a:solidFill>
        </p:spPr>
        <p:txBody>
          <a:bodyPr wrap="none" rtlCol="0">
            <a:spAutoFit/>
          </a:bodyPr>
          <a:lstStyle/>
          <a:p>
            <a:pPr>
              <a:spcBef>
                <a:spcPts val="250"/>
              </a:spcBef>
            </a:pPr>
            <a:r>
              <a:rPr lang="en-US" sz="720" dirty="0">
                <a:latin typeface="Arial" panose="020B0604020202020204" pitchFamily="34" charset="0"/>
                <a:cs typeface="Arial" panose="020B0604020202020204" pitchFamily="34" charset="0"/>
              </a:rPr>
              <a:t>Standardized PC1 (12.1% explained variance)</a:t>
            </a:r>
          </a:p>
        </p:txBody>
      </p:sp>
      <p:sp>
        <p:nvSpPr>
          <p:cNvPr id="45" name="TextBox 44">
            <a:extLst>
              <a:ext uri="{FF2B5EF4-FFF2-40B4-BE49-F238E27FC236}">
                <a16:creationId xmlns:a16="http://schemas.microsoft.com/office/drawing/2014/main" id="{7927BB52-0094-0D97-B056-157A0D600A75}"/>
              </a:ext>
            </a:extLst>
          </p:cNvPr>
          <p:cNvSpPr txBox="1"/>
          <p:nvPr/>
        </p:nvSpPr>
        <p:spPr>
          <a:xfrm rot="16200000">
            <a:off x="-158694" y="1196091"/>
            <a:ext cx="2026517" cy="203133"/>
          </a:xfrm>
          <a:prstGeom prst="rect">
            <a:avLst/>
          </a:prstGeom>
          <a:solidFill>
            <a:schemeClr val="bg1"/>
          </a:solidFill>
        </p:spPr>
        <p:txBody>
          <a:bodyPr wrap="none" rtlCol="0">
            <a:spAutoFit/>
          </a:bodyPr>
          <a:lstStyle/>
          <a:p>
            <a:pPr>
              <a:spcBef>
                <a:spcPts val="250"/>
              </a:spcBef>
            </a:pPr>
            <a:r>
              <a:rPr lang="en-US" sz="720" dirty="0">
                <a:latin typeface="Arial" panose="020B0604020202020204" pitchFamily="34" charset="0"/>
                <a:cs typeface="Arial" panose="020B0604020202020204" pitchFamily="34" charset="0"/>
              </a:rPr>
              <a:t>Standardized PC2 (9.3% explained variance)</a:t>
            </a:r>
          </a:p>
        </p:txBody>
      </p:sp>
      <p:sp>
        <p:nvSpPr>
          <p:cNvPr id="2" name="TextBox 1">
            <a:extLst>
              <a:ext uri="{FF2B5EF4-FFF2-40B4-BE49-F238E27FC236}">
                <a16:creationId xmlns:a16="http://schemas.microsoft.com/office/drawing/2014/main" id="{6C0252C6-FC4C-5CBB-4741-0E7A118E09E4}"/>
              </a:ext>
            </a:extLst>
          </p:cNvPr>
          <p:cNvSpPr txBox="1"/>
          <p:nvPr/>
        </p:nvSpPr>
        <p:spPr>
          <a:xfrm>
            <a:off x="133350" y="7850821"/>
            <a:ext cx="6724650" cy="1438471"/>
          </a:xfrm>
          <a:prstGeom prst="rect">
            <a:avLst/>
          </a:prstGeom>
          <a:noFill/>
        </p:spPr>
        <p:txBody>
          <a:bodyPr wrap="square">
            <a:spAutoFit/>
          </a:bodyPr>
          <a:lstStyle/>
          <a:p>
            <a:pPr marL="0" marR="0">
              <a:lnSpc>
                <a:spcPct val="115000"/>
              </a:lnSpc>
              <a:spcBef>
                <a:spcPts val="0"/>
              </a:spcBef>
              <a:spcAft>
                <a:spcPts val="800"/>
              </a:spcAft>
            </a:pPr>
            <a:r>
              <a:rPr lang="en-US" sz="1100" b="1" kern="100" dirty="0">
                <a:effectLst/>
                <a:latin typeface="Arial" panose="020B0604020202020204" pitchFamily="34" charset="0"/>
                <a:ea typeface="Aptos" panose="020B0004020202020204" pitchFamily="34" charset="0"/>
                <a:cs typeface="Arial" panose="020B0604020202020204" pitchFamily="34" charset="0"/>
              </a:rPr>
              <a:t>Supp. Figure 1. Determination of optimal number of TNBC subtype clusters. </a:t>
            </a:r>
            <a:r>
              <a:rPr lang="en-US" sz="1100" kern="100" dirty="0">
                <a:effectLst/>
                <a:latin typeface="Arial" panose="020B0604020202020204" pitchFamily="34" charset="0"/>
                <a:ea typeface="Aptos" panose="020B0004020202020204" pitchFamily="34" charset="0"/>
                <a:cs typeface="Arial" panose="020B0604020202020204" pitchFamily="34" charset="0"/>
              </a:rPr>
              <a:t>A) Principal component analysis (PCA) plot displaying clustering among the 57 tumor samples, based on the abundance profiles of the top 1000 most variable proteins in the dataset. Each point represents one tumor sample and is color-coded by proteomic subtype. The results demonstrate a clear distinction between the four protein-based TNBC subtypes. </a:t>
            </a:r>
            <a:r>
              <a:rPr lang="en-US" sz="1100" b="1" kern="100" dirty="0">
                <a:effectLst/>
                <a:latin typeface="Arial" panose="020B0604020202020204" pitchFamily="34" charset="0"/>
                <a:ea typeface="Aptos" panose="020B0004020202020204" pitchFamily="34" charset="0"/>
                <a:cs typeface="Arial" panose="020B0604020202020204" pitchFamily="34" charset="0"/>
              </a:rPr>
              <a:t>B)</a:t>
            </a:r>
            <a:r>
              <a:rPr lang="en-US" sz="1100" kern="100" dirty="0">
                <a:effectLst/>
                <a:latin typeface="Arial" panose="020B0604020202020204" pitchFamily="34" charset="0"/>
                <a:ea typeface="Aptos" panose="020B0004020202020204" pitchFamily="34" charset="0"/>
                <a:cs typeface="Arial" panose="020B0604020202020204" pitchFamily="34" charset="0"/>
              </a:rPr>
              <a:t> Heatmaps of consensus matrices for k (number of clusters) ranging from 2 to 4. </a:t>
            </a:r>
            <a:r>
              <a:rPr lang="en-US" sz="1100" b="1" kern="100" dirty="0">
                <a:effectLst/>
                <a:latin typeface="Arial" panose="020B0604020202020204" pitchFamily="34" charset="0"/>
                <a:ea typeface="Aptos" panose="020B0004020202020204" pitchFamily="34" charset="0"/>
                <a:cs typeface="Arial" panose="020B0604020202020204" pitchFamily="34" charset="0"/>
              </a:rPr>
              <a:t>C)</a:t>
            </a:r>
            <a:r>
              <a:rPr lang="en-US" sz="1100" kern="100" dirty="0">
                <a:effectLst/>
                <a:latin typeface="Arial" panose="020B0604020202020204" pitchFamily="34" charset="0"/>
                <a:ea typeface="Aptos" panose="020B0004020202020204" pitchFamily="34" charset="0"/>
                <a:cs typeface="Arial" panose="020B0604020202020204" pitchFamily="34" charset="0"/>
              </a:rPr>
              <a:t> Delta area plot showing that after k = 4 the change in the area under the cumulative distribution function (CDF) curve (AUC) becomes relatively minimal (arrow for reference).</a:t>
            </a:r>
          </a:p>
        </p:txBody>
      </p:sp>
    </p:spTree>
    <p:extLst>
      <p:ext uri="{BB962C8B-B14F-4D97-AF65-F5344CB8AC3E}">
        <p14:creationId xmlns:p14="http://schemas.microsoft.com/office/powerpoint/2010/main" val="20184038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screenshot of a computer screen&#10;&#10;Description automatically generated">
            <a:extLst>
              <a:ext uri="{FF2B5EF4-FFF2-40B4-BE49-F238E27FC236}">
                <a16:creationId xmlns:a16="http://schemas.microsoft.com/office/drawing/2014/main" id="{48FB09D4-7D3C-277F-EF2E-7C23FFD7BC95}"/>
              </a:ext>
            </a:extLst>
          </p:cNvPr>
          <p:cNvPicPr>
            <a:picLocks noChangeAspect="1"/>
          </p:cNvPicPr>
          <p:nvPr/>
        </p:nvPicPr>
        <p:blipFill>
          <a:blip r:embed="rId2">
            <a:extLst>
              <a:ext uri="{28A0092B-C50C-407E-A947-70E740481C1C}">
                <a14:useLocalDpi xmlns:a14="http://schemas.microsoft.com/office/drawing/2010/main" val="0"/>
              </a:ext>
            </a:extLst>
          </a:blip>
          <a:srcRect b="50000"/>
          <a:stretch/>
        </p:blipFill>
        <p:spPr>
          <a:xfrm>
            <a:off x="419100" y="1506728"/>
            <a:ext cx="6217630" cy="5738622"/>
          </a:xfrm>
          <a:prstGeom prst="rect">
            <a:avLst/>
          </a:prstGeom>
        </p:spPr>
      </p:pic>
      <p:sp>
        <p:nvSpPr>
          <p:cNvPr id="9" name="TextBox 8">
            <a:extLst>
              <a:ext uri="{FF2B5EF4-FFF2-40B4-BE49-F238E27FC236}">
                <a16:creationId xmlns:a16="http://schemas.microsoft.com/office/drawing/2014/main" id="{76BFEA8F-0315-68EA-E316-0B27243AB13D}"/>
              </a:ext>
            </a:extLst>
          </p:cNvPr>
          <p:cNvSpPr txBox="1"/>
          <p:nvPr/>
        </p:nvSpPr>
        <p:spPr>
          <a:xfrm>
            <a:off x="133350" y="7857171"/>
            <a:ext cx="6724650" cy="1049133"/>
          </a:xfrm>
          <a:prstGeom prst="rect">
            <a:avLst/>
          </a:prstGeom>
          <a:noFill/>
        </p:spPr>
        <p:txBody>
          <a:bodyPr wrap="square">
            <a:spAutoFit/>
          </a:bodyPr>
          <a:lstStyle/>
          <a:p>
            <a:pPr marL="0" marR="0">
              <a:lnSpc>
                <a:spcPct val="115000"/>
              </a:lnSpc>
              <a:spcBef>
                <a:spcPts val="0"/>
              </a:spcBef>
              <a:spcAft>
                <a:spcPts val="800"/>
              </a:spcAft>
            </a:pPr>
            <a:r>
              <a:rPr lang="en-US" sz="1100" b="1" kern="100" dirty="0">
                <a:effectLst/>
                <a:latin typeface="Arial" panose="020B0604020202020204" pitchFamily="34" charset="0"/>
                <a:ea typeface="Aptos" panose="020B0004020202020204" pitchFamily="34" charset="0"/>
                <a:cs typeface="Arial" panose="020B0604020202020204" pitchFamily="34" charset="0"/>
              </a:rPr>
              <a:t>Supp. Figure 2. Heatmap of 886 most variable protein also present in Anurag et al. </a:t>
            </a:r>
            <a:r>
              <a:rPr lang="en-US" sz="1100" kern="100" dirty="0">
                <a:effectLst/>
                <a:latin typeface="Arial" panose="020B0604020202020204" pitchFamily="34" charset="0"/>
                <a:ea typeface="Aptos" panose="020B0004020202020204" pitchFamily="34" charset="0"/>
                <a:cs typeface="Arial" panose="020B0604020202020204" pitchFamily="34" charset="0"/>
              </a:rPr>
              <a:t>Annotated heatmap displaying unsupervised hierarchical clustering analysis of 57 tumor samples (including two technical replicates), which re-identified four clusters using the relative abundances of 898 of the top 1,000 most variable proteins based on variance from the mean. Rows represent proteins, and columns represent tumor samples. The annotation track represents proteomic subtypes. </a:t>
            </a:r>
          </a:p>
        </p:txBody>
      </p:sp>
    </p:spTree>
    <p:extLst>
      <p:ext uri="{BB962C8B-B14F-4D97-AF65-F5344CB8AC3E}">
        <p14:creationId xmlns:p14="http://schemas.microsoft.com/office/powerpoint/2010/main" val="3749181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9BA63E-FBA2-D956-6302-DA31823B06F2}"/>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6A3B9F46-B521-CF6E-0A97-8E0A3055DD38}"/>
              </a:ext>
            </a:extLst>
          </p:cNvPr>
          <p:cNvSpPr txBox="1"/>
          <p:nvPr/>
        </p:nvSpPr>
        <p:spPr>
          <a:xfrm>
            <a:off x="133350" y="7936960"/>
            <a:ext cx="6724650" cy="1049133"/>
          </a:xfrm>
          <a:prstGeom prst="rect">
            <a:avLst/>
          </a:prstGeom>
          <a:noFill/>
        </p:spPr>
        <p:txBody>
          <a:bodyPr wrap="square">
            <a:spAutoFit/>
          </a:bodyPr>
          <a:lstStyle/>
          <a:p>
            <a:pPr marL="0" marR="0">
              <a:lnSpc>
                <a:spcPct val="115000"/>
              </a:lnSpc>
              <a:spcBef>
                <a:spcPts val="0"/>
              </a:spcBef>
              <a:spcAft>
                <a:spcPts val="800"/>
              </a:spcAft>
            </a:pPr>
            <a:r>
              <a:rPr lang="en-US" sz="1100" b="1" kern="100" dirty="0">
                <a:effectLst/>
                <a:latin typeface="Arial" panose="020B0604020202020204" pitchFamily="34" charset="0"/>
                <a:ea typeface="Aptos" panose="020B0004020202020204" pitchFamily="34" charset="0"/>
                <a:cs typeface="Arial" panose="020B0604020202020204" pitchFamily="34" charset="0"/>
              </a:rPr>
              <a:t>Supp. Figure 3. Subtype validation. </a:t>
            </a:r>
            <a:r>
              <a:rPr lang="en-US" sz="1100" kern="100" dirty="0">
                <a:effectLst/>
                <a:latin typeface="Arial" panose="020B0604020202020204" pitchFamily="34" charset="0"/>
                <a:ea typeface="Aptos" panose="020B0004020202020204" pitchFamily="34" charset="0"/>
                <a:cs typeface="Arial" panose="020B0604020202020204" pitchFamily="34" charset="0"/>
              </a:rPr>
              <a:t>A) Annotated heatmap displaying unsupervised hierarchical clustering analysis of relative abundances of tumor samples from Anurag et al. Rows represent proteins, and columns represent tumor samples. Annotation track indicates proteomic subtypes. </a:t>
            </a:r>
            <a:r>
              <a:rPr lang="en-US" sz="1100" b="1" kern="100" dirty="0">
                <a:latin typeface="Arial" panose="020B0604020202020204" pitchFamily="34" charset="0"/>
                <a:ea typeface="Aptos" panose="020B0004020202020204" pitchFamily="34" charset="0"/>
                <a:cs typeface="Arial" panose="020B0604020202020204" pitchFamily="34" charset="0"/>
              </a:rPr>
              <a:t>B) </a:t>
            </a:r>
            <a:r>
              <a:rPr lang="en-US" sz="1100" kern="100" dirty="0">
                <a:effectLst/>
                <a:latin typeface="Arial" panose="020B0604020202020204" pitchFamily="34" charset="0"/>
                <a:ea typeface="Aptos" panose="020B0004020202020204" pitchFamily="34" charset="0"/>
                <a:cs typeface="Arial" panose="020B0604020202020204" pitchFamily="34" charset="0"/>
              </a:rPr>
              <a:t>Bar plots showing over-representation analysis (ORA) results for enriched Hallmark gene sets in each protein-based TNBC subtype. </a:t>
            </a:r>
          </a:p>
        </p:txBody>
      </p:sp>
      <p:pic>
        <p:nvPicPr>
          <p:cNvPr id="3" name="Picture 2" descr="A screen shot of a computer generated image&#10;&#10;Description automatically generated">
            <a:extLst>
              <a:ext uri="{FF2B5EF4-FFF2-40B4-BE49-F238E27FC236}">
                <a16:creationId xmlns:a16="http://schemas.microsoft.com/office/drawing/2014/main" id="{1296D001-9FEC-EAA9-EC93-470BDCE0C0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7784" y="737357"/>
            <a:ext cx="5742432" cy="4340352"/>
          </a:xfrm>
          <a:prstGeom prst="rect">
            <a:avLst/>
          </a:prstGeom>
        </p:spPr>
      </p:pic>
      <p:sp>
        <p:nvSpPr>
          <p:cNvPr id="4" name="TextBox 3">
            <a:extLst>
              <a:ext uri="{FF2B5EF4-FFF2-40B4-BE49-F238E27FC236}">
                <a16:creationId xmlns:a16="http://schemas.microsoft.com/office/drawing/2014/main" id="{657B812A-6B05-26DF-A256-54DA649DFECA}"/>
              </a:ext>
            </a:extLst>
          </p:cNvPr>
          <p:cNvSpPr txBox="1"/>
          <p:nvPr/>
        </p:nvSpPr>
        <p:spPr>
          <a:xfrm>
            <a:off x="217681" y="558046"/>
            <a:ext cx="389850"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A</a:t>
            </a:r>
          </a:p>
        </p:txBody>
      </p:sp>
      <p:sp>
        <p:nvSpPr>
          <p:cNvPr id="5" name="TextBox 4">
            <a:extLst>
              <a:ext uri="{FF2B5EF4-FFF2-40B4-BE49-F238E27FC236}">
                <a16:creationId xmlns:a16="http://schemas.microsoft.com/office/drawing/2014/main" id="{2A83B4F6-6DD0-BE64-4B01-5134FE968062}"/>
              </a:ext>
            </a:extLst>
          </p:cNvPr>
          <p:cNvSpPr txBox="1"/>
          <p:nvPr/>
        </p:nvSpPr>
        <p:spPr>
          <a:xfrm>
            <a:off x="217681" y="5141662"/>
            <a:ext cx="389850"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B</a:t>
            </a:r>
          </a:p>
        </p:txBody>
      </p:sp>
      <p:grpSp>
        <p:nvGrpSpPr>
          <p:cNvPr id="18" name="Group 17">
            <a:extLst>
              <a:ext uri="{FF2B5EF4-FFF2-40B4-BE49-F238E27FC236}">
                <a16:creationId xmlns:a16="http://schemas.microsoft.com/office/drawing/2014/main" id="{1253BCF5-042F-B14F-C483-C3B2C1E5FD86}"/>
              </a:ext>
            </a:extLst>
          </p:cNvPr>
          <p:cNvGrpSpPr/>
          <p:nvPr/>
        </p:nvGrpSpPr>
        <p:grpSpPr>
          <a:xfrm>
            <a:off x="685800" y="5736677"/>
            <a:ext cx="5486400" cy="1737360"/>
            <a:chOff x="617205" y="5419177"/>
            <a:chExt cx="5234805" cy="1554480"/>
          </a:xfrm>
        </p:grpSpPr>
        <p:pic>
          <p:nvPicPr>
            <p:cNvPr id="7" name="Picture 6" descr="A graph with different colored squares&#10;&#10;Description automatically generated">
              <a:extLst>
                <a:ext uri="{FF2B5EF4-FFF2-40B4-BE49-F238E27FC236}">
                  <a16:creationId xmlns:a16="http://schemas.microsoft.com/office/drawing/2014/main" id="{530E0D7D-9DE1-8DBE-0E8A-7B9AF3F428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46670" y="5419177"/>
              <a:ext cx="1243236" cy="1554480"/>
            </a:xfrm>
            <a:prstGeom prst="rect">
              <a:avLst/>
            </a:prstGeom>
          </p:spPr>
        </p:pic>
        <p:pic>
          <p:nvPicPr>
            <p:cNvPr id="11" name="Picture 10" descr="A graph of blue and orange bars&#10;&#10;Description automatically generated">
              <a:extLst>
                <a:ext uri="{FF2B5EF4-FFF2-40B4-BE49-F238E27FC236}">
                  <a16:creationId xmlns:a16="http://schemas.microsoft.com/office/drawing/2014/main" id="{FA87BAA0-2F32-07B8-C37B-28895FB968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205" y="5419177"/>
              <a:ext cx="1227679" cy="1554480"/>
            </a:xfrm>
            <a:prstGeom prst="rect">
              <a:avLst/>
            </a:prstGeom>
          </p:spPr>
        </p:pic>
        <p:pic>
          <p:nvPicPr>
            <p:cNvPr id="13" name="Picture 12" descr="A graph of a number of different types of metabolites&#10;&#10;Description automatically generated">
              <a:extLst>
                <a:ext uri="{FF2B5EF4-FFF2-40B4-BE49-F238E27FC236}">
                  <a16:creationId xmlns:a16="http://schemas.microsoft.com/office/drawing/2014/main" id="{E7DB9A26-30E3-EE5B-7A0B-689C31F2272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43766" y="5419177"/>
              <a:ext cx="1449004" cy="1554480"/>
            </a:xfrm>
            <a:prstGeom prst="rect">
              <a:avLst/>
            </a:prstGeom>
          </p:spPr>
        </p:pic>
        <p:pic>
          <p:nvPicPr>
            <p:cNvPr id="17" name="Picture 16" descr="A graph with blue and orange bars&#10;&#10;Description automatically generated">
              <a:extLst>
                <a:ext uri="{FF2B5EF4-FFF2-40B4-BE49-F238E27FC236}">
                  <a16:creationId xmlns:a16="http://schemas.microsoft.com/office/drawing/2014/main" id="{551A0C9B-A7A2-6C44-C851-B642BAD4668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60642" y="5419177"/>
              <a:ext cx="1191368" cy="1554480"/>
            </a:xfrm>
            <a:prstGeom prst="rect">
              <a:avLst/>
            </a:prstGeom>
          </p:spPr>
        </p:pic>
      </p:grpSp>
    </p:spTree>
    <p:extLst>
      <p:ext uri="{BB962C8B-B14F-4D97-AF65-F5344CB8AC3E}">
        <p14:creationId xmlns:p14="http://schemas.microsoft.com/office/powerpoint/2010/main" val="33931102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descr="A screenshot of a video game&#10;&#10;Description automatically generated">
            <a:extLst>
              <a:ext uri="{FF2B5EF4-FFF2-40B4-BE49-F238E27FC236}">
                <a16:creationId xmlns:a16="http://schemas.microsoft.com/office/drawing/2014/main" id="{CE4459C6-2BF2-16BA-1727-5C342178AB06}"/>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566810" y="1283810"/>
            <a:ext cx="1843635" cy="1756609"/>
          </a:xfrm>
          <a:prstGeom prst="rect">
            <a:avLst/>
          </a:prstGeom>
        </p:spPr>
      </p:pic>
      <p:pic>
        <p:nvPicPr>
          <p:cNvPr id="4" name="Picture 3" descr="A screenshot of a computer screen&#10;&#10;Description automatically generated">
            <a:extLst>
              <a:ext uri="{FF2B5EF4-FFF2-40B4-BE49-F238E27FC236}">
                <a16:creationId xmlns:a16="http://schemas.microsoft.com/office/drawing/2014/main" id="{FFAB1F1D-BF72-0DB7-717A-A8A61F24F1A1}"/>
              </a:ext>
            </a:extLst>
          </p:cNvPr>
          <p:cNvPicPr>
            <a:picLocks noChangeAspect="1"/>
          </p:cNvPicPr>
          <p:nvPr/>
        </p:nvPicPr>
        <p:blipFill rotWithShape="1">
          <a:blip r:embed="rId4">
            <a:extLst>
              <a:ext uri="{28A0092B-C50C-407E-A947-70E740481C1C}">
                <a14:useLocalDpi xmlns:a14="http://schemas.microsoft.com/office/drawing/2010/main" val="0"/>
              </a:ext>
            </a:extLst>
          </a:blip>
          <a:srcRect l="50033" t="65528"/>
          <a:stretch/>
        </p:blipFill>
        <p:spPr>
          <a:xfrm>
            <a:off x="2653789" y="5260847"/>
            <a:ext cx="1924305" cy="1849526"/>
          </a:xfrm>
          <a:prstGeom prst="rect">
            <a:avLst/>
          </a:prstGeom>
        </p:spPr>
      </p:pic>
      <p:pic>
        <p:nvPicPr>
          <p:cNvPr id="5" name="Picture 4">
            <a:extLst>
              <a:ext uri="{FF2B5EF4-FFF2-40B4-BE49-F238E27FC236}">
                <a16:creationId xmlns:a16="http://schemas.microsoft.com/office/drawing/2014/main" id="{4B682925-7754-4F7D-5B11-1904C3C157DF}"/>
              </a:ext>
            </a:extLst>
          </p:cNvPr>
          <p:cNvPicPr>
            <a:picLocks noChangeAspect="1"/>
          </p:cNvPicPr>
          <p:nvPr/>
        </p:nvPicPr>
        <p:blipFill rotWithShape="1">
          <a:blip r:embed="rId5">
            <a:clrChange>
              <a:clrFrom>
                <a:srgbClr val="FFFFFF"/>
              </a:clrFrom>
              <a:clrTo>
                <a:srgbClr val="FFFFFF">
                  <a:alpha val="0"/>
                </a:srgbClr>
              </a:clrTo>
            </a:clrChange>
          </a:blip>
          <a:srcRect t="76202"/>
          <a:stretch/>
        </p:blipFill>
        <p:spPr>
          <a:xfrm>
            <a:off x="4589107" y="5402675"/>
            <a:ext cx="1843635" cy="1715215"/>
          </a:xfrm>
          <a:prstGeom prst="rect">
            <a:avLst/>
          </a:prstGeom>
        </p:spPr>
      </p:pic>
      <p:pic>
        <p:nvPicPr>
          <p:cNvPr id="2" name="Picture 1" descr="A screenshot of a computer screen&#10;&#10;Description automatically generated">
            <a:extLst>
              <a:ext uri="{FF2B5EF4-FFF2-40B4-BE49-F238E27FC236}">
                <a16:creationId xmlns:a16="http://schemas.microsoft.com/office/drawing/2014/main" id="{493140C8-173B-330C-3367-516CBC0D804C}"/>
              </a:ext>
            </a:extLst>
          </p:cNvPr>
          <p:cNvPicPr>
            <a:picLocks noChangeAspect="1"/>
          </p:cNvPicPr>
          <p:nvPr/>
        </p:nvPicPr>
        <p:blipFill rotWithShape="1">
          <a:blip r:embed="rId4">
            <a:extLst>
              <a:ext uri="{28A0092B-C50C-407E-A947-70E740481C1C}">
                <a14:useLocalDpi xmlns:a14="http://schemas.microsoft.com/office/drawing/2010/main" val="0"/>
              </a:ext>
            </a:extLst>
          </a:blip>
          <a:srcRect l="50314" t="-1295" b="67558"/>
          <a:stretch/>
        </p:blipFill>
        <p:spPr>
          <a:xfrm>
            <a:off x="2674180" y="1198262"/>
            <a:ext cx="1918530" cy="1824709"/>
          </a:xfrm>
          <a:prstGeom prst="rect">
            <a:avLst/>
          </a:prstGeom>
        </p:spPr>
      </p:pic>
      <p:pic>
        <p:nvPicPr>
          <p:cNvPr id="3" name="Picture 2">
            <a:extLst>
              <a:ext uri="{FF2B5EF4-FFF2-40B4-BE49-F238E27FC236}">
                <a16:creationId xmlns:a16="http://schemas.microsoft.com/office/drawing/2014/main" id="{D5626FF4-FCC4-3EA7-53F7-6587BE123B72}"/>
              </a:ext>
            </a:extLst>
          </p:cNvPr>
          <p:cNvPicPr>
            <a:picLocks noChangeAspect="1"/>
          </p:cNvPicPr>
          <p:nvPr/>
        </p:nvPicPr>
        <p:blipFill rotWithShape="1">
          <a:blip r:embed="rId5"/>
          <a:srcRect t="25249" b="50953"/>
          <a:stretch/>
        </p:blipFill>
        <p:spPr>
          <a:xfrm>
            <a:off x="2679731" y="3334114"/>
            <a:ext cx="1924306" cy="1734424"/>
          </a:xfrm>
          <a:prstGeom prst="rect">
            <a:avLst/>
          </a:prstGeom>
        </p:spPr>
      </p:pic>
      <p:pic>
        <p:nvPicPr>
          <p:cNvPr id="12" name="Picture 11" descr="A screenshot of a computer screen&#10;&#10;Description automatically generated">
            <a:extLst>
              <a:ext uri="{FF2B5EF4-FFF2-40B4-BE49-F238E27FC236}">
                <a16:creationId xmlns:a16="http://schemas.microsoft.com/office/drawing/2014/main" id="{C2CEDD83-AEA6-7A95-BECA-11DF33F8D08F}"/>
              </a:ext>
            </a:extLst>
          </p:cNvPr>
          <p:cNvPicPr>
            <a:picLocks noChangeAspect="1"/>
          </p:cNvPicPr>
          <p:nvPr/>
        </p:nvPicPr>
        <p:blipFill rotWithShape="1">
          <a:blip r:embed="rId4">
            <a:extLst>
              <a:ext uri="{28A0092B-C50C-407E-A947-70E740481C1C}">
                <a14:useLocalDpi xmlns:a14="http://schemas.microsoft.com/office/drawing/2010/main" val="0"/>
              </a:ext>
            </a:extLst>
          </a:blip>
          <a:srcRect l="49955" t="32604" b="32881"/>
          <a:stretch/>
        </p:blipFill>
        <p:spPr>
          <a:xfrm>
            <a:off x="779887" y="1220091"/>
            <a:ext cx="1870729" cy="1848961"/>
          </a:xfrm>
          <a:prstGeom prst="rect">
            <a:avLst/>
          </a:prstGeom>
        </p:spPr>
      </p:pic>
      <p:pic>
        <p:nvPicPr>
          <p:cNvPr id="16" name="Picture 15">
            <a:extLst>
              <a:ext uri="{FF2B5EF4-FFF2-40B4-BE49-F238E27FC236}">
                <a16:creationId xmlns:a16="http://schemas.microsoft.com/office/drawing/2014/main" id="{6B3CA26B-2395-E713-F97D-B01E80FCA82E}"/>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830865" y="5403066"/>
            <a:ext cx="1767884" cy="1681758"/>
          </a:xfrm>
          <a:prstGeom prst="rect">
            <a:avLst/>
          </a:prstGeom>
        </p:spPr>
      </p:pic>
      <p:pic>
        <p:nvPicPr>
          <p:cNvPr id="14" name="Picture 13" descr="A screenshot of a computer screen&#10;&#10;Description automatically generated">
            <a:extLst>
              <a:ext uri="{FF2B5EF4-FFF2-40B4-BE49-F238E27FC236}">
                <a16:creationId xmlns:a16="http://schemas.microsoft.com/office/drawing/2014/main" id="{25F5CCEF-0EAA-189B-0882-2F76DD76D7EF}"/>
              </a:ext>
            </a:extLst>
          </p:cNvPr>
          <p:cNvPicPr>
            <a:picLocks noChangeAspect="1"/>
          </p:cNvPicPr>
          <p:nvPr/>
        </p:nvPicPr>
        <p:blipFill rotWithShape="1">
          <a:blip r:embed="rId4">
            <a:extLst>
              <a:ext uri="{28A0092B-C50C-407E-A947-70E740481C1C}">
                <a14:useLocalDpi xmlns:a14="http://schemas.microsoft.com/office/drawing/2010/main" val="0"/>
              </a:ext>
            </a:extLst>
          </a:blip>
          <a:srcRect t="67055" r="51749"/>
          <a:stretch/>
        </p:blipFill>
        <p:spPr>
          <a:xfrm>
            <a:off x="4558892" y="3268230"/>
            <a:ext cx="1843635" cy="1803940"/>
          </a:xfrm>
          <a:prstGeom prst="rect">
            <a:avLst/>
          </a:prstGeom>
        </p:spPr>
      </p:pic>
      <p:pic>
        <p:nvPicPr>
          <p:cNvPr id="15" name="Picture 14">
            <a:extLst>
              <a:ext uri="{FF2B5EF4-FFF2-40B4-BE49-F238E27FC236}">
                <a16:creationId xmlns:a16="http://schemas.microsoft.com/office/drawing/2014/main" id="{5240065A-C5A4-F07C-0B20-14DF25E9D8DD}"/>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838219" y="3352157"/>
            <a:ext cx="1816795" cy="1699060"/>
          </a:xfrm>
          <a:prstGeom prst="rect">
            <a:avLst/>
          </a:prstGeom>
        </p:spPr>
      </p:pic>
      <p:sp>
        <p:nvSpPr>
          <p:cNvPr id="9" name="TextBox 8">
            <a:extLst>
              <a:ext uri="{FF2B5EF4-FFF2-40B4-BE49-F238E27FC236}">
                <a16:creationId xmlns:a16="http://schemas.microsoft.com/office/drawing/2014/main" id="{5F4D57D5-ED07-AC0B-2740-559241736EB6}"/>
              </a:ext>
            </a:extLst>
          </p:cNvPr>
          <p:cNvSpPr txBox="1"/>
          <p:nvPr/>
        </p:nvSpPr>
        <p:spPr>
          <a:xfrm>
            <a:off x="1000792" y="1295377"/>
            <a:ext cx="1265722" cy="276999"/>
          </a:xfrm>
          <a:prstGeom prst="rect">
            <a:avLst/>
          </a:prstGeom>
          <a:solidFill>
            <a:schemeClr val="bg1"/>
          </a:solidFill>
        </p:spPr>
        <p:txBody>
          <a:bodyPr wrap="square" rtlCol="0">
            <a:spAutoFit/>
          </a:bodyPr>
          <a:lstStyle/>
          <a:p>
            <a:pPr algn="ctr"/>
            <a:r>
              <a:rPr lang="en-US" sz="600" b="1" dirty="0">
                <a:latin typeface="Arial" panose="020B0604020202020204" pitchFamily="34" charset="0"/>
                <a:cs typeface="Arial" panose="020B0604020202020204" pitchFamily="34" charset="0"/>
              </a:rPr>
              <a:t>Proportion pushing borders by subtype</a:t>
            </a:r>
          </a:p>
        </p:txBody>
      </p:sp>
      <p:sp>
        <p:nvSpPr>
          <p:cNvPr id="13" name="TextBox 12">
            <a:extLst>
              <a:ext uri="{FF2B5EF4-FFF2-40B4-BE49-F238E27FC236}">
                <a16:creationId xmlns:a16="http://schemas.microsoft.com/office/drawing/2014/main" id="{1CB3F906-707A-7A92-48C4-7C89088EEE8C}"/>
              </a:ext>
            </a:extLst>
          </p:cNvPr>
          <p:cNvSpPr txBox="1"/>
          <p:nvPr/>
        </p:nvSpPr>
        <p:spPr>
          <a:xfrm>
            <a:off x="2746271" y="1292727"/>
            <a:ext cx="1510454" cy="276999"/>
          </a:xfrm>
          <a:prstGeom prst="rect">
            <a:avLst/>
          </a:prstGeom>
          <a:solidFill>
            <a:schemeClr val="bg1"/>
          </a:solidFill>
        </p:spPr>
        <p:txBody>
          <a:bodyPr wrap="square" rtlCol="0">
            <a:spAutoFit/>
          </a:bodyPr>
          <a:lstStyle/>
          <a:p>
            <a:pPr algn="ctr"/>
            <a:r>
              <a:rPr lang="en-US" sz="600" b="1" dirty="0">
                <a:latin typeface="Arial" panose="020B0604020202020204" pitchFamily="34" charset="0"/>
                <a:cs typeface="Arial" panose="020B0604020202020204" pitchFamily="34" charset="0"/>
              </a:rPr>
              <a:t>Proportion of lymphovascular invasion by subtype</a:t>
            </a:r>
          </a:p>
        </p:txBody>
      </p:sp>
      <p:sp>
        <p:nvSpPr>
          <p:cNvPr id="26" name="TextBox 25">
            <a:extLst>
              <a:ext uri="{FF2B5EF4-FFF2-40B4-BE49-F238E27FC236}">
                <a16:creationId xmlns:a16="http://schemas.microsoft.com/office/drawing/2014/main" id="{A5A6E7AD-04DB-FED9-0003-A013A410BA9A}"/>
              </a:ext>
            </a:extLst>
          </p:cNvPr>
          <p:cNvSpPr txBox="1"/>
          <p:nvPr/>
        </p:nvSpPr>
        <p:spPr>
          <a:xfrm>
            <a:off x="4691305" y="1292727"/>
            <a:ext cx="1339802" cy="276999"/>
          </a:xfrm>
          <a:prstGeom prst="rect">
            <a:avLst/>
          </a:prstGeom>
          <a:solidFill>
            <a:schemeClr val="bg1"/>
          </a:solidFill>
        </p:spPr>
        <p:txBody>
          <a:bodyPr wrap="square" rtlCol="0">
            <a:spAutoFit/>
          </a:bodyPr>
          <a:lstStyle/>
          <a:p>
            <a:pPr algn="ctr"/>
            <a:r>
              <a:rPr lang="en-US" sz="600" b="1" dirty="0">
                <a:latin typeface="Arial" panose="020B0604020202020204" pitchFamily="34" charset="0"/>
                <a:cs typeface="Arial" panose="020B0604020202020204" pitchFamily="34" charset="0"/>
              </a:rPr>
              <a:t>Proportion of early-stage cancer by subtype</a:t>
            </a:r>
          </a:p>
        </p:txBody>
      </p:sp>
      <p:sp>
        <p:nvSpPr>
          <p:cNvPr id="27" name="TextBox 26">
            <a:extLst>
              <a:ext uri="{FF2B5EF4-FFF2-40B4-BE49-F238E27FC236}">
                <a16:creationId xmlns:a16="http://schemas.microsoft.com/office/drawing/2014/main" id="{83406368-CF68-DCC5-0926-FE6CB8D1951C}"/>
              </a:ext>
            </a:extLst>
          </p:cNvPr>
          <p:cNvSpPr txBox="1"/>
          <p:nvPr/>
        </p:nvSpPr>
        <p:spPr>
          <a:xfrm>
            <a:off x="898538" y="2880367"/>
            <a:ext cx="1265722" cy="176972"/>
          </a:xfrm>
          <a:prstGeom prst="rect">
            <a:avLst/>
          </a:prstGeom>
          <a:solidFill>
            <a:schemeClr val="bg1"/>
          </a:solidFill>
        </p:spPr>
        <p:txBody>
          <a:bodyPr wrap="square" rtlCol="0">
            <a:spAutoFit/>
          </a:bodyPr>
          <a:lstStyle/>
          <a:p>
            <a:pPr algn="ctr"/>
            <a:r>
              <a:rPr lang="en-US" sz="550" b="1" dirty="0">
                <a:latin typeface="Arial" panose="020B0604020202020204" pitchFamily="34" charset="0"/>
                <a:cs typeface="Arial" panose="020B0604020202020204" pitchFamily="34" charset="0"/>
              </a:rPr>
              <a:t>Proteomic subtypes</a:t>
            </a:r>
          </a:p>
        </p:txBody>
      </p:sp>
      <p:sp>
        <p:nvSpPr>
          <p:cNvPr id="29" name="TextBox 28">
            <a:extLst>
              <a:ext uri="{FF2B5EF4-FFF2-40B4-BE49-F238E27FC236}">
                <a16:creationId xmlns:a16="http://schemas.microsoft.com/office/drawing/2014/main" id="{3D883C91-336A-2F86-2F11-465A87D01C28}"/>
              </a:ext>
            </a:extLst>
          </p:cNvPr>
          <p:cNvSpPr txBox="1"/>
          <p:nvPr/>
        </p:nvSpPr>
        <p:spPr>
          <a:xfrm>
            <a:off x="2806008" y="2880367"/>
            <a:ext cx="1265722" cy="176972"/>
          </a:xfrm>
          <a:prstGeom prst="rect">
            <a:avLst/>
          </a:prstGeom>
          <a:solidFill>
            <a:schemeClr val="bg1"/>
          </a:solidFill>
        </p:spPr>
        <p:txBody>
          <a:bodyPr wrap="square" rtlCol="0">
            <a:spAutoFit/>
          </a:bodyPr>
          <a:lstStyle/>
          <a:p>
            <a:pPr algn="ctr"/>
            <a:r>
              <a:rPr lang="en-US" sz="550" b="1" dirty="0">
                <a:latin typeface="Arial" panose="020B0604020202020204" pitchFamily="34" charset="0"/>
                <a:cs typeface="Arial" panose="020B0604020202020204" pitchFamily="34" charset="0"/>
              </a:rPr>
              <a:t>Proteomic subtypes</a:t>
            </a:r>
          </a:p>
        </p:txBody>
      </p:sp>
      <p:sp>
        <p:nvSpPr>
          <p:cNvPr id="30" name="TextBox 29">
            <a:extLst>
              <a:ext uri="{FF2B5EF4-FFF2-40B4-BE49-F238E27FC236}">
                <a16:creationId xmlns:a16="http://schemas.microsoft.com/office/drawing/2014/main" id="{CEFADFFB-71B2-EBD4-8F32-380D4CFF1C3D}"/>
              </a:ext>
            </a:extLst>
          </p:cNvPr>
          <p:cNvSpPr txBox="1"/>
          <p:nvPr/>
        </p:nvSpPr>
        <p:spPr>
          <a:xfrm>
            <a:off x="4663431" y="2893466"/>
            <a:ext cx="1265722" cy="176972"/>
          </a:xfrm>
          <a:prstGeom prst="rect">
            <a:avLst/>
          </a:prstGeom>
          <a:solidFill>
            <a:schemeClr val="bg1"/>
          </a:solidFill>
        </p:spPr>
        <p:txBody>
          <a:bodyPr wrap="square" rtlCol="0">
            <a:spAutoFit/>
          </a:bodyPr>
          <a:lstStyle/>
          <a:p>
            <a:pPr algn="ctr"/>
            <a:r>
              <a:rPr lang="en-US" sz="550" b="1" dirty="0">
                <a:latin typeface="Arial" panose="020B0604020202020204" pitchFamily="34" charset="0"/>
                <a:cs typeface="Arial" panose="020B0604020202020204" pitchFamily="34" charset="0"/>
              </a:rPr>
              <a:t>Proteomic subtypes</a:t>
            </a:r>
          </a:p>
        </p:txBody>
      </p:sp>
      <p:sp>
        <p:nvSpPr>
          <p:cNvPr id="33" name="TextBox 32">
            <a:extLst>
              <a:ext uri="{FF2B5EF4-FFF2-40B4-BE49-F238E27FC236}">
                <a16:creationId xmlns:a16="http://schemas.microsoft.com/office/drawing/2014/main" id="{D425039A-746B-C826-93B7-8540E658BBF3}"/>
              </a:ext>
            </a:extLst>
          </p:cNvPr>
          <p:cNvSpPr txBox="1"/>
          <p:nvPr/>
        </p:nvSpPr>
        <p:spPr>
          <a:xfrm>
            <a:off x="909118" y="4940472"/>
            <a:ext cx="1265722" cy="176972"/>
          </a:xfrm>
          <a:prstGeom prst="rect">
            <a:avLst/>
          </a:prstGeom>
          <a:solidFill>
            <a:schemeClr val="bg1"/>
          </a:solidFill>
        </p:spPr>
        <p:txBody>
          <a:bodyPr wrap="square" rtlCol="0">
            <a:spAutoFit/>
          </a:bodyPr>
          <a:lstStyle/>
          <a:p>
            <a:pPr algn="ctr"/>
            <a:r>
              <a:rPr lang="en-US" sz="550" b="1" dirty="0">
                <a:latin typeface="Arial" panose="020B0604020202020204" pitchFamily="34" charset="0"/>
                <a:cs typeface="Arial" panose="020B0604020202020204" pitchFamily="34" charset="0"/>
              </a:rPr>
              <a:t>Proteomic subtypes</a:t>
            </a:r>
          </a:p>
        </p:txBody>
      </p:sp>
      <p:sp>
        <p:nvSpPr>
          <p:cNvPr id="34" name="TextBox 33">
            <a:extLst>
              <a:ext uri="{FF2B5EF4-FFF2-40B4-BE49-F238E27FC236}">
                <a16:creationId xmlns:a16="http://schemas.microsoft.com/office/drawing/2014/main" id="{FA8F10EB-8F64-3253-32CF-783BEA4FDA0D}"/>
              </a:ext>
            </a:extLst>
          </p:cNvPr>
          <p:cNvSpPr txBox="1"/>
          <p:nvPr/>
        </p:nvSpPr>
        <p:spPr>
          <a:xfrm>
            <a:off x="2779578" y="4940472"/>
            <a:ext cx="1265722" cy="176972"/>
          </a:xfrm>
          <a:prstGeom prst="rect">
            <a:avLst/>
          </a:prstGeom>
          <a:solidFill>
            <a:schemeClr val="bg1"/>
          </a:solidFill>
        </p:spPr>
        <p:txBody>
          <a:bodyPr wrap="square" rtlCol="0">
            <a:spAutoFit/>
          </a:bodyPr>
          <a:lstStyle/>
          <a:p>
            <a:pPr algn="ctr"/>
            <a:r>
              <a:rPr lang="en-US" sz="550" b="1" dirty="0">
                <a:latin typeface="Arial" panose="020B0604020202020204" pitchFamily="34" charset="0"/>
                <a:cs typeface="Arial" panose="020B0604020202020204" pitchFamily="34" charset="0"/>
              </a:rPr>
              <a:t>Proteomic subtypes</a:t>
            </a:r>
          </a:p>
        </p:txBody>
      </p:sp>
      <p:sp>
        <p:nvSpPr>
          <p:cNvPr id="35" name="TextBox 34">
            <a:extLst>
              <a:ext uri="{FF2B5EF4-FFF2-40B4-BE49-F238E27FC236}">
                <a16:creationId xmlns:a16="http://schemas.microsoft.com/office/drawing/2014/main" id="{A1F54B24-A7E3-F616-4F9A-AE533F6EB2D7}"/>
              </a:ext>
            </a:extLst>
          </p:cNvPr>
          <p:cNvSpPr txBox="1"/>
          <p:nvPr/>
        </p:nvSpPr>
        <p:spPr>
          <a:xfrm>
            <a:off x="4662111" y="4942702"/>
            <a:ext cx="1265722" cy="176972"/>
          </a:xfrm>
          <a:prstGeom prst="rect">
            <a:avLst/>
          </a:prstGeom>
          <a:solidFill>
            <a:schemeClr val="bg1"/>
          </a:solidFill>
        </p:spPr>
        <p:txBody>
          <a:bodyPr wrap="square" rtlCol="0">
            <a:spAutoFit/>
          </a:bodyPr>
          <a:lstStyle/>
          <a:p>
            <a:pPr algn="ctr"/>
            <a:r>
              <a:rPr lang="en-US" sz="550" b="1" dirty="0">
                <a:latin typeface="Arial" panose="020B0604020202020204" pitchFamily="34" charset="0"/>
                <a:cs typeface="Arial" panose="020B0604020202020204" pitchFamily="34" charset="0"/>
              </a:rPr>
              <a:t>Proteomic subtypes</a:t>
            </a:r>
          </a:p>
        </p:txBody>
      </p:sp>
      <p:sp>
        <p:nvSpPr>
          <p:cNvPr id="36" name="TextBox 35">
            <a:extLst>
              <a:ext uri="{FF2B5EF4-FFF2-40B4-BE49-F238E27FC236}">
                <a16:creationId xmlns:a16="http://schemas.microsoft.com/office/drawing/2014/main" id="{C43479DD-9592-12C3-DF0C-1CE416104252}"/>
              </a:ext>
            </a:extLst>
          </p:cNvPr>
          <p:cNvSpPr txBox="1"/>
          <p:nvPr/>
        </p:nvSpPr>
        <p:spPr>
          <a:xfrm>
            <a:off x="898538" y="6978314"/>
            <a:ext cx="1265722" cy="176972"/>
          </a:xfrm>
          <a:prstGeom prst="rect">
            <a:avLst/>
          </a:prstGeom>
          <a:solidFill>
            <a:schemeClr val="bg1"/>
          </a:solidFill>
        </p:spPr>
        <p:txBody>
          <a:bodyPr wrap="square" rtlCol="0">
            <a:spAutoFit/>
          </a:bodyPr>
          <a:lstStyle/>
          <a:p>
            <a:pPr algn="ctr"/>
            <a:r>
              <a:rPr lang="en-US" sz="550" b="1" dirty="0">
                <a:latin typeface="Arial" panose="020B0604020202020204" pitchFamily="34" charset="0"/>
                <a:cs typeface="Arial" panose="020B0604020202020204" pitchFamily="34" charset="0"/>
              </a:rPr>
              <a:t>Proteomic subtypes</a:t>
            </a:r>
          </a:p>
        </p:txBody>
      </p:sp>
      <p:sp>
        <p:nvSpPr>
          <p:cNvPr id="37" name="TextBox 36">
            <a:extLst>
              <a:ext uri="{FF2B5EF4-FFF2-40B4-BE49-F238E27FC236}">
                <a16:creationId xmlns:a16="http://schemas.microsoft.com/office/drawing/2014/main" id="{3C2C27D4-E3BE-B369-E2EB-78C663C95995}"/>
              </a:ext>
            </a:extLst>
          </p:cNvPr>
          <p:cNvSpPr txBox="1"/>
          <p:nvPr/>
        </p:nvSpPr>
        <p:spPr>
          <a:xfrm>
            <a:off x="2788898" y="6978314"/>
            <a:ext cx="1265722" cy="176972"/>
          </a:xfrm>
          <a:prstGeom prst="rect">
            <a:avLst/>
          </a:prstGeom>
          <a:solidFill>
            <a:schemeClr val="bg1"/>
          </a:solidFill>
        </p:spPr>
        <p:txBody>
          <a:bodyPr wrap="square" rtlCol="0">
            <a:spAutoFit/>
          </a:bodyPr>
          <a:lstStyle/>
          <a:p>
            <a:pPr algn="ctr"/>
            <a:r>
              <a:rPr lang="en-US" sz="550" b="1" dirty="0">
                <a:latin typeface="Arial" panose="020B0604020202020204" pitchFamily="34" charset="0"/>
                <a:cs typeface="Arial" panose="020B0604020202020204" pitchFamily="34" charset="0"/>
              </a:rPr>
              <a:t>Proteomic subtypes</a:t>
            </a:r>
          </a:p>
        </p:txBody>
      </p:sp>
      <p:sp>
        <p:nvSpPr>
          <p:cNvPr id="38" name="TextBox 37">
            <a:extLst>
              <a:ext uri="{FF2B5EF4-FFF2-40B4-BE49-F238E27FC236}">
                <a16:creationId xmlns:a16="http://schemas.microsoft.com/office/drawing/2014/main" id="{238E1550-18BB-78CA-FDB0-51FF0B9BCE94}"/>
              </a:ext>
            </a:extLst>
          </p:cNvPr>
          <p:cNvSpPr txBox="1"/>
          <p:nvPr/>
        </p:nvSpPr>
        <p:spPr>
          <a:xfrm>
            <a:off x="4651225" y="6982016"/>
            <a:ext cx="1265722" cy="176972"/>
          </a:xfrm>
          <a:prstGeom prst="rect">
            <a:avLst/>
          </a:prstGeom>
          <a:solidFill>
            <a:schemeClr val="bg1"/>
          </a:solidFill>
        </p:spPr>
        <p:txBody>
          <a:bodyPr wrap="square" rtlCol="0">
            <a:spAutoFit/>
          </a:bodyPr>
          <a:lstStyle/>
          <a:p>
            <a:pPr algn="ctr"/>
            <a:r>
              <a:rPr lang="en-US" sz="550" b="1" dirty="0">
                <a:latin typeface="Arial" panose="020B0604020202020204" pitchFamily="34" charset="0"/>
                <a:cs typeface="Arial" panose="020B0604020202020204" pitchFamily="34" charset="0"/>
              </a:rPr>
              <a:t>Proteomic subtypes</a:t>
            </a:r>
          </a:p>
        </p:txBody>
      </p:sp>
      <p:sp>
        <p:nvSpPr>
          <p:cNvPr id="39" name="TextBox 38">
            <a:extLst>
              <a:ext uri="{FF2B5EF4-FFF2-40B4-BE49-F238E27FC236}">
                <a16:creationId xmlns:a16="http://schemas.microsoft.com/office/drawing/2014/main" id="{4E5DD3AE-5E37-7577-0AFE-14C6EAC6FA73}"/>
              </a:ext>
            </a:extLst>
          </p:cNvPr>
          <p:cNvSpPr txBox="1"/>
          <p:nvPr/>
        </p:nvSpPr>
        <p:spPr>
          <a:xfrm rot="16200000">
            <a:off x="542559" y="2153411"/>
            <a:ext cx="711959" cy="169277"/>
          </a:xfrm>
          <a:prstGeom prst="rect">
            <a:avLst/>
          </a:prstGeom>
          <a:solidFill>
            <a:schemeClr val="bg1"/>
          </a:solidFill>
        </p:spPr>
        <p:txBody>
          <a:bodyPr wrap="square" rtlCol="0">
            <a:spAutoFit/>
          </a:bodyPr>
          <a:lstStyle/>
          <a:p>
            <a:pPr algn="ctr"/>
            <a:r>
              <a:rPr lang="en-US" sz="500" b="1" dirty="0">
                <a:latin typeface="Arial" panose="020B0604020202020204" pitchFamily="34" charset="0"/>
                <a:cs typeface="Arial" panose="020B0604020202020204" pitchFamily="34" charset="0"/>
              </a:rPr>
              <a:t>Percent</a:t>
            </a:r>
          </a:p>
        </p:txBody>
      </p:sp>
      <p:sp>
        <p:nvSpPr>
          <p:cNvPr id="40" name="TextBox 39">
            <a:extLst>
              <a:ext uri="{FF2B5EF4-FFF2-40B4-BE49-F238E27FC236}">
                <a16:creationId xmlns:a16="http://schemas.microsoft.com/office/drawing/2014/main" id="{406277CA-E2E0-1668-1FBD-C7B56D20D6D4}"/>
              </a:ext>
            </a:extLst>
          </p:cNvPr>
          <p:cNvSpPr txBox="1"/>
          <p:nvPr/>
        </p:nvSpPr>
        <p:spPr>
          <a:xfrm rot="16200000">
            <a:off x="2435189" y="2118358"/>
            <a:ext cx="711959" cy="169277"/>
          </a:xfrm>
          <a:prstGeom prst="rect">
            <a:avLst/>
          </a:prstGeom>
          <a:solidFill>
            <a:schemeClr val="bg1"/>
          </a:solidFill>
        </p:spPr>
        <p:txBody>
          <a:bodyPr wrap="square" rtlCol="0">
            <a:spAutoFit/>
          </a:bodyPr>
          <a:lstStyle/>
          <a:p>
            <a:pPr algn="ctr"/>
            <a:r>
              <a:rPr lang="en-US" sz="500" b="1" dirty="0">
                <a:latin typeface="Arial" panose="020B0604020202020204" pitchFamily="34" charset="0"/>
                <a:cs typeface="Arial" panose="020B0604020202020204" pitchFamily="34" charset="0"/>
              </a:rPr>
              <a:t>Percent</a:t>
            </a:r>
          </a:p>
        </p:txBody>
      </p:sp>
      <p:sp>
        <p:nvSpPr>
          <p:cNvPr id="41" name="TextBox 40">
            <a:extLst>
              <a:ext uri="{FF2B5EF4-FFF2-40B4-BE49-F238E27FC236}">
                <a16:creationId xmlns:a16="http://schemas.microsoft.com/office/drawing/2014/main" id="{5081AD0F-EDB4-4A41-4A7B-ED6D01F208DF}"/>
              </a:ext>
            </a:extLst>
          </p:cNvPr>
          <p:cNvSpPr txBox="1"/>
          <p:nvPr/>
        </p:nvSpPr>
        <p:spPr>
          <a:xfrm rot="16200000">
            <a:off x="4314442" y="2131192"/>
            <a:ext cx="711959" cy="169277"/>
          </a:xfrm>
          <a:prstGeom prst="rect">
            <a:avLst/>
          </a:prstGeom>
          <a:solidFill>
            <a:schemeClr val="bg1"/>
          </a:solidFill>
        </p:spPr>
        <p:txBody>
          <a:bodyPr wrap="square" rtlCol="0">
            <a:spAutoFit/>
          </a:bodyPr>
          <a:lstStyle/>
          <a:p>
            <a:pPr algn="ctr"/>
            <a:r>
              <a:rPr lang="en-US" sz="500" b="1" dirty="0">
                <a:latin typeface="Arial" panose="020B0604020202020204" pitchFamily="34" charset="0"/>
                <a:cs typeface="Arial" panose="020B0604020202020204" pitchFamily="34" charset="0"/>
              </a:rPr>
              <a:t>Percent</a:t>
            </a:r>
          </a:p>
        </p:txBody>
      </p:sp>
      <p:sp>
        <p:nvSpPr>
          <p:cNvPr id="42" name="TextBox 41">
            <a:extLst>
              <a:ext uri="{FF2B5EF4-FFF2-40B4-BE49-F238E27FC236}">
                <a16:creationId xmlns:a16="http://schemas.microsoft.com/office/drawing/2014/main" id="{B221BAAB-8856-DB55-F201-44B77DE44550}"/>
              </a:ext>
            </a:extLst>
          </p:cNvPr>
          <p:cNvSpPr txBox="1"/>
          <p:nvPr/>
        </p:nvSpPr>
        <p:spPr>
          <a:xfrm rot="16200000">
            <a:off x="564763" y="4171734"/>
            <a:ext cx="711959" cy="169277"/>
          </a:xfrm>
          <a:prstGeom prst="rect">
            <a:avLst/>
          </a:prstGeom>
          <a:solidFill>
            <a:schemeClr val="bg1"/>
          </a:solidFill>
        </p:spPr>
        <p:txBody>
          <a:bodyPr wrap="square" rtlCol="0">
            <a:spAutoFit/>
          </a:bodyPr>
          <a:lstStyle/>
          <a:p>
            <a:pPr algn="ctr"/>
            <a:r>
              <a:rPr lang="en-US" sz="500" b="1" dirty="0">
                <a:latin typeface="Arial" panose="020B0604020202020204" pitchFamily="34" charset="0"/>
                <a:cs typeface="Arial" panose="020B0604020202020204" pitchFamily="34" charset="0"/>
              </a:rPr>
              <a:t>Percent</a:t>
            </a:r>
          </a:p>
        </p:txBody>
      </p:sp>
      <p:sp>
        <p:nvSpPr>
          <p:cNvPr id="43" name="TextBox 42">
            <a:extLst>
              <a:ext uri="{FF2B5EF4-FFF2-40B4-BE49-F238E27FC236}">
                <a16:creationId xmlns:a16="http://schemas.microsoft.com/office/drawing/2014/main" id="{08D225C8-FA2B-E175-D910-9B71F5E47D61}"/>
              </a:ext>
            </a:extLst>
          </p:cNvPr>
          <p:cNvSpPr txBox="1"/>
          <p:nvPr/>
        </p:nvSpPr>
        <p:spPr>
          <a:xfrm rot="16200000">
            <a:off x="2448456" y="4169450"/>
            <a:ext cx="711959" cy="169277"/>
          </a:xfrm>
          <a:prstGeom prst="rect">
            <a:avLst/>
          </a:prstGeom>
          <a:solidFill>
            <a:schemeClr val="bg1"/>
          </a:solidFill>
        </p:spPr>
        <p:txBody>
          <a:bodyPr wrap="square" rtlCol="0">
            <a:spAutoFit/>
          </a:bodyPr>
          <a:lstStyle/>
          <a:p>
            <a:pPr algn="ctr"/>
            <a:r>
              <a:rPr lang="en-US" sz="500" b="1" dirty="0">
                <a:latin typeface="Arial" panose="020B0604020202020204" pitchFamily="34" charset="0"/>
                <a:cs typeface="Arial" panose="020B0604020202020204" pitchFamily="34" charset="0"/>
              </a:rPr>
              <a:t>Percent</a:t>
            </a:r>
          </a:p>
        </p:txBody>
      </p:sp>
      <p:sp>
        <p:nvSpPr>
          <p:cNvPr id="44" name="TextBox 43">
            <a:extLst>
              <a:ext uri="{FF2B5EF4-FFF2-40B4-BE49-F238E27FC236}">
                <a16:creationId xmlns:a16="http://schemas.microsoft.com/office/drawing/2014/main" id="{3F9EC896-2269-CF2C-823B-F30D8F90008F}"/>
              </a:ext>
            </a:extLst>
          </p:cNvPr>
          <p:cNvSpPr txBox="1"/>
          <p:nvPr/>
        </p:nvSpPr>
        <p:spPr>
          <a:xfrm rot="16200000">
            <a:off x="4327709" y="4182284"/>
            <a:ext cx="711959" cy="169277"/>
          </a:xfrm>
          <a:prstGeom prst="rect">
            <a:avLst/>
          </a:prstGeom>
          <a:solidFill>
            <a:schemeClr val="bg1"/>
          </a:solidFill>
        </p:spPr>
        <p:txBody>
          <a:bodyPr wrap="square" rtlCol="0">
            <a:spAutoFit/>
          </a:bodyPr>
          <a:lstStyle/>
          <a:p>
            <a:pPr algn="ctr"/>
            <a:r>
              <a:rPr lang="en-US" sz="500" b="1" dirty="0">
                <a:latin typeface="Arial" panose="020B0604020202020204" pitchFamily="34" charset="0"/>
                <a:cs typeface="Arial" panose="020B0604020202020204" pitchFamily="34" charset="0"/>
              </a:rPr>
              <a:t>Percent</a:t>
            </a:r>
          </a:p>
        </p:txBody>
      </p:sp>
      <p:sp>
        <p:nvSpPr>
          <p:cNvPr id="45" name="TextBox 44">
            <a:extLst>
              <a:ext uri="{FF2B5EF4-FFF2-40B4-BE49-F238E27FC236}">
                <a16:creationId xmlns:a16="http://schemas.microsoft.com/office/drawing/2014/main" id="{CA0474F1-1F14-63C3-B412-9FFA879215AC}"/>
              </a:ext>
            </a:extLst>
          </p:cNvPr>
          <p:cNvSpPr txBox="1"/>
          <p:nvPr/>
        </p:nvSpPr>
        <p:spPr>
          <a:xfrm rot="16200000">
            <a:off x="572865" y="6223656"/>
            <a:ext cx="711959" cy="169277"/>
          </a:xfrm>
          <a:prstGeom prst="rect">
            <a:avLst/>
          </a:prstGeom>
          <a:solidFill>
            <a:schemeClr val="bg1"/>
          </a:solidFill>
        </p:spPr>
        <p:txBody>
          <a:bodyPr wrap="square" rtlCol="0">
            <a:spAutoFit/>
          </a:bodyPr>
          <a:lstStyle/>
          <a:p>
            <a:pPr algn="ctr"/>
            <a:r>
              <a:rPr lang="en-US" sz="500" b="1" dirty="0">
                <a:latin typeface="Arial" panose="020B0604020202020204" pitchFamily="34" charset="0"/>
                <a:cs typeface="Arial" panose="020B0604020202020204" pitchFamily="34" charset="0"/>
              </a:rPr>
              <a:t>Percent</a:t>
            </a:r>
          </a:p>
        </p:txBody>
      </p:sp>
      <p:sp>
        <p:nvSpPr>
          <p:cNvPr id="46" name="TextBox 45">
            <a:extLst>
              <a:ext uri="{FF2B5EF4-FFF2-40B4-BE49-F238E27FC236}">
                <a16:creationId xmlns:a16="http://schemas.microsoft.com/office/drawing/2014/main" id="{2DDD6DB2-DD57-D503-47EA-609D743BD785}"/>
              </a:ext>
            </a:extLst>
          </p:cNvPr>
          <p:cNvSpPr txBox="1"/>
          <p:nvPr/>
        </p:nvSpPr>
        <p:spPr>
          <a:xfrm rot="16200000">
            <a:off x="2413494" y="6213208"/>
            <a:ext cx="711959" cy="169277"/>
          </a:xfrm>
          <a:prstGeom prst="rect">
            <a:avLst/>
          </a:prstGeom>
          <a:solidFill>
            <a:schemeClr val="bg1"/>
          </a:solidFill>
        </p:spPr>
        <p:txBody>
          <a:bodyPr wrap="square" rtlCol="0">
            <a:spAutoFit/>
          </a:bodyPr>
          <a:lstStyle/>
          <a:p>
            <a:pPr algn="ctr"/>
            <a:r>
              <a:rPr lang="en-US" sz="500" b="1" dirty="0">
                <a:latin typeface="Arial" panose="020B0604020202020204" pitchFamily="34" charset="0"/>
                <a:cs typeface="Arial" panose="020B0604020202020204" pitchFamily="34" charset="0"/>
              </a:rPr>
              <a:t>Percent</a:t>
            </a:r>
          </a:p>
        </p:txBody>
      </p:sp>
      <p:sp>
        <p:nvSpPr>
          <p:cNvPr id="47" name="TextBox 46">
            <a:extLst>
              <a:ext uri="{FF2B5EF4-FFF2-40B4-BE49-F238E27FC236}">
                <a16:creationId xmlns:a16="http://schemas.microsoft.com/office/drawing/2014/main" id="{4B0055D4-9F66-500D-4539-6C7C92726946}"/>
              </a:ext>
            </a:extLst>
          </p:cNvPr>
          <p:cNvSpPr txBox="1"/>
          <p:nvPr/>
        </p:nvSpPr>
        <p:spPr>
          <a:xfrm rot="16200000">
            <a:off x="4335312" y="6225295"/>
            <a:ext cx="711959" cy="169277"/>
          </a:xfrm>
          <a:prstGeom prst="rect">
            <a:avLst/>
          </a:prstGeom>
          <a:solidFill>
            <a:schemeClr val="bg1"/>
          </a:solidFill>
        </p:spPr>
        <p:txBody>
          <a:bodyPr wrap="square" rtlCol="0">
            <a:spAutoFit/>
          </a:bodyPr>
          <a:lstStyle/>
          <a:p>
            <a:pPr algn="ctr"/>
            <a:r>
              <a:rPr lang="en-US" sz="500" b="1" dirty="0">
                <a:latin typeface="Arial" panose="020B0604020202020204" pitchFamily="34" charset="0"/>
                <a:cs typeface="Arial" panose="020B0604020202020204" pitchFamily="34" charset="0"/>
              </a:rPr>
              <a:t>Percent</a:t>
            </a:r>
          </a:p>
        </p:txBody>
      </p:sp>
      <p:sp>
        <p:nvSpPr>
          <p:cNvPr id="51" name="TextBox 50">
            <a:extLst>
              <a:ext uri="{FF2B5EF4-FFF2-40B4-BE49-F238E27FC236}">
                <a16:creationId xmlns:a16="http://schemas.microsoft.com/office/drawing/2014/main" id="{5ACBBF20-0227-CAAB-B1F3-1133817084CC}"/>
              </a:ext>
            </a:extLst>
          </p:cNvPr>
          <p:cNvSpPr txBox="1"/>
          <p:nvPr/>
        </p:nvSpPr>
        <p:spPr>
          <a:xfrm>
            <a:off x="944139" y="3312529"/>
            <a:ext cx="1265722" cy="276999"/>
          </a:xfrm>
          <a:prstGeom prst="rect">
            <a:avLst/>
          </a:prstGeom>
          <a:solidFill>
            <a:schemeClr val="bg1"/>
          </a:solidFill>
        </p:spPr>
        <p:txBody>
          <a:bodyPr wrap="square" rtlCol="0">
            <a:spAutoFit/>
          </a:bodyPr>
          <a:lstStyle/>
          <a:p>
            <a:pPr algn="ctr"/>
            <a:r>
              <a:rPr lang="en-US" sz="600" b="1" dirty="0">
                <a:latin typeface="Arial" panose="020B0604020202020204" pitchFamily="34" charset="0"/>
                <a:cs typeface="Arial" panose="020B0604020202020204" pitchFamily="34" charset="0"/>
              </a:rPr>
              <a:t>Proportion of apocrine histology by subtype</a:t>
            </a:r>
          </a:p>
        </p:txBody>
      </p:sp>
      <p:sp>
        <p:nvSpPr>
          <p:cNvPr id="52" name="TextBox 51">
            <a:extLst>
              <a:ext uri="{FF2B5EF4-FFF2-40B4-BE49-F238E27FC236}">
                <a16:creationId xmlns:a16="http://schemas.microsoft.com/office/drawing/2014/main" id="{C4C48E14-3F3D-D892-530A-7A4F8450E20E}"/>
              </a:ext>
            </a:extLst>
          </p:cNvPr>
          <p:cNvSpPr txBox="1"/>
          <p:nvPr/>
        </p:nvSpPr>
        <p:spPr>
          <a:xfrm>
            <a:off x="2706530" y="3312529"/>
            <a:ext cx="1510454" cy="276999"/>
          </a:xfrm>
          <a:prstGeom prst="rect">
            <a:avLst/>
          </a:prstGeom>
          <a:solidFill>
            <a:schemeClr val="bg1"/>
          </a:solidFill>
        </p:spPr>
        <p:txBody>
          <a:bodyPr wrap="square" rtlCol="0">
            <a:spAutoFit/>
          </a:bodyPr>
          <a:lstStyle/>
          <a:p>
            <a:pPr algn="ctr"/>
            <a:r>
              <a:rPr lang="en-US" sz="600" b="1" dirty="0">
                <a:latin typeface="Arial" panose="020B0604020202020204" pitchFamily="34" charset="0"/>
                <a:cs typeface="Arial" panose="020B0604020202020204" pitchFamily="34" charset="0"/>
              </a:rPr>
              <a:t>Proportion of infiltrating </a:t>
            </a:r>
          </a:p>
          <a:p>
            <a:pPr algn="ctr"/>
            <a:r>
              <a:rPr lang="en-US" sz="600" b="1" dirty="0">
                <a:latin typeface="Arial" panose="020B0604020202020204" pitchFamily="34" charset="0"/>
                <a:cs typeface="Arial" panose="020B0604020202020204" pitchFamily="34" charset="0"/>
              </a:rPr>
              <a:t>margins by subtype</a:t>
            </a:r>
          </a:p>
        </p:txBody>
      </p:sp>
      <p:sp>
        <p:nvSpPr>
          <p:cNvPr id="53" name="TextBox 52">
            <a:extLst>
              <a:ext uri="{FF2B5EF4-FFF2-40B4-BE49-F238E27FC236}">
                <a16:creationId xmlns:a16="http://schemas.microsoft.com/office/drawing/2014/main" id="{54510583-D7C3-72D7-14B7-1D38E3D4612F}"/>
              </a:ext>
            </a:extLst>
          </p:cNvPr>
          <p:cNvSpPr txBox="1"/>
          <p:nvPr/>
        </p:nvSpPr>
        <p:spPr>
          <a:xfrm>
            <a:off x="4699100" y="3319412"/>
            <a:ext cx="1265722" cy="276999"/>
          </a:xfrm>
          <a:prstGeom prst="rect">
            <a:avLst/>
          </a:prstGeom>
          <a:solidFill>
            <a:schemeClr val="bg1"/>
          </a:solidFill>
        </p:spPr>
        <p:txBody>
          <a:bodyPr wrap="square" rtlCol="0">
            <a:spAutoFit/>
          </a:bodyPr>
          <a:lstStyle/>
          <a:p>
            <a:pPr algn="ctr"/>
            <a:r>
              <a:rPr lang="en-US" sz="600" b="1" dirty="0">
                <a:latin typeface="Arial" panose="020B0604020202020204" pitchFamily="34" charset="0"/>
                <a:cs typeface="Arial" panose="020B0604020202020204" pitchFamily="34" charset="0"/>
              </a:rPr>
              <a:t>Proportion of positive lymph nodes by subtype</a:t>
            </a:r>
          </a:p>
        </p:txBody>
      </p:sp>
      <p:sp>
        <p:nvSpPr>
          <p:cNvPr id="54" name="TextBox 53">
            <a:extLst>
              <a:ext uri="{FF2B5EF4-FFF2-40B4-BE49-F238E27FC236}">
                <a16:creationId xmlns:a16="http://schemas.microsoft.com/office/drawing/2014/main" id="{422B5C67-887E-6B18-1218-AC1C4D6A6E39}"/>
              </a:ext>
            </a:extLst>
          </p:cNvPr>
          <p:cNvSpPr txBox="1"/>
          <p:nvPr/>
        </p:nvSpPr>
        <p:spPr>
          <a:xfrm>
            <a:off x="1020019" y="5382693"/>
            <a:ext cx="1148096" cy="276999"/>
          </a:xfrm>
          <a:prstGeom prst="rect">
            <a:avLst/>
          </a:prstGeom>
          <a:solidFill>
            <a:schemeClr val="bg1"/>
          </a:solidFill>
        </p:spPr>
        <p:txBody>
          <a:bodyPr wrap="square" rtlCol="0">
            <a:spAutoFit/>
          </a:bodyPr>
          <a:lstStyle/>
          <a:p>
            <a:pPr algn="ctr"/>
            <a:r>
              <a:rPr lang="en-US" sz="600" b="1" dirty="0">
                <a:latin typeface="Arial" panose="020B0604020202020204" pitchFamily="34" charset="0"/>
                <a:cs typeface="Arial" panose="020B0604020202020204" pitchFamily="34" charset="0"/>
              </a:rPr>
              <a:t>Proportion of SBR grades </a:t>
            </a:r>
          </a:p>
          <a:p>
            <a:pPr algn="ctr"/>
            <a:r>
              <a:rPr lang="en-US" sz="600" b="1" dirty="0">
                <a:latin typeface="Arial" panose="020B0604020202020204" pitchFamily="34" charset="0"/>
                <a:cs typeface="Arial" panose="020B0604020202020204" pitchFamily="34" charset="0"/>
              </a:rPr>
              <a:t>by subtype</a:t>
            </a:r>
          </a:p>
        </p:txBody>
      </p:sp>
      <p:sp>
        <p:nvSpPr>
          <p:cNvPr id="55" name="TextBox 54">
            <a:extLst>
              <a:ext uri="{FF2B5EF4-FFF2-40B4-BE49-F238E27FC236}">
                <a16:creationId xmlns:a16="http://schemas.microsoft.com/office/drawing/2014/main" id="{26F01B47-93D1-DE95-2283-E8EF869EA1B5}"/>
              </a:ext>
            </a:extLst>
          </p:cNvPr>
          <p:cNvSpPr txBox="1"/>
          <p:nvPr/>
        </p:nvSpPr>
        <p:spPr>
          <a:xfrm>
            <a:off x="2853670" y="5386036"/>
            <a:ext cx="1273001" cy="276999"/>
          </a:xfrm>
          <a:prstGeom prst="rect">
            <a:avLst/>
          </a:prstGeom>
          <a:solidFill>
            <a:schemeClr val="bg1"/>
          </a:solidFill>
        </p:spPr>
        <p:txBody>
          <a:bodyPr wrap="square" rtlCol="0">
            <a:spAutoFit/>
          </a:bodyPr>
          <a:lstStyle/>
          <a:p>
            <a:pPr algn="ctr"/>
            <a:r>
              <a:rPr lang="en-US" sz="600" b="1" dirty="0">
                <a:latin typeface="Arial" panose="020B0604020202020204" pitchFamily="34" charset="0"/>
                <a:cs typeface="Arial" panose="020B0604020202020204" pitchFamily="34" charset="0"/>
              </a:rPr>
              <a:t>Proportion of fibrotic tumors </a:t>
            </a:r>
          </a:p>
          <a:p>
            <a:pPr algn="ctr"/>
            <a:r>
              <a:rPr lang="en-US" sz="600" b="1" dirty="0">
                <a:latin typeface="Arial" panose="020B0604020202020204" pitchFamily="34" charset="0"/>
                <a:cs typeface="Arial" panose="020B0604020202020204" pitchFamily="34" charset="0"/>
              </a:rPr>
              <a:t>by subtype</a:t>
            </a:r>
          </a:p>
        </p:txBody>
      </p:sp>
      <p:sp>
        <p:nvSpPr>
          <p:cNvPr id="56" name="TextBox 55">
            <a:extLst>
              <a:ext uri="{FF2B5EF4-FFF2-40B4-BE49-F238E27FC236}">
                <a16:creationId xmlns:a16="http://schemas.microsoft.com/office/drawing/2014/main" id="{000C25C6-1F56-1580-BACC-98D6C9D53278}"/>
              </a:ext>
            </a:extLst>
          </p:cNvPr>
          <p:cNvSpPr txBox="1"/>
          <p:nvPr/>
        </p:nvSpPr>
        <p:spPr>
          <a:xfrm>
            <a:off x="4674473" y="5386036"/>
            <a:ext cx="1265722" cy="276999"/>
          </a:xfrm>
          <a:prstGeom prst="rect">
            <a:avLst/>
          </a:prstGeom>
          <a:solidFill>
            <a:schemeClr val="bg1"/>
          </a:solidFill>
        </p:spPr>
        <p:txBody>
          <a:bodyPr wrap="square" rtlCol="0">
            <a:spAutoFit/>
          </a:bodyPr>
          <a:lstStyle/>
          <a:p>
            <a:pPr algn="ctr"/>
            <a:r>
              <a:rPr lang="en-US" sz="600" b="1" dirty="0">
                <a:latin typeface="Arial" panose="020B0604020202020204" pitchFamily="34" charset="0"/>
                <a:cs typeface="Arial" panose="020B0604020202020204" pitchFamily="34" charset="0"/>
              </a:rPr>
              <a:t>Proportion of associated DCIS by subtype</a:t>
            </a:r>
          </a:p>
        </p:txBody>
      </p:sp>
      <p:sp>
        <p:nvSpPr>
          <p:cNvPr id="7" name="TextBox 6">
            <a:extLst>
              <a:ext uri="{FF2B5EF4-FFF2-40B4-BE49-F238E27FC236}">
                <a16:creationId xmlns:a16="http://schemas.microsoft.com/office/drawing/2014/main" id="{084EB6C7-E9DB-8A4C-2B54-208CF82E29C9}"/>
              </a:ext>
            </a:extLst>
          </p:cNvPr>
          <p:cNvSpPr txBox="1"/>
          <p:nvPr/>
        </p:nvSpPr>
        <p:spPr>
          <a:xfrm>
            <a:off x="751664" y="1171347"/>
            <a:ext cx="336278"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A</a:t>
            </a:r>
          </a:p>
        </p:txBody>
      </p:sp>
      <p:sp>
        <p:nvSpPr>
          <p:cNvPr id="10" name="TextBox 9">
            <a:extLst>
              <a:ext uri="{FF2B5EF4-FFF2-40B4-BE49-F238E27FC236}">
                <a16:creationId xmlns:a16="http://schemas.microsoft.com/office/drawing/2014/main" id="{C972DF89-E65F-FBC7-2002-41DF3FC2A548}"/>
              </a:ext>
            </a:extLst>
          </p:cNvPr>
          <p:cNvSpPr txBox="1"/>
          <p:nvPr/>
        </p:nvSpPr>
        <p:spPr>
          <a:xfrm>
            <a:off x="2583579" y="1171347"/>
            <a:ext cx="336278"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B</a:t>
            </a:r>
          </a:p>
        </p:txBody>
      </p:sp>
      <p:sp>
        <p:nvSpPr>
          <p:cNvPr id="18" name="TextBox 17">
            <a:extLst>
              <a:ext uri="{FF2B5EF4-FFF2-40B4-BE49-F238E27FC236}">
                <a16:creationId xmlns:a16="http://schemas.microsoft.com/office/drawing/2014/main" id="{48EA3B44-D2E8-4728-6DED-C22AFE2F2A4F}"/>
              </a:ext>
            </a:extLst>
          </p:cNvPr>
          <p:cNvSpPr txBox="1"/>
          <p:nvPr/>
        </p:nvSpPr>
        <p:spPr>
          <a:xfrm>
            <a:off x="4459390" y="3180836"/>
            <a:ext cx="323901"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F</a:t>
            </a:r>
          </a:p>
        </p:txBody>
      </p:sp>
      <p:sp>
        <p:nvSpPr>
          <p:cNvPr id="19" name="TextBox 18">
            <a:extLst>
              <a:ext uri="{FF2B5EF4-FFF2-40B4-BE49-F238E27FC236}">
                <a16:creationId xmlns:a16="http://schemas.microsoft.com/office/drawing/2014/main" id="{1556E1AE-C7D9-EDAF-4D94-6A2CA078CD3B}"/>
              </a:ext>
            </a:extLst>
          </p:cNvPr>
          <p:cNvSpPr txBox="1"/>
          <p:nvPr/>
        </p:nvSpPr>
        <p:spPr>
          <a:xfrm>
            <a:off x="746360" y="3180836"/>
            <a:ext cx="346887"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D</a:t>
            </a:r>
          </a:p>
        </p:txBody>
      </p:sp>
      <p:sp>
        <p:nvSpPr>
          <p:cNvPr id="20" name="TextBox 19">
            <a:extLst>
              <a:ext uri="{FF2B5EF4-FFF2-40B4-BE49-F238E27FC236}">
                <a16:creationId xmlns:a16="http://schemas.microsoft.com/office/drawing/2014/main" id="{F9835844-0A9B-176F-5A40-7A45C8B5BA70}"/>
              </a:ext>
            </a:extLst>
          </p:cNvPr>
          <p:cNvSpPr txBox="1"/>
          <p:nvPr/>
        </p:nvSpPr>
        <p:spPr>
          <a:xfrm>
            <a:off x="2583579" y="3180836"/>
            <a:ext cx="336278"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E</a:t>
            </a:r>
          </a:p>
        </p:txBody>
      </p:sp>
      <p:sp>
        <p:nvSpPr>
          <p:cNvPr id="6" name="TextBox 5">
            <a:extLst>
              <a:ext uri="{FF2B5EF4-FFF2-40B4-BE49-F238E27FC236}">
                <a16:creationId xmlns:a16="http://schemas.microsoft.com/office/drawing/2014/main" id="{63DBE9E0-7A48-B840-5E91-71E3587267C1}"/>
              </a:ext>
            </a:extLst>
          </p:cNvPr>
          <p:cNvSpPr txBox="1"/>
          <p:nvPr/>
        </p:nvSpPr>
        <p:spPr>
          <a:xfrm>
            <a:off x="4447897" y="1171347"/>
            <a:ext cx="346887"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C</a:t>
            </a:r>
          </a:p>
        </p:txBody>
      </p:sp>
      <p:sp>
        <p:nvSpPr>
          <p:cNvPr id="22" name="TextBox 21">
            <a:extLst>
              <a:ext uri="{FF2B5EF4-FFF2-40B4-BE49-F238E27FC236}">
                <a16:creationId xmlns:a16="http://schemas.microsoft.com/office/drawing/2014/main" id="{BB6D8520-960B-E881-0C5A-745A2E042696}"/>
              </a:ext>
            </a:extLst>
          </p:cNvPr>
          <p:cNvSpPr txBox="1"/>
          <p:nvPr/>
        </p:nvSpPr>
        <p:spPr>
          <a:xfrm>
            <a:off x="2578275" y="5262845"/>
            <a:ext cx="346887"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H</a:t>
            </a:r>
          </a:p>
        </p:txBody>
      </p:sp>
      <p:sp>
        <p:nvSpPr>
          <p:cNvPr id="24" name="TextBox 23">
            <a:extLst>
              <a:ext uri="{FF2B5EF4-FFF2-40B4-BE49-F238E27FC236}">
                <a16:creationId xmlns:a16="http://schemas.microsoft.com/office/drawing/2014/main" id="{960185B6-9C89-1029-75D5-89593B41AD98}"/>
              </a:ext>
            </a:extLst>
          </p:cNvPr>
          <p:cNvSpPr txBox="1"/>
          <p:nvPr/>
        </p:nvSpPr>
        <p:spPr>
          <a:xfrm>
            <a:off x="4492097" y="5262845"/>
            <a:ext cx="258486"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I</a:t>
            </a:r>
          </a:p>
        </p:txBody>
      </p:sp>
      <p:sp>
        <p:nvSpPr>
          <p:cNvPr id="17" name="TextBox 16">
            <a:extLst>
              <a:ext uri="{FF2B5EF4-FFF2-40B4-BE49-F238E27FC236}">
                <a16:creationId xmlns:a16="http://schemas.microsoft.com/office/drawing/2014/main" id="{00773E66-F1CC-7297-19B5-7DC156F2004A}"/>
              </a:ext>
            </a:extLst>
          </p:cNvPr>
          <p:cNvSpPr txBox="1"/>
          <p:nvPr/>
        </p:nvSpPr>
        <p:spPr>
          <a:xfrm>
            <a:off x="741056" y="5262845"/>
            <a:ext cx="357495"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G</a:t>
            </a:r>
          </a:p>
        </p:txBody>
      </p:sp>
      <p:sp>
        <p:nvSpPr>
          <p:cNvPr id="23" name="TextBox 22">
            <a:extLst>
              <a:ext uri="{FF2B5EF4-FFF2-40B4-BE49-F238E27FC236}">
                <a16:creationId xmlns:a16="http://schemas.microsoft.com/office/drawing/2014/main" id="{CDE953CC-E026-B8A5-1079-D6FDBD1D6E6D}"/>
              </a:ext>
            </a:extLst>
          </p:cNvPr>
          <p:cNvSpPr txBox="1"/>
          <p:nvPr/>
        </p:nvSpPr>
        <p:spPr>
          <a:xfrm>
            <a:off x="133350" y="7850821"/>
            <a:ext cx="6724650" cy="1107996"/>
          </a:xfrm>
          <a:prstGeom prst="rect">
            <a:avLst/>
          </a:prstGeom>
          <a:noFill/>
        </p:spPr>
        <p:txBody>
          <a:bodyPr wrap="square">
            <a:spAutoFit/>
          </a:bodyPr>
          <a:lstStyle/>
          <a:p>
            <a:pPr marL="0" marR="0">
              <a:spcBef>
                <a:spcPts val="0"/>
              </a:spcBef>
              <a:spcAft>
                <a:spcPts val="800"/>
              </a:spcAft>
            </a:pPr>
            <a:r>
              <a:rPr lang="en-US" sz="1100" b="1" kern="100" dirty="0">
                <a:effectLst/>
                <a:latin typeface="Arial" panose="020B0604020202020204" pitchFamily="34" charset="0"/>
                <a:ea typeface="Aptos" panose="020B0004020202020204" pitchFamily="34" charset="0"/>
                <a:cs typeface="Arial" panose="020B0604020202020204" pitchFamily="34" charset="0"/>
              </a:rPr>
              <a:t>Supp. Figure 4. Distribution of clinicopathological features among TNBC subtypes. </a:t>
            </a:r>
            <a:r>
              <a:rPr lang="en-US" sz="1100" kern="100" dirty="0">
                <a:effectLst/>
                <a:latin typeface="Arial" panose="020B0604020202020204" pitchFamily="34" charset="0"/>
                <a:ea typeface="Aptos" panose="020B0004020202020204" pitchFamily="34" charset="0"/>
                <a:cs typeface="Arial" panose="020B0604020202020204" pitchFamily="34" charset="0"/>
              </a:rPr>
              <a:t>Bar plots indicating the proportions of tumors with A) pushing borders, B) </a:t>
            </a:r>
            <a:r>
              <a:rPr lang="en-US" sz="1100" kern="100" dirty="0" err="1">
                <a:effectLst/>
                <a:latin typeface="Arial" panose="020B0604020202020204" pitchFamily="34" charset="0"/>
                <a:ea typeface="Aptos" panose="020B0004020202020204" pitchFamily="34" charset="0"/>
                <a:cs typeface="Arial" panose="020B0604020202020204" pitchFamily="34" charset="0"/>
              </a:rPr>
              <a:t>lymphovascular</a:t>
            </a:r>
            <a:r>
              <a:rPr lang="en-US" sz="1100" kern="100" dirty="0">
                <a:effectLst/>
                <a:latin typeface="Arial" panose="020B0604020202020204" pitchFamily="34" charset="0"/>
                <a:ea typeface="Aptos" panose="020B0004020202020204" pitchFamily="34" charset="0"/>
                <a:cs typeface="Arial" panose="020B0604020202020204" pitchFamily="34" charset="0"/>
              </a:rPr>
              <a:t> invasion, C) early stage TNBC, D) apocrine histology, E) infiltrating margins, F) cancer-positive lymph nodes, G) SBR grade of 9, H) prominent fibrosis, and I) associated DCIS in each TNBC subtype. Fisher’s exact test with a cutoff of p &lt; 0.05 was considered statistically significant. Abbreviations: SBR, </a:t>
            </a:r>
            <a:r>
              <a:rPr lang="en-US" sz="1100" kern="100" dirty="0" err="1">
                <a:effectLst/>
                <a:latin typeface="Arial" panose="020B0604020202020204" pitchFamily="34" charset="0"/>
                <a:ea typeface="Aptos" panose="020B0004020202020204" pitchFamily="34" charset="0"/>
                <a:cs typeface="Arial" panose="020B0604020202020204" pitchFamily="34" charset="0"/>
              </a:rPr>
              <a:t>Scarff</a:t>
            </a:r>
            <a:r>
              <a:rPr lang="en-US" sz="1100" kern="100" dirty="0">
                <a:effectLst/>
                <a:latin typeface="Arial" panose="020B0604020202020204" pitchFamily="34" charset="0"/>
                <a:ea typeface="Aptos" panose="020B0004020202020204" pitchFamily="34" charset="0"/>
                <a:cs typeface="Arial" panose="020B0604020202020204" pitchFamily="34" charset="0"/>
              </a:rPr>
              <a:t>-Bloom-Richardson; DCIS, ductal carcinoma in situ.</a:t>
            </a:r>
          </a:p>
        </p:txBody>
      </p:sp>
    </p:spTree>
    <p:extLst>
      <p:ext uri="{BB962C8B-B14F-4D97-AF65-F5344CB8AC3E}">
        <p14:creationId xmlns:p14="http://schemas.microsoft.com/office/powerpoint/2010/main" val="9927154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A3274BCB-44D8-1EA8-7E20-63B320D8C817}"/>
              </a:ext>
            </a:extLst>
          </p:cNvPr>
          <p:cNvSpPr txBox="1"/>
          <p:nvPr/>
        </p:nvSpPr>
        <p:spPr>
          <a:xfrm>
            <a:off x="552700" y="2629784"/>
            <a:ext cx="372218" cy="430887"/>
          </a:xfrm>
          <a:prstGeom prst="rect">
            <a:avLst/>
          </a:prstGeom>
          <a:noFill/>
        </p:spPr>
        <p:txBody>
          <a:bodyPr wrap="none" rtlCol="0">
            <a:spAutoFit/>
          </a:bodyPr>
          <a:lstStyle/>
          <a:p>
            <a:r>
              <a:rPr lang="en-US" sz="2200" dirty="0">
                <a:latin typeface="Arial" panose="020B0604020202020204" pitchFamily="34" charset="0"/>
                <a:cs typeface="Arial" panose="020B0604020202020204" pitchFamily="34" charset="0"/>
              </a:rPr>
              <a:t>A</a:t>
            </a:r>
          </a:p>
        </p:txBody>
      </p:sp>
      <p:sp>
        <p:nvSpPr>
          <p:cNvPr id="30" name="TextBox 29">
            <a:extLst>
              <a:ext uri="{FF2B5EF4-FFF2-40B4-BE49-F238E27FC236}">
                <a16:creationId xmlns:a16="http://schemas.microsoft.com/office/drawing/2014/main" id="{3D0C7800-C8E3-617E-4301-052D5FD04ADC}"/>
              </a:ext>
            </a:extLst>
          </p:cNvPr>
          <p:cNvSpPr txBox="1"/>
          <p:nvPr/>
        </p:nvSpPr>
        <p:spPr>
          <a:xfrm>
            <a:off x="2537038" y="2629784"/>
            <a:ext cx="444306" cy="430887"/>
          </a:xfrm>
          <a:prstGeom prst="rect">
            <a:avLst/>
          </a:prstGeom>
          <a:noFill/>
        </p:spPr>
        <p:txBody>
          <a:bodyPr wrap="square" rtlCol="0">
            <a:spAutoFit/>
          </a:bodyPr>
          <a:lstStyle/>
          <a:p>
            <a:r>
              <a:rPr lang="en-US" sz="2200" dirty="0">
                <a:latin typeface="Arial" panose="020B0604020202020204" pitchFamily="34" charset="0"/>
                <a:cs typeface="Arial" panose="020B0604020202020204" pitchFamily="34" charset="0"/>
              </a:rPr>
              <a:t>B</a:t>
            </a:r>
          </a:p>
        </p:txBody>
      </p:sp>
      <p:sp>
        <p:nvSpPr>
          <p:cNvPr id="31" name="TextBox 30">
            <a:extLst>
              <a:ext uri="{FF2B5EF4-FFF2-40B4-BE49-F238E27FC236}">
                <a16:creationId xmlns:a16="http://schemas.microsoft.com/office/drawing/2014/main" id="{0E39C5F2-43F1-EDC9-23C7-B3B696D199FA}"/>
              </a:ext>
            </a:extLst>
          </p:cNvPr>
          <p:cNvSpPr txBox="1"/>
          <p:nvPr/>
        </p:nvSpPr>
        <p:spPr>
          <a:xfrm>
            <a:off x="4376301" y="2629784"/>
            <a:ext cx="388248" cy="430887"/>
          </a:xfrm>
          <a:prstGeom prst="rect">
            <a:avLst/>
          </a:prstGeom>
          <a:noFill/>
        </p:spPr>
        <p:txBody>
          <a:bodyPr wrap="none" rtlCol="0">
            <a:spAutoFit/>
          </a:bodyPr>
          <a:lstStyle/>
          <a:p>
            <a:r>
              <a:rPr lang="en-US" sz="2200" dirty="0">
                <a:latin typeface="Arial" panose="020B0604020202020204" pitchFamily="34" charset="0"/>
                <a:cs typeface="Arial" panose="020B0604020202020204" pitchFamily="34" charset="0"/>
              </a:rPr>
              <a:t>C</a:t>
            </a:r>
          </a:p>
        </p:txBody>
      </p:sp>
      <p:sp>
        <p:nvSpPr>
          <p:cNvPr id="7" name="TextBox 6">
            <a:extLst>
              <a:ext uri="{FF2B5EF4-FFF2-40B4-BE49-F238E27FC236}">
                <a16:creationId xmlns:a16="http://schemas.microsoft.com/office/drawing/2014/main" id="{3C8187B3-302A-CE06-5DA1-4071AE9791F2}"/>
              </a:ext>
            </a:extLst>
          </p:cNvPr>
          <p:cNvSpPr txBox="1"/>
          <p:nvPr/>
        </p:nvSpPr>
        <p:spPr>
          <a:xfrm>
            <a:off x="216883" y="8123291"/>
            <a:ext cx="6724650" cy="1049133"/>
          </a:xfrm>
          <a:prstGeom prst="rect">
            <a:avLst/>
          </a:prstGeom>
          <a:noFill/>
        </p:spPr>
        <p:txBody>
          <a:bodyPr wrap="square">
            <a:spAutoFit/>
          </a:bodyPr>
          <a:lstStyle/>
          <a:p>
            <a:pPr marL="0" marR="0">
              <a:lnSpc>
                <a:spcPct val="115000"/>
              </a:lnSpc>
              <a:spcBef>
                <a:spcPts val="0"/>
              </a:spcBef>
              <a:spcAft>
                <a:spcPts val="800"/>
              </a:spcAft>
            </a:pPr>
            <a:r>
              <a:rPr lang="en-US" sz="1100" b="1" kern="100" dirty="0">
                <a:effectLst/>
                <a:latin typeface="Arial" panose="020B0604020202020204" pitchFamily="34" charset="0"/>
                <a:ea typeface="Aptos" panose="020B0004020202020204" pitchFamily="34" charset="0"/>
                <a:cs typeface="Arial" panose="020B0604020202020204" pitchFamily="34" charset="0"/>
              </a:rPr>
              <a:t>Supp. Figure 5. Deconvolution of major cell-types in each TNBC subtype using </a:t>
            </a:r>
            <a:r>
              <a:rPr lang="en-US" sz="1100" b="1" kern="100" dirty="0" err="1">
                <a:effectLst/>
                <a:latin typeface="Arial" panose="020B0604020202020204" pitchFamily="34" charset="0"/>
                <a:ea typeface="Aptos" panose="020B0004020202020204" pitchFamily="34" charset="0"/>
                <a:cs typeface="Arial" panose="020B0604020202020204" pitchFamily="34" charset="0"/>
              </a:rPr>
              <a:t>ProteoMixture</a:t>
            </a:r>
            <a:r>
              <a:rPr lang="en-US" sz="1100" b="1" kern="100" dirty="0">
                <a:effectLst/>
                <a:latin typeface="Arial" panose="020B0604020202020204" pitchFamily="34" charset="0"/>
                <a:ea typeface="Aptos" panose="020B0004020202020204" pitchFamily="34" charset="0"/>
                <a:cs typeface="Arial" panose="020B0604020202020204" pitchFamily="34" charset="0"/>
              </a:rPr>
              <a:t>. </a:t>
            </a:r>
            <a:r>
              <a:rPr lang="en-US" sz="1100" kern="100" dirty="0">
                <a:effectLst/>
                <a:latin typeface="Arial" panose="020B0604020202020204" pitchFamily="34" charset="0"/>
                <a:ea typeface="Aptos" panose="020B0004020202020204" pitchFamily="34" charset="0"/>
                <a:cs typeface="Arial" panose="020B0604020202020204" pitchFamily="34" charset="0"/>
              </a:rPr>
              <a:t>Boxplots comparing A) Stroma, B) Tumor, and C) Immune cells across the four proteomic TNBC subtypes. The middle bar represents the median value, and the box edges represent the interquartile range. Each data point is one case. Asterisks show the pairwise significance from unpaired two-tailed Welch’s t-test (*p &lt; 0.05), (**p &lt; 0.01), (***p &lt; 0.001), (**p &lt; 0.0001).</a:t>
            </a:r>
          </a:p>
        </p:txBody>
      </p:sp>
      <p:graphicFrame>
        <p:nvGraphicFramePr>
          <p:cNvPr id="2" name="Object 1">
            <a:extLst>
              <a:ext uri="{FF2B5EF4-FFF2-40B4-BE49-F238E27FC236}">
                <a16:creationId xmlns:a16="http://schemas.microsoft.com/office/drawing/2014/main" id="{2E9C7897-F785-18B4-11F8-91D7ECB3F25B}"/>
              </a:ext>
            </a:extLst>
          </p:cNvPr>
          <p:cNvGraphicFramePr>
            <a:graphicFrameLocks noChangeAspect="1"/>
          </p:cNvGraphicFramePr>
          <p:nvPr>
            <p:extLst>
              <p:ext uri="{D42A27DB-BD31-4B8C-83A1-F6EECF244321}">
                <p14:modId xmlns:p14="http://schemas.microsoft.com/office/powerpoint/2010/main" val="4033708120"/>
              </p:ext>
            </p:extLst>
          </p:nvPr>
        </p:nvGraphicFramePr>
        <p:xfrm>
          <a:off x="507884" y="3147393"/>
          <a:ext cx="2035175" cy="2189162"/>
        </p:xfrm>
        <a:graphic>
          <a:graphicData uri="http://schemas.openxmlformats.org/presentationml/2006/ole">
            <mc:AlternateContent xmlns:mc="http://schemas.openxmlformats.org/markup-compatibility/2006">
              <mc:Choice xmlns:v="urn:schemas-microsoft-com:vml" Requires="v">
                <p:oleObj name="Prism 10" r:id="rId3" imgW="3145545" imgH="3382283" progId="Prism10.Document">
                  <p:embed/>
                </p:oleObj>
              </mc:Choice>
              <mc:Fallback>
                <p:oleObj name="Prism 10" r:id="rId3" imgW="3145545" imgH="3382283" progId="Prism10.Document">
                  <p:embed/>
                  <p:pic>
                    <p:nvPicPr>
                      <p:cNvPr id="6" name="Object 5">
                        <a:extLst>
                          <a:ext uri="{FF2B5EF4-FFF2-40B4-BE49-F238E27FC236}">
                            <a16:creationId xmlns:a16="http://schemas.microsoft.com/office/drawing/2014/main" id="{CA7871B6-A6FB-F729-BC17-7F07418DED6C}"/>
                          </a:ext>
                        </a:extLst>
                      </p:cNvPr>
                      <p:cNvPicPr/>
                      <p:nvPr/>
                    </p:nvPicPr>
                    <p:blipFill>
                      <a:blip r:embed="rId4"/>
                      <a:stretch>
                        <a:fillRect/>
                      </a:stretch>
                    </p:blipFill>
                    <p:spPr>
                      <a:xfrm>
                        <a:off x="507884" y="3147393"/>
                        <a:ext cx="2035175" cy="2189162"/>
                      </a:xfrm>
                      <a:prstGeom prst="rect">
                        <a:avLst/>
                      </a:prstGeom>
                    </p:spPr>
                  </p:pic>
                </p:oleObj>
              </mc:Fallback>
            </mc:AlternateContent>
          </a:graphicData>
        </a:graphic>
      </p:graphicFrame>
      <p:sp>
        <p:nvSpPr>
          <p:cNvPr id="3" name="TextBox 2">
            <a:extLst>
              <a:ext uri="{FF2B5EF4-FFF2-40B4-BE49-F238E27FC236}">
                <a16:creationId xmlns:a16="http://schemas.microsoft.com/office/drawing/2014/main" id="{7181776E-E73C-E5AF-FA64-BE13EE47AA47}"/>
              </a:ext>
            </a:extLst>
          </p:cNvPr>
          <p:cNvSpPr txBox="1"/>
          <p:nvPr/>
        </p:nvSpPr>
        <p:spPr>
          <a:xfrm>
            <a:off x="924918" y="2879225"/>
            <a:ext cx="1511952" cy="230832"/>
          </a:xfrm>
          <a:prstGeom prst="rect">
            <a:avLst/>
          </a:prstGeom>
          <a:noFill/>
        </p:spPr>
        <p:txBody>
          <a:bodyPr wrap="none" rtlCol="0">
            <a:spAutoFit/>
          </a:bodyPr>
          <a:lstStyle/>
          <a:p>
            <a:r>
              <a:rPr lang="en-US" sz="900" b="1" dirty="0">
                <a:latin typeface="Arial" panose="020B0604020202020204" pitchFamily="34" charset="0"/>
                <a:cs typeface="Arial" panose="020B0604020202020204" pitchFamily="34" charset="0"/>
              </a:rPr>
              <a:t>Stroma cells by subtype</a:t>
            </a:r>
          </a:p>
        </p:txBody>
      </p:sp>
      <p:graphicFrame>
        <p:nvGraphicFramePr>
          <p:cNvPr id="5" name="Object 4">
            <a:extLst>
              <a:ext uri="{FF2B5EF4-FFF2-40B4-BE49-F238E27FC236}">
                <a16:creationId xmlns:a16="http://schemas.microsoft.com/office/drawing/2014/main" id="{0D0E83EE-709A-01D3-3469-7FC3D4DF68D8}"/>
              </a:ext>
            </a:extLst>
          </p:cNvPr>
          <p:cNvGraphicFramePr>
            <a:graphicFrameLocks noChangeAspect="1"/>
          </p:cNvGraphicFramePr>
          <p:nvPr>
            <p:extLst>
              <p:ext uri="{D42A27DB-BD31-4B8C-83A1-F6EECF244321}">
                <p14:modId xmlns:p14="http://schemas.microsoft.com/office/powerpoint/2010/main" val="3357351135"/>
              </p:ext>
            </p:extLst>
          </p:nvPr>
        </p:nvGraphicFramePr>
        <p:xfrm>
          <a:off x="2523847" y="3507755"/>
          <a:ext cx="1904151" cy="1828800"/>
        </p:xfrm>
        <a:graphic>
          <a:graphicData uri="http://schemas.openxmlformats.org/presentationml/2006/ole">
            <mc:AlternateContent xmlns:mc="http://schemas.openxmlformats.org/markup-compatibility/2006">
              <mc:Choice xmlns:v="urn:schemas-microsoft-com:vml" Requires="v">
                <p:oleObj name="Prism 10" r:id="rId5" imgW="2968792" imgH="2851933" progId="Prism10.Document">
                  <p:embed/>
                </p:oleObj>
              </mc:Choice>
              <mc:Fallback>
                <p:oleObj name="Prism 10" r:id="rId5" imgW="2968792" imgH="2851933" progId="Prism10.Document">
                  <p:embed/>
                  <p:pic>
                    <p:nvPicPr>
                      <p:cNvPr id="8" name="Object 7">
                        <a:extLst>
                          <a:ext uri="{FF2B5EF4-FFF2-40B4-BE49-F238E27FC236}">
                            <a16:creationId xmlns:a16="http://schemas.microsoft.com/office/drawing/2014/main" id="{C3A5A2DB-1247-DA74-D4F9-4B2E72B425EC}"/>
                          </a:ext>
                        </a:extLst>
                      </p:cNvPr>
                      <p:cNvPicPr/>
                      <p:nvPr/>
                    </p:nvPicPr>
                    <p:blipFill>
                      <a:blip r:embed="rId6"/>
                      <a:stretch>
                        <a:fillRect/>
                      </a:stretch>
                    </p:blipFill>
                    <p:spPr>
                      <a:xfrm>
                        <a:off x="2523847" y="3507755"/>
                        <a:ext cx="1904151" cy="1828800"/>
                      </a:xfrm>
                      <a:prstGeom prst="rect">
                        <a:avLst/>
                      </a:prstGeom>
                    </p:spPr>
                  </p:pic>
                </p:oleObj>
              </mc:Fallback>
            </mc:AlternateContent>
          </a:graphicData>
        </a:graphic>
      </p:graphicFrame>
      <p:graphicFrame>
        <p:nvGraphicFramePr>
          <p:cNvPr id="11" name="Object 10">
            <a:extLst>
              <a:ext uri="{FF2B5EF4-FFF2-40B4-BE49-F238E27FC236}">
                <a16:creationId xmlns:a16="http://schemas.microsoft.com/office/drawing/2014/main" id="{7EB54195-CDF4-C75D-9338-8C08D4F925F8}"/>
              </a:ext>
            </a:extLst>
          </p:cNvPr>
          <p:cNvGraphicFramePr>
            <a:graphicFrameLocks noChangeAspect="1"/>
          </p:cNvGraphicFramePr>
          <p:nvPr>
            <p:extLst>
              <p:ext uri="{D42A27DB-BD31-4B8C-83A1-F6EECF244321}">
                <p14:modId xmlns:p14="http://schemas.microsoft.com/office/powerpoint/2010/main" val="3656528711"/>
              </p:ext>
            </p:extLst>
          </p:nvPr>
        </p:nvGraphicFramePr>
        <p:xfrm>
          <a:off x="4322115" y="3033092"/>
          <a:ext cx="2033587" cy="2303463"/>
        </p:xfrm>
        <a:graphic>
          <a:graphicData uri="http://schemas.openxmlformats.org/presentationml/2006/ole">
            <mc:AlternateContent xmlns:mc="http://schemas.openxmlformats.org/markup-compatibility/2006">
              <mc:Choice xmlns:v="urn:schemas-microsoft-com:vml" Requires="v">
                <p:oleObj name="Prism 10" r:id="rId7" imgW="3203142" imgH="3629275" progId="Prism10.Document">
                  <p:embed/>
                </p:oleObj>
              </mc:Choice>
              <mc:Fallback>
                <p:oleObj name="Prism 10" r:id="rId7" imgW="3203142" imgH="3629275" progId="Prism10.Document">
                  <p:embed/>
                  <p:pic>
                    <p:nvPicPr>
                      <p:cNvPr id="12" name="Object 11">
                        <a:extLst>
                          <a:ext uri="{FF2B5EF4-FFF2-40B4-BE49-F238E27FC236}">
                            <a16:creationId xmlns:a16="http://schemas.microsoft.com/office/drawing/2014/main" id="{E439D26E-02FE-19FF-25EB-70C65BF6F071}"/>
                          </a:ext>
                        </a:extLst>
                      </p:cNvPr>
                      <p:cNvPicPr/>
                      <p:nvPr/>
                    </p:nvPicPr>
                    <p:blipFill>
                      <a:blip r:embed="rId8"/>
                      <a:stretch>
                        <a:fillRect/>
                      </a:stretch>
                    </p:blipFill>
                    <p:spPr>
                      <a:xfrm>
                        <a:off x="4322115" y="3033092"/>
                        <a:ext cx="2033587" cy="2303463"/>
                      </a:xfrm>
                      <a:prstGeom prst="rect">
                        <a:avLst/>
                      </a:prstGeom>
                    </p:spPr>
                  </p:pic>
                </p:oleObj>
              </mc:Fallback>
            </mc:AlternateContent>
          </a:graphicData>
        </a:graphic>
      </p:graphicFrame>
      <p:sp>
        <p:nvSpPr>
          <p:cNvPr id="13" name="TextBox 12">
            <a:extLst>
              <a:ext uri="{FF2B5EF4-FFF2-40B4-BE49-F238E27FC236}">
                <a16:creationId xmlns:a16="http://schemas.microsoft.com/office/drawing/2014/main" id="{FB58A8ED-D112-EA49-4B82-EE5582C6CB97}"/>
              </a:ext>
            </a:extLst>
          </p:cNvPr>
          <p:cNvSpPr txBox="1"/>
          <p:nvPr/>
        </p:nvSpPr>
        <p:spPr>
          <a:xfrm>
            <a:off x="2827601" y="2879225"/>
            <a:ext cx="1473480" cy="230832"/>
          </a:xfrm>
          <a:prstGeom prst="rect">
            <a:avLst/>
          </a:prstGeom>
          <a:noFill/>
        </p:spPr>
        <p:txBody>
          <a:bodyPr wrap="none" rtlCol="0">
            <a:spAutoFit/>
          </a:bodyPr>
          <a:lstStyle/>
          <a:p>
            <a:r>
              <a:rPr lang="en-US" sz="900" b="1" dirty="0">
                <a:latin typeface="Arial" panose="020B0604020202020204" pitchFamily="34" charset="0"/>
                <a:cs typeface="Arial" panose="020B0604020202020204" pitchFamily="34" charset="0"/>
              </a:rPr>
              <a:t>Tumor cells by subtype</a:t>
            </a:r>
          </a:p>
        </p:txBody>
      </p:sp>
      <p:sp>
        <p:nvSpPr>
          <p:cNvPr id="14" name="TextBox 13">
            <a:extLst>
              <a:ext uri="{FF2B5EF4-FFF2-40B4-BE49-F238E27FC236}">
                <a16:creationId xmlns:a16="http://schemas.microsoft.com/office/drawing/2014/main" id="{E0EF19C3-2A92-F3FC-05B4-F042821054EF}"/>
              </a:ext>
            </a:extLst>
          </p:cNvPr>
          <p:cNvSpPr txBox="1"/>
          <p:nvPr/>
        </p:nvSpPr>
        <p:spPr>
          <a:xfrm>
            <a:off x="4710363" y="2879225"/>
            <a:ext cx="1601721" cy="230832"/>
          </a:xfrm>
          <a:prstGeom prst="rect">
            <a:avLst/>
          </a:prstGeom>
          <a:noFill/>
        </p:spPr>
        <p:txBody>
          <a:bodyPr wrap="none" rtlCol="0">
            <a:spAutoFit/>
          </a:bodyPr>
          <a:lstStyle/>
          <a:p>
            <a:r>
              <a:rPr lang="en-US" sz="900" b="1" dirty="0">
                <a:latin typeface="Arial" panose="020B0604020202020204" pitchFamily="34" charset="0"/>
                <a:cs typeface="Arial" panose="020B0604020202020204" pitchFamily="34" charset="0"/>
              </a:rPr>
              <a:t>Immune cells by subtype</a:t>
            </a:r>
          </a:p>
        </p:txBody>
      </p:sp>
    </p:spTree>
    <p:extLst>
      <p:ext uri="{BB962C8B-B14F-4D97-AF65-F5344CB8AC3E}">
        <p14:creationId xmlns:p14="http://schemas.microsoft.com/office/powerpoint/2010/main" val="852562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icture 49" descr="A diagram of a company&#10;&#10;Description automatically generated with medium confidence">
            <a:extLst>
              <a:ext uri="{FF2B5EF4-FFF2-40B4-BE49-F238E27FC236}">
                <a16:creationId xmlns:a16="http://schemas.microsoft.com/office/drawing/2014/main" id="{03039D9A-EF14-4FA1-DBA7-3FE13006382E}"/>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41692"/>
          <a:stretch/>
        </p:blipFill>
        <p:spPr>
          <a:xfrm>
            <a:off x="1282647" y="443120"/>
            <a:ext cx="2396173" cy="1093381"/>
          </a:xfrm>
          <a:prstGeom prst="rect">
            <a:avLst/>
          </a:prstGeom>
        </p:spPr>
      </p:pic>
      <p:grpSp>
        <p:nvGrpSpPr>
          <p:cNvPr id="20" name="Group 19">
            <a:extLst>
              <a:ext uri="{FF2B5EF4-FFF2-40B4-BE49-F238E27FC236}">
                <a16:creationId xmlns:a16="http://schemas.microsoft.com/office/drawing/2014/main" id="{DA41008B-4244-4DF4-7014-50B2B88855E6}"/>
              </a:ext>
            </a:extLst>
          </p:cNvPr>
          <p:cNvGrpSpPr/>
          <p:nvPr/>
        </p:nvGrpSpPr>
        <p:grpSpPr>
          <a:xfrm>
            <a:off x="459875" y="1328891"/>
            <a:ext cx="4213903" cy="5890688"/>
            <a:chOff x="459875" y="1328891"/>
            <a:chExt cx="4213903" cy="5890688"/>
          </a:xfrm>
        </p:grpSpPr>
        <p:grpSp>
          <p:nvGrpSpPr>
            <p:cNvPr id="12" name="Group 11">
              <a:extLst>
                <a:ext uri="{FF2B5EF4-FFF2-40B4-BE49-F238E27FC236}">
                  <a16:creationId xmlns:a16="http://schemas.microsoft.com/office/drawing/2014/main" id="{F2FC7AC4-A04D-D291-2172-4AAD34CF1388}"/>
                </a:ext>
              </a:extLst>
            </p:cNvPr>
            <p:cNvGrpSpPr/>
            <p:nvPr/>
          </p:nvGrpSpPr>
          <p:grpSpPr>
            <a:xfrm>
              <a:off x="459875" y="1328891"/>
              <a:ext cx="4213903" cy="5890688"/>
              <a:chOff x="459875" y="1276475"/>
              <a:chExt cx="4213903" cy="5890688"/>
            </a:xfrm>
          </p:grpSpPr>
          <p:pic>
            <p:nvPicPr>
              <p:cNvPr id="11" name="Picture 10">
                <a:extLst>
                  <a:ext uri="{FF2B5EF4-FFF2-40B4-BE49-F238E27FC236}">
                    <a16:creationId xmlns:a16="http://schemas.microsoft.com/office/drawing/2014/main" id="{94EA6B35-1709-7EC9-8AFA-5B5668C2594E}"/>
                  </a:ext>
                </a:extLst>
              </p:cNvPr>
              <p:cNvPicPr>
                <a:picLocks noChangeAspect="1"/>
              </p:cNvPicPr>
              <p:nvPr/>
            </p:nvPicPr>
            <p:blipFill rotWithShape="1">
              <a:blip r:embed="rId4">
                <a:clrChange>
                  <a:clrFrom>
                    <a:srgbClr val="F3F3F3"/>
                  </a:clrFrom>
                  <a:clrTo>
                    <a:srgbClr val="F3F3F3">
                      <a:alpha val="0"/>
                    </a:srgbClr>
                  </a:clrTo>
                </a:clrChange>
                <a:extLst>
                  <a:ext uri="{BEBA8EAE-BF5A-486C-A8C5-ECC9F3942E4B}">
                    <a14:imgProps xmlns:a14="http://schemas.microsoft.com/office/drawing/2010/main">
                      <a14:imgLayer r:embed="rId5">
                        <a14:imgEffect>
                          <a14:sharpenSoften amount="50000"/>
                        </a14:imgEffect>
                      </a14:imgLayer>
                    </a14:imgProps>
                  </a:ext>
                </a:extLst>
              </a:blip>
              <a:srcRect t="7985" r="86567" b="9175"/>
              <a:stretch/>
            </p:blipFill>
            <p:spPr>
              <a:xfrm>
                <a:off x="660117" y="1290733"/>
                <a:ext cx="660563" cy="4928759"/>
              </a:xfrm>
              <a:prstGeom prst="rect">
                <a:avLst/>
              </a:prstGeom>
            </p:spPr>
          </p:pic>
          <p:pic>
            <p:nvPicPr>
              <p:cNvPr id="49" name="Picture 48">
                <a:extLst>
                  <a:ext uri="{FF2B5EF4-FFF2-40B4-BE49-F238E27FC236}">
                    <a16:creationId xmlns:a16="http://schemas.microsoft.com/office/drawing/2014/main" id="{1A7F6801-11E8-4A83-5DEB-CE859B51A430}"/>
                  </a:ext>
                </a:extLst>
              </p:cNvPr>
              <p:cNvPicPr>
                <a:picLocks noChangeAspect="1"/>
              </p:cNvPicPr>
              <p:nvPr/>
            </p:nvPicPr>
            <p:blipFill rotWithShape="1">
              <a:blip r:embed="rId6"/>
              <a:srcRect l="13586" t="7985" r="36808" b="9175"/>
              <a:stretch/>
            </p:blipFill>
            <p:spPr>
              <a:xfrm>
                <a:off x="1344083" y="1276475"/>
                <a:ext cx="2439321" cy="4928759"/>
              </a:xfrm>
              <a:prstGeom prst="rect">
                <a:avLst/>
              </a:prstGeom>
            </p:spPr>
          </p:pic>
          <p:sp>
            <p:nvSpPr>
              <p:cNvPr id="15" name="TextBox 14">
                <a:extLst>
                  <a:ext uri="{FF2B5EF4-FFF2-40B4-BE49-F238E27FC236}">
                    <a16:creationId xmlns:a16="http://schemas.microsoft.com/office/drawing/2014/main" id="{874AC7A2-0315-DF69-A6D7-97911281F129}"/>
                  </a:ext>
                </a:extLst>
              </p:cNvPr>
              <p:cNvSpPr txBox="1"/>
              <p:nvPr/>
            </p:nvSpPr>
            <p:spPr>
              <a:xfrm>
                <a:off x="3658757" y="3425641"/>
                <a:ext cx="1015021" cy="2708434"/>
              </a:xfrm>
              <a:prstGeom prst="rect">
                <a:avLst/>
              </a:prstGeom>
              <a:noFill/>
            </p:spPr>
            <p:txBody>
              <a:bodyPr wrap="none" rtlCol="0">
                <a:spAutoFit/>
              </a:bodyPr>
              <a:lstStyle/>
              <a:p>
                <a:r>
                  <a:rPr lang="en-US" sz="1000" u="sng" dirty="0">
                    <a:latin typeface="Arial" panose="020B0604020202020204" pitchFamily="34" charset="0"/>
                    <a:cs typeface="Arial" panose="020B0604020202020204" pitchFamily="34" charset="0"/>
                  </a:rPr>
                  <a:t>Cluster 1:</a:t>
                </a:r>
              </a:p>
              <a:p>
                <a:r>
                  <a:rPr lang="en-US" sz="1000" dirty="0">
                    <a:latin typeface="Arial" panose="020B0604020202020204" pitchFamily="34" charset="0"/>
                    <a:cs typeface="Arial" panose="020B0604020202020204" pitchFamily="34" charset="0"/>
                  </a:rPr>
                  <a:t>1. </a:t>
                </a:r>
                <a:r>
                  <a:rPr lang="en-US" sz="1000" dirty="0" err="1">
                    <a:latin typeface="Arial" panose="020B0604020202020204" pitchFamily="34" charset="0"/>
                    <a:cs typeface="Arial" panose="020B0604020202020204" pitchFamily="34" charset="0"/>
                  </a:rPr>
                  <a:t>CAL148</a:t>
                </a:r>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2. </a:t>
                </a:r>
                <a:r>
                  <a:rPr lang="en-US" sz="1000" dirty="0" err="1">
                    <a:latin typeface="Arial" panose="020B0604020202020204" pitchFamily="34" charset="0"/>
                    <a:cs typeface="Arial" panose="020B0604020202020204" pitchFamily="34" charset="0"/>
                  </a:rPr>
                  <a:t>MFM223</a:t>
                </a:r>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3. MDAMB453</a:t>
                </a:r>
              </a:p>
              <a:p>
                <a:endParaRPr lang="en-US" sz="1000" dirty="0">
                  <a:latin typeface="Arial" panose="020B0604020202020204" pitchFamily="34" charset="0"/>
                  <a:cs typeface="Arial" panose="020B0604020202020204" pitchFamily="34" charset="0"/>
                </a:endParaRPr>
              </a:p>
              <a:p>
                <a:r>
                  <a:rPr lang="en-US" sz="1000" u="sng" dirty="0">
                    <a:latin typeface="Arial" panose="020B0604020202020204" pitchFamily="34" charset="0"/>
                    <a:cs typeface="Arial" panose="020B0604020202020204" pitchFamily="34" charset="0"/>
                  </a:rPr>
                  <a:t>Cluster 2:</a:t>
                </a:r>
              </a:p>
              <a:p>
                <a:r>
                  <a:rPr lang="en-US" sz="1000" dirty="0">
                    <a:latin typeface="Arial" panose="020B0604020202020204" pitchFamily="34" charset="0"/>
                    <a:cs typeface="Arial" panose="020B0604020202020204" pitchFamily="34" charset="0"/>
                  </a:rPr>
                  <a:t>1. </a:t>
                </a:r>
                <a:r>
                  <a:rPr lang="en-US" sz="1000" dirty="0" err="1">
                    <a:latin typeface="Arial" panose="020B0604020202020204" pitchFamily="34" charset="0"/>
                    <a:cs typeface="Arial" panose="020B0604020202020204" pitchFamily="34" charset="0"/>
                  </a:rPr>
                  <a:t>CAL51</a:t>
                </a:r>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2. MDAMB468</a:t>
                </a:r>
              </a:p>
              <a:p>
                <a:r>
                  <a:rPr lang="en-US" sz="1000" dirty="0">
                    <a:latin typeface="Arial" panose="020B0604020202020204" pitchFamily="34" charset="0"/>
                    <a:cs typeface="Arial" panose="020B0604020202020204" pitchFamily="34" charset="0"/>
                  </a:rPr>
                  <a:t>3. </a:t>
                </a:r>
                <a:r>
                  <a:rPr lang="en-US" sz="1000" dirty="0" err="1">
                    <a:latin typeface="Arial" panose="020B0604020202020204" pitchFamily="34" charset="0"/>
                    <a:cs typeface="Arial" panose="020B0604020202020204" pitchFamily="34" charset="0"/>
                  </a:rPr>
                  <a:t>BT549</a:t>
                </a:r>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4. </a:t>
                </a:r>
                <a:r>
                  <a:rPr lang="en-US" sz="1000" dirty="0" err="1">
                    <a:latin typeface="Arial" panose="020B0604020202020204" pitchFamily="34" charset="0"/>
                    <a:cs typeface="Arial" panose="020B0604020202020204" pitchFamily="34" charset="0"/>
                  </a:rPr>
                  <a:t>CAL120</a:t>
                </a:r>
                <a:endParaRPr lang="en-US" sz="1000" dirty="0">
                  <a:latin typeface="Arial" panose="020B0604020202020204" pitchFamily="34" charset="0"/>
                  <a:cs typeface="Arial" panose="020B0604020202020204" pitchFamily="34" charset="0"/>
                </a:endParaRPr>
              </a:p>
              <a:p>
                <a:endParaRPr lang="en-US" sz="1000" dirty="0">
                  <a:latin typeface="Arial" panose="020B0604020202020204" pitchFamily="34" charset="0"/>
                  <a:cs typeface="Arial" panose="020B0604020202020204" pitchFamily="34" charset="0"/>
                </a:endParaRPr>
              </a:p>
              <a:p>
                <a:r>
                  <a:rPr lang="en-US" sz="1000" u="sng" dirty="0">
                    <a:latin typeface="Arial" panose="020B0604020202020204" pitchFamily="34" charset="0"/>
                    <a:cs typeface="Arial" panose="020B0604020202020204" pitchFamily="34" charset="0"/>
                  </a:rPr>
                  <a:t>Cluster 3:</a:t>
                </a:r>
              </a:p>
              <a:p>
                <a:r>
                  <a:rPr lang="en-US" sz="1000" dirty="0">
                    <a:latin typeface="Arial" panose="020B0604020202020204" pitchFamily="34" charset="0"/>
                    <a:cs typeface="Arial" panose="020B0604020202020204" pitchFamily="34" charset="0"/>
                  </a:rPr>
                  <a:t>1. </a:t>
                </a:r>
                <a:r>
                  <a:rPr lang="en-US" sz="1000" dirty="0" err="1">
                    <a:latin typeface="Arial" panose="020B0604020202020204" pitchFamily="34" charset="0"/>
                    <a:cs typeface="Arial" panose="020B0604020202020204" pitchFamily="34" charset="0"/>
                  </a:rPr>
                  <a:t>HCC1806</a:t>
                </a:r>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2. </a:t>
                </a:r>
                <a:r>
                  <a:rPr lang="en-US" sz="1000" dirty="0" err="1">
                    <a:latin typeface="Arial" panose="020B0604020202020204" pitchFamily="34" charset="0"/>
                    <a:cs typeface="Arial" panose="020B0604020202020204" pitchFamily="34" charset="0"/>
                  </a:rPr>
                  <a:t>HDQP1</a:t>
                </a:r>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3. </a:t>
                </a:r>
                <a:r>
                  <a:rPr lang="en-US" sz="1000" dirty="0" err="1">
                    <a:latin typeface="Arial" panose="020B0604020202020204" pitchFamily="34" charset="0"/>
                    <a:cs typeface="Arial" panose="020B0604020202020204" pitchFamily="34" charset="0"/>
                  </a:rPr>
                  <a:t>HCC1143</a:t>
                </a:r>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4. </a:t>
                </a:r>
                <a:r>
                  <a:rPr lang="en-US" sz="1000" dirty="0" err="1">
                    <a:latin typeface="Arial" panose="020B0604020202020204" pitchFamily="34" charset="0"/>
                    <a:cs typeface="Arial" panose="020B0604020202020204" pitchFamily="34" charset="0"/>
                  </a:rPr>
                  <a:t>HCC1937</a:t>
                </a:r>
                <a:endParaRPr lang="en-US" sz="1000" dirty="0">
                  <a:latin typeface="Arial" panose="020B0604020202020204" pitchFamily="34" charset="0"/>
                  <a:cs typeface="Arial" panose="020B0604020202020204" pitchFamily="34" charset="0"/>
                </a:endParaRPr>
              </a:p>
              <a:p>
                <a:endParaRPr lang="en-US" sz="1000"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6124D7CC-9889-6607-D440-EAF0DEAC03B0}"/>
                  </a:ext>
                </a:extLst>
              </p:cNvPr>
              <p:cNvSpPr txBox="1"/>
              <p:nvPr/>
            </p:nvSpPr>
            <p:spPr>
              <a:xfrm rot="16200000">
                <a:off x="-71200" y="4173441"/>
                <a:ext cx="1308371" cy="246221"/>
              </a:xfrm>
              <a:prstGeom prst="rect">
                <a:avLst/>
              </a:prstGeom>
              <a:noFill/>
            </p:spPr>
            <p:txBody>
              <a:bodyPr wrap="none" rtlCol="0">
                <a:spAutoFit/>
              </a:bodyPr>
              <a:lstStyle/>
              <a:p>
                <a:r>
                  <a:rPr lang="en-US" sz="1000" dirty="0">
                    <a:latin typeface="Arial" panose="020B0604020202020204" pitchFamily="34" charset="0"/>
                    <a:cs typeface="Arial" panose="020B0604020202020204" pitchFamily="34" charset="0"/>
                  </a:rPr>
                  <a:t>Proteins  (n = 1100)</a:t>
                </a:r>
              </a:p>
            </p:txBody>
          </p:sp>
          <p:sp>
            <p:nvSpPr>
              <p:cNvPr id="9" name="TextBox 8">
                <a:extLst>
                  <a:ext uri="{FF2B5EF4-FFF2-40B4-BE49-F238E27FC236}">
                    <a16:creationId xmlns:a16="http://schemas.microsoft.com/office/drawing/2014/main" id="{61C401E9-A3F8-98EC-152D-6C70CC14B530}"/>
                  </a:ext>
                </a:extLst>
              </p:cNvPr>
              <p:cNvSpPr txBox="1"/>
              <p:nvPr/>
            </p:nvSpPr>
            <p:spPr>
              <a:xfrm rot="16200000">
                <a:off x="2008084" y="5510039"/>
                <a:ext cx="1016182" cy="2298065"/>
              </a:xfrm>
              <a:prstGeom prst="rect">
                <a:avLst/>
              </a:prstGeom>
              <a:noFill/>
              <a:ln>
                <a:noFill/>
              </a:ln>
            </p:spPr>
            <p:txBody>
              <a:bodyPr wrap="square" rtlCol="0">
                <a:spAutoFit/>
              </a:bodyPr>
              <a:lstStyle/>
              <a:p>
                <a:pPr algn="r">
                  <a:spcBef>
                    <a:spcPts val="400"/>
                  </a:spcBef>
                </a:pPr>
                <a:r>
                  <a:rPr lang="en-US" sz="1000" dirty="0">
                    <a:latin typeface="Arial" panose="020B0604020202020204" pitchFamily="34" charset="0"/>
                    <a:cs typeface="Arial" panose="020B0604020202020204" pitchFamily="34" charset="0"/>
                  </a:rPr>
                  <a:t>CAL148</a:t>
                </a:r>
              </a:p>
              <a:p>
                <a:pPr algn="r">
                  <a:spcBef>
                    <a:spcPts val="400"/>
                  </a:spcBef>
                </a:pPr>
                <a:r>
                  <a:rPr lang="en-US" sz="1000" dirty="0">
                    <a:latin typeface="Arial" panose="020B0604020202020204" pitchFamily="34" charset="0"/>
                    <a:cs typeface="Arial" panose="020B0604020202020204" pitchFamily="34" charset="0"/>
                  </a:rPr>
                  <a:t>MFM223</a:t>
                </a:r>
              </a:p>
              <a:p>
                <a:pPr algn="r">
                  <a:spcBef>
                    <a:spcPts val="400"/>
                  </a:spcBef>
                </a:pPr>
                <a:r>
                  <a:rPr lang="en-US" sz="1000" dirty="0">
                    <a:latin typeface="Arial" panose="020B0604020202020204" pitchFamily="34" charset="0"/>
                    <a:cs typeface="Arial" panose="020B0604020202020204" pitchFamily="34" charset="0"/>
                  </a:rPr>
                  <a:t>MDAMB453</a:t>
                </a:r>
              </a:p>
              <a:p>
                <a:pPr algn="r">
                  <a:spcBef>
                    <a:spcPts val="400"/>
                  </a:spcBef>
                </a:pPr>
                <a:r>
                  <a:rPr lang="en-US" sz="1000" dirty="0">
                    <a:latin typeface="Arial" panose="020B0604020202020204" pitchFamily="34" charset="0"/>
                    <a:cs typeface="Arial" panose="020B0604020202020204" pitchFamily="34" charset="0"/>
                  </a:rPr>
                  <a:t>CAL51</a:t>
                </a:r>
              </a:p>
              <a:p>
                <a:pPr algn="r">
                  <a:spcBef>
                    <a:spcPts val="400"/>
                  </a:spcBef>
                </a:pPr>
                <a:r>
                  <a:rPr lang="en-US" sz="1000" dirty="0">
                    <a:latin typeface="Arial" panose="020B0604020202020204" pitchFamily="34" charset="0"/>
                    <a:cs typeface="Arial" panose="020B0604020202020204" pitchFamily="34" charset="0"/>
                  </a:rPr>
                  <a:t>MDAMB468</a:t>
                </a:r>
              </a:p>
              <a:p>
                <a:pPr algn="r">
                  <a:spcBef>
                    <a:spcPts val="400"/>
                  </a:spcBef>
                </a:pPr>
                <a:r>
                  <a:rPr lang="en-US" sz="1000" dirty="0">
                    <a:latin typeface="Arial" panose="020B0604020202020204" pitchFamily="34" charset="0"/>
                    <a:cs typeface="Arial" panose="020B0604020202020204" pitchFamily="34" charset="0"/>
                  </a:rPr>
                  <a:t>BT549</a:t>
                </a:r>
              </a:p>
              <a:p>
                <a:pPr algn="r">
                  <a:spcBef>
                    <a:spcPts val="400"/>
                  </a:spcBef>
                </a:pPr>
                <a:r>
                  <a:rPr lang="en-US" sz="1000" dirty="0">
                    <a:latin typeface="Arial" panose="020B0604020202020204" pitchFamily="34" charset="0"/>
                    <a:cs typeface="Arial" panose="020B0604020202020204" pitchFamily="34" charset="0"/>
                  </a:rPr>
                  <a:t>CAL120</a:t>
                </a:r>
              </a:p>
              <a:p>
                <a:pPr algn="r">
                  <a:spcBef>
                    <a:spcPts val="400"/>
                  </a:spcBef>
                </a:pPr>
                <a:r>
                  <a:rPr lang="en-US" sz="1000" dirty="0">
                    <a:latin typeface="Arial" panose="020B0604020202020204" pitchFamily="34" charset="0"/>
                    <a:cs typeface="Arial" panose="020B0604020202020204" pitchFamily="34" charset="0"/>
                  </a:rPr>
                  <a:t>HCC1806</a:t>
                </a:r>
              </a:p>
              <a:p>
                <a:pPr algn="r">
                  <a:spcBef>
                    <a:spcPts val="400"/>
                  </a:spcBef>
                </a:pPr>
                <a:r>
                  <a:rPr lang="en-US" sz="1000" dirty="0">
                    <a:latin typeface="Arial" panose="020B0604020202020204" pitchFamily="34" charset="0"/>
                    <a:cs typeface="Arial" panose="020B0604020202020204" pitchFamily="34" charset="0"/>
                  </a:rPr>
                  <a:t>HDQP1</a:t>
                </a:r>
              </a:p>
              <a:p>
                <a:pPr algn="r">
                  <a:spcBef>
                    <a:spcPts val="400"/>
                  </a:spcBef>
                </a:pPr>
                <a:r>
                  <a:rPr lang="en-US" sz="1000" dirty="0">
                    <a:latin typeface="Arial" panose="020B0604020202020204" pitchFamily="34" charset="0"/>
                    <a:cs typeface="Arial" panose="020B0604020202020204" pitchFamily="34" charset="0"/>
                  </a:rPr>
                  <a:t>HCC1143</a:t>
                </a:r>
              </a:p>
              <a:p>
                <a:pPr algn="r">
                  <a:spcBef>
                    <a:spcPts val="400"/>
                  </a:spcBef>
                </a:pPr>
                <a:r>
                  <a:rPr lang="en-US" sz="1000" dirty="0">
                    <a:latin typeface="Arial" panose="020B0604020202020204" pitchFamily="34" charset="0"/>
                    <a:cs typeface="Arial" panose="020B0604020202020204" pitchFamily="34" charset="0"/>
                  </a:rPr>
                  <a:t>HCC1937</a:t>
                </a:r>
              </a:p>
            </p:txBody>
          </p:sp>
        </p:grpSp>
        <p:cxnSp>
          <p:nvCxnSpPr>
            <p:cNvPr id="14" name="Straight Connector 13">
              <a:extLst>
                <a:ext uri="{FF2B5EF4-FFF2-40B4-BE49-F238E27FC236}">
                  <a16:creationId xmlns:a16="http://schemas.microsoft.com/office/drawing/2014/main" id="{935EF932-594B-31A1-B7D4-F8F1AB739A28}"/>
                </a:ext>
              </a:extLst>
            </p:cNvPr>
            <p:cNvCxnSpPr>
              <a:cxnSpLocks/>
            </p:cNvCxnSpPr>
            <p:nvPr/>
          </p:nvCxnSpPr>
          <p:spPr>
            <a:xfrm>
              <a:off x="665008" y="3339814"/>
              <a:ext cx="0" cy="2097771"/>
            </a:xfrm>
            <a:prstGeom prst="line">
              <a:avLst/>
            </a:prstGeom>
          </p:spPr>
          <p:style>
            <a:lnRef idx="2">
              <a:schemeClr val="dk1"/>
            </a:lnRef>
            <a:fillRef idx="0">
              <a:schemeClr val="dk1"/>
            </a:fillRef>
            <a:effectRef idx="1">
              <a:schemeClr val="dk1"/>
            </a:effectRef>
            <a:fontRef idx="minor">
              <a:schemeClr val="tx1"/>
            </a:fontRef>
          </p:style>
        </p:cxnSp>
      </p:grpSp>
      <p:cxnSp>
        <p:nvCxnSpPr>
          <p:cNvPr id="6" name="Straight Connector 5">
            <a:extLst>
              <a:ext uri="{FF2B5EF4-FFF2-40B4-BE49-F238E27FC236}">
                <a16:creationId xmlns:a16="http://schemas.microsoft.com/office/drawing/2014/main" id="{1D598898-EAB9-C3D9-887E-3410C6320B5A}"/>
              </a:ext>
            </a:extLst>
          </p:cNvPr>
          <p:cNvCxnSpPr/>
          <p:nvPr/>
        </p:nvCxnSpPr>
        <p:spPr>
          <a:xfrm>
            <a:off x="1925078" y="1285875"/>
            <a:ext cx="168058" cy="0"/>
          </a:xfrm>
          <a:prstGeom prst="line">
            <a:avLst/>
          </a:prstGeom>
          <a:ln>
            <a:solidFill>
              <a:schemeClr val="bg1"/>
            </a:solidFill>
          </a:ln>
        </p:spPr>
        <p:style>
          <a:lnRef idx="2">
            <a:schemeClr val="dk1"/>
          </a:lnRef>
          <a:fillRef idx="0">
            <a:schemeClr val="dk1"/>
          </a:fillRef>
          <a:effectRef idx="1">
            <a:schemeClr val="dk1"/>
          </a:effectRef>
          <a:fontRef idx="minor">
            <a:schemeClr val="tx1"/>
          </a:fontRef>
        </p:style>
      </p:cxnSp>
      <p:sp>
        <p:nvSpPr>
          <p:cNvPr id="41" name="Rectangle 40">
            <a:extLst>
              <a:ext uri="{FF2B5EF4-FFF2-40B4-BE49-F238E27FC236}">
                <a16:creationId xmlns:a16="http://schemas.microsoft.com/office/drawing/2014/main" id="{93330459-FB41-1E13-28C5-43C614118C70}"/>
              </a:ext>
            </a:extLst>
          </p:cNvPr>
          <p:cNvSpPr/>
          <p:nvPr/>
        </p:nvSpPr>
        <p:spPr>
          <a:xfrm>
            <a:off x="1381125" y="1128593"/>
            <a:ext cx="625053" cy="171952"/>
          </a:xfrm>
          <a:prstGeom prst="rect">
            <a:avLst/>
          </a:prstGeom>
          <a:no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50" dirty="0">
                <a:solidFill>
                  <a:schemeClr val="tx1"/>
                </a:solidFill>
                <a:latin typeface="Arial" panose="020B0604020202020204" pitchFamily="34" charset="0"/>
                <a:cs typeface="Arial" panose="020B0604020202020204" pitchFamily="34" charset="0"/>
              </a:rPr>
              <a:t>Cluster 1</a:t>
            </a:r>
          </a:p>
        </p:txBody>
      </p:sp>
      <p:sp>
        <p:nvSpPr>
          <p:cNvPr id="42" name="Rectangle 41">
            <a:extLst>
              <a:ext uri="{FF2B5EF4-FFF2-40B4-BE49-F238E27FC236}">
                <a16:creationId xmlns:a16="http://schemas.microsoft.com/office/drawing/2014/main" id="{6F55140D-EC53-4DDA-CE25-1FE3A8CF129A}"/>
              </a:ext>
            </a:extLst>
          </p:cNvPr>
          <p:cNvSpPr/>
          <p:nvPr/>
        </p:nvSpPr>
        <p:spPr>
          <a:xfrm>
            <a:off x="2005844" y="1128593"/>
            <a:ext cx="801106" cy="171952"/>
          </a:xfrm>
          <a:prstGeom prst="rect">
            <a:avLst/>
          </a:prstGeom>
          <a:no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50" dirty="0">
                <a:solidFill>
                  <a:schemeClr val="tx1"/>
                </a:solidFill>
                <a:latin typeface="Arial" panose="020B0604020202020204" pitchFamily="34" charset="0"/>
                <a:cs typeface="Arial" panose="020B0604020202020204" pitchFamily="34" charset="0"/>
              </a:rPr>
              <a:t>Cluster 2</a:t>
            </a:r>
          </a:p>
        </p:txBody>
      </p:sp>
      <p:sp>
        <p:nvSpPr>
          <p:cNvPr id="43" name="Rectangle 42">
            <a:extLst>
              <a:ext uri="{FF2B5EF4-FFF2-40B4-BE49-F238E27FC236}">
                <a16:creationId xmlns:a16="http://schemas.microsoft.com/office/drawing/2014/main" id="{9E5852C0-98B0-D82D-1A3F-A5CF65CEA24D}"/>
              </a:ext>
            </a:extLst>
          </p:cNvPr>
          <p:cNvSpPr/>
          <p:nvPr/>
        </p:nvSpPr>
        <p:spPr>
          <a:xfrm>
            <a:off x="2810189" y="1128593"/>
            <a:ext cx="820498" cy="171952"/>
          </a:xfrm>
          <a:prstGeom prst="rect">
            <a:avLst/>
          </a:prstGeom>
          <a:no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50" dirty="0">
                <a:solidFill>
                  <a:schemeClr val="tx1"/>
                </a:solidFill>
                <a:latin typeface="Arial" panose="020B0604020202020204" pitchFamily="34" charset="0"/>
                <a:cs typeface="Arial" panose="020B0604020202020204" pitchFamily="34" charset="0"/>
              </a:rPr>
              <a:t>Cluster 3</a:t>
            </a:r>
          </a:p>
        </p:txBody>
      </p:sp>
      <p:pic>
        <p:nvPicPr>
          <p:cNvPr id="10" name="Picture 9">
            <a:extLst>
              <a:ext uri="{FF2B5EF4-FFF2-40B4-BE49-F238E27FC236}">
                <a16:creationId xmlns:a16="http://schemas.microsoft.com/office/drawing/2014/main" id="{FC048311-8E24-ACFA-26D9-CA8BCDC6E02D}"/>
              </a:ext>
            </a:extLst>
          </p:cNvPr>
          <p:cNvPicPr>
            <a:picLocks noChangeAspect="1"/>
          </p:cNvPicPr>
          <p:nvPr/>
        </p:nvPicPr>
        <p:blipFill rotWithShape="1">
          <a:blip r:embed="rId7">
            <a:extLst>
              <a:ext uri="{BEBA8EAE-BF5A-486C-A8C5-ECC9F3942E4B}">
                <a14:imgProps xmlns:a14="http://schemas.microsoft.com/office/drawing/2010/main">
                  <a14:imgLayer r:embed="rId8">
                    <a14:imgEffect>
                      <a14:brightnessContrast bright="4000" contrast="6000"/>
                    </a14:imgEffect>
                  </a14:imgLayer>
                </a14:imgProps>
              </a:ext>
            </a:extLst>
          </a:blip>
          <a:srcRect l="89006" t="12068" r="921" b="54228"/>
          <a:stretch/>
        </p:blipFill>
        <p:spPr>
          <a:xfrm>
            <a:off x="579546" y="1302593"/>
            <a:ext cx="389850" cy="1932737"/>
          </a:xfrm>
          <a:prstGeom prst="rect">
            <a:avLst/>
          </a:prstGeom>
        </p:spPr>
      </p:pic>
      <p:sp>
        <p:nvSpPr>
          <p:cNvPr id="18" name="TextBox 17">
            <a:extLst>
              <a:ext uri="{FF2B5EF4-FFF2-40B4-BE49-F238E27FC236}">
                <a16:creationId xmlns:a16="http://schemas.microsoft.com/office/drawing/2014/main" id="{91FF1C31-9074-0996-ABBF-49FDA3B25C80}"/>
              </a:ext>
            </a:extLst>
          </p:cNvPr>
          <p:cNvSpPr txBox="1"/>
          <p:nvPr/>
        </p:nvSpPr>
        <p:spPr>
          <a:xfrm>
            <a:off x="423566" y="309818"/>
            <a:ext cx="389850"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A</a:t>
            </a:r>
          </a:p>
        </p:txBody>
      </p:sp>
      <p:sp>
        <p:nvSpPr>
          <p:cNvPr id="19" name="TextBox 18">
            <a:extLst>
              <a:ext uri="{FF2B5EF4-FFF2-40B4-BE49-F238E27FC236}">
                <a16:creationId xmlns:a16="http://schemas.microsoft.com/office/drawing/2014/main" id="{990E7A88-C138-37F1-38BD-6BB60B9542B9}"/>
              </a:ext>
            </a:extLst>
          </p:cNvPr>
          <p:cNvSpPr txBox="1"/>
          <p:nvPr/>
        </p:nvSpPr>
        <p:spPr>
          <a:xfrm>
            <a:off x="4002717" y="309818"/>
            <a:ext cx="389850"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B</a:t>
            </a:r>
          </a:p>
        </p:txBody>
      </p:sp>
      <p:grpSp>
        <p:nvGrpSpPr>
          <p:cNvPr id="35" name="Group 34">
            <a:extLst>
              <a:ext uri="{FF2B5EF4-FFF2-40B4-BE49-F238E27FC236}">
                <a16:creationId xmlns:a16="http://schemas.microsoft.com/office/drawing/2014/main" id="{4721D786-5729-D573-FA5B-CC63DAC02514}"/>
              </a:ext>
            </a:extLst>
          </p:cNvPr>
          <p:cNvGrpSpPr/>
          <p:nvPr/>
        </p:nvGrpSpPr>
        <p:grpSpPr>
          <a:xfrm>
            <a:off x="4447262" y="588130"/>
            <a:ext cx="2007319" cy="1973230"/>
            <a:chOff x="4933447" y="5530170"/>
            <a:chExt cx="2007319" cy="1973230"/>
          </a:xfrm>
        </p:grpSpPr>
        <p:sp>
          <p:nvSpPr>
            <p:cNvPr id="27" name="Oval 26">
              <a:extLst>
                <a:ext uri="{FF2B5EF4-FFF2-40B4-BE49-F238E27FC236}">
                  <a16:creationId xmlns:a16="http://schemas.microsoft.com/office/drawing/2014/main" id="{35C877B6-09FD-BFB5-3F43-3F26AE704AEF}"/>
                </a:ext>
              </a:extLst>
            </p:cNvPr>
            <p:cNvSpPr/>
            <p:nvPr/>
          </p:nvSpPr>
          <p:spPr>
            <a:xfrm>
              <a:off x="5010950" y="5886289"/>
              <a:ext cx="1618488" cy="1617111"/>
            </a:xfrm>
            <a:prstGeom prst="ellipse">
              <a:avLst/>
            </a:prstGeom>
            <a:solidFill>
              <a:schemeClr val="accent2">
                <a:lumMod val="20000"/>
                <a:lumOff val="80000"/>
                <a:alpha val="54000"/>
              </a:schemeClr>
            </a:solidFill>
            <a:ln>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latin typeface="Arial" panose="020B0604020202020204" pitchFamily="34" charset="0"/>
                <a:cs typeface="Arial" panose="020B0604020202020204" pitchFamily="34" charset="0"/>
              </a:endParaRPr>
            </a:p>
          </p:txBody>
        </p:sp>
        <p:sp>
          <p:nvSpPr>
            <p:cNvPr id="26" name="Oval 25">
              <a:extLst>
                <a:ext uri="{FF2B5EF4-FFF2-40B4-BE49-F238E27FC236}">
                  <a16:creationId xmlns:a16="http://schemas.microsoft.com/office/drawing/2014/main" id="{791B7ABF-F1C4-D30C-6948-89C9FAD577C8}"/>
                </a:ext>
              </a:extLst>
            </p:cNvPr>
            <p:cNvSpPr/>
            <p:nvPr/>
          </p:nvSpPr>
          <p:spPr>
            <a:xfrm>
              <a:off x="5420231" y="5999519"/>
              <a:ext cx="1389888" cy="1390650"/>
            </a:xfrm>
            <a:prstGeom prst="ellipse">
              <a:avLst/>
            </a:prstGeom>
            <a:solidFill>
              <a:schemeClr val="accent5">
                <a:lumMod val="40000"/>
                <a:lumOff val="60000"/>
                <a:alpha val="46000"/>
              </a:schemeClr>
            </a:solidFill>
            <a:ln>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0A08B804-771B-BAF7-E1CF-19ACBB88A114}"/>
                </a:ext>
              </a:extLst>
            </p:cNvPr>
            <p:cNvSpPr txBox="1"/>
            <p:nvPr/>
          </p:nvSpPr>
          <p:spPr>
            <a:xfrm>
              <a:off x="4933447" y="5530170"/>
              <a:ext cx="835485" cy="284693"/>
            </a:xfrm>
            <a:prstGeom prst="rect">
              <a:avLst/>
            </a:prstGeom>
            <a:noFill/>
          </p:spPr>
          <p:txBody>
            <a:bodyPr wrap="none" rtlCol="0">
              <a:spAutoFit/>
            </a:bodyPr>
            <a:lstStyle/>
            <a:p>
              <a:r>
                <a:rPr lang="en-US" sz="1250" dirty="0">
                  <a:latin typeface="Arial" panose="020B0604020202020204" pitchFamily="34" charset="0"/>
                  <a:cs typeface="Arial" panose="020B0604020202020204" pitchFamily="34" charset="0"/>
                </a:rPr>
                <a:t>Cell lines</a:t>
              </a:r>
            </a:p>
          </p:txBody>
        </p:sp>
        <p:sp>
          <p:nvSpPr>
            <p:cNvPr id="29" name="TextBox 28">
              <a:extLst>
                <a:ext uri="{FF2B5EF4-FFF2-40B4-BE49-F238E27FC236}">
                  <a16:creationId xmlns:a16="http://schemas.microsoft.com/office/drawing/2014/main" id="{042041D9-749D-BF34-DDE2-40A79BF12515}"/>
                </a:ext>
              </a:extLst>
            </p:cNvPr>
            <p:cNvSpPr txBox="1"/>
            <p:nvPr/>
          </p:nvSpPr>
          <p:spPr>
            <a:xfrm>
              <a:off x="6169315" y="5530170"/>
              <a:ext cx="722121" cy="284693"/>
            </a:xfrm>
            <a:prstGeom prst="rect">
              <a:avLst/>
            </a:prstGeom>
            <a:noFill/>
          </p:spPr>
          <p:txBody>
            <a:bodyPr wrap="none" rtlCol="0">
              <a:spAutoFit/>
            </a:bodyPr>
            <a:lstStyle/>
            <a:p>
              <a:r>
                <a:rPr lang="en-US" sz="1250" dirty="0">
                  <a:latin typeface="Arial" panose="020B0604020202020204" pitchFamily="34" charset="0"/>
                  <a:cs typeface="Arial" panose="020B0604020202020204" pitchFamily="34" charset="0"/>
                </a:rPr>
                <a:t>Tumors</a:t>
              </a:r>
            </a:p>
          </p:txBody>
        </p:sp>
        <p:sp>
          <p:nvSpPr>
            <p:cNvPr id="30" name="TextBox 29">
              <a:extLst>
                <a:ext uri="{FF2B5EF4-FFF2-40B4-BE49-F238E27FC236}">
                  <a16:creationId xmlns:a16="http://schemas.microsoft.com/office/drawing/2014/main" id="{0253FB1A-03B9-4533-3599-305F732906F4}"/>
                </a:ext>
              </a:extLst>
            </p:cNvPr>
            <p:cNvSpPr txBox="1"/>
            <p:nvPr/>
          </p:nvSpPr>
          <p:spPr>
            <a:xfrm>
              <a:off x="4967779" y="6525574"/>
              <a:ext cx="498855" cy="261610"/>
            </a:xfrm>
            <a:prstGeom prst="rect">
              <a:avLst/>
            </a:prstGeom>
            <a:noFill/>
          </p:spPr>
          <p:txBody>
            <a:bodyPr wrap="none" rtlCol="0">
              <a:spAutoFit/>
            </a:bodyPr>
            <a:lstStyle/>
            <a:p>
              <a:r>
                <a:rPr lang="en-US" sz="1100" dirty="0">
                  <a:latin typeface="Arial" panose="020B0604020202020204" pitchFamily="34" charset="0"/>
                  <a:cs typeface="Arial" panose="020B0604020202020204" pitchFamily="34" charset="0"/>
                </a:rPr>
                <a:t>2949</a:t>
              </a:r>
            </a:p>
          </p:txBody>
        </p:sp>
        <p:sp>
          <p:nvSpPr>
            <p:cNvPr id="31" name="TextBox 30">
              <a:extLst>
                <a:ext uri="{FF2B5EF4-FFF2-40B4-BE49-F238E27FC236}">
                  <a16:creationId xmlns:a16="http://schemas.microsoft.com/office/drawing/2014/main" id="{38433AAD-9F58-2F07-375A-70D36154FF8B}"/>
                </a:ext>
              </a:extLst>
            </p:cNvPr>
            <p:cNvSpPr txBox="1"/>
            <p:nvPr/>
          </p:nvSpPr>
          <p:spPr>
            <a:xfrm>
              <a:off x="5782725" y="6549074"/>
              <a:ext cx="498855" cy="261610"/>
            </a:xfrm>
            <a:prstGeom prst="rect">
              <a:avLst/>
            </a:prstGeom>
            <a:noFill/>
          </p:spPr>
          <p:txBody>
            <a:bodyPr wrap="none" rtlCol="0">
              <a:spAutoFit/>
            </a:bodyPr>
            <a:lstStyle/>
            <a:p>
              <a:r>
                <a:rPr lang="en-US" sz="1100" dirty="0">
                  <a:latin typeface="Arial" panose="020B0604020202020204" pitchFamily="34" charset="0"/>
                  <a:cs typeface="Arial" panose="020B0604020202020204" pitchFamily="34" charset="0"/>
                </a:rPr>
                <a:t>5535</a:t>
              </a:r>
            </a:p>
          </p:txBody>
        </p:sp>
        <p:sp>
          <p:nvSpPr>
            <p:cNvPr id="32" name="TextBox 31">
              <a:extLst>
                <a:ext uri="{FF2B5EF4-FFF2-40B4-BE49-F238E27FC236}">
                  <a16:creationId xmlns:a16="http://schemas.microsoft.com/office/drawing/2014/main" id="{5CFB3FC9-849B-7FA2-2F22-0138178D03BC}"/>
                </a:ext>
              </a:extLst>
            </p:cNvPr>
            <p:cNvSpPr txBox="1"/>
            <p:nvPr/>
          </p:nvSpPr>
          <p:spPr>
            <a:xfrm>
              <a:off x="6520458" y="5931501"/>
              <a:ext cx="420308" cy="261610"/>
            </a:xfrm>
            <a:prstGeom prst="rect">
              <a:avLst/>
            </a:prstGeom>
            <a:noFill/>
          </p:spPr>
          <p:txBody>
            <a:bodyPr wrap="none" rtlCol="0">
              <a:spAutoFit/>
            </a:bodyPr>
            <a:lstStyle/>
            <a:p>
              <a:r>
                <a:rPr lang="en-US" sz="1100" dirty="0">
                  <a:latin typeface="Arial" panose="020B0604020202020204" pitchFamily="34" charset="0"/>
                  <a:cs typeface="Arial" panose="020B0604020202020204" pitchFamily="34" charset="0"/>
                </a:rPr>
                <a:t>771</a:t>
              </a:r>
            </a:p>
          </p:txBody>
        </p:sp>
        <p:cxnSp>
          <p:nvCxnSpPr>
            <p:cNvPr id="34" name="Straight Connector 33">
              <a:extLst>
                <a:ext uri="{FF2B5EF4-FFF2-40B4-BE49-F238E27FC236}">
                  <a16:creationId xmlns:a16="http://schemas.microsoft.com/office/drawing/2014/main" id="{0AAFDAAE-B210-137B-6E11-FDA42B7A1C52}"/>
                </a:ext>
              </a:extLst>
            </p:cNvPr>
            <p:cNvCxnSpPr>
              <a:cxnSpLocks/>
            </p:cNvCxnSpPr>
            <p:nvPr/>
          </p:nvCxnSpPr>
          <p:spPr>
            <a:xfrm flipH="1">
              <a:off x="6631486" y="6151025"/>
              <a:ext cx="37919" cy="142802"/>
            </a:xfrm>
            <a:prstGeom prst="line">
              <a:avLst/>
            </a:prstGeom>
            <a:ln w="12700"/>
          </p:spPr>
          <p:style>
            <a:lnRef idx="1">
              <a:schemeClr val="dk1"/>
            </a:lnRef>
            <a:fillRef idx="0">
              <a:schemeClr val="dk1"/>
            </a:fillRef>
            <a:effectRef idx="0">
              <a:schemeClr val="dk1"/>
            </a:effectRef>
            <a:fontRef idx="minor">
              <a:schemeClr val="tx1"/>
            </a:fontRef>
          </p:style>
        </p:cxnSp>
      </p:grpSp>
      <p:sp>
        <p:nvSpPr>
          <p:cNvPr id="8" name="TextBox 7">
            <a:extLst>
              <a:ext uri="{FF2B5EF4-FFF2-40B4-BE49-F238E27FC236}">
                <a16:creationId xmlns:a16="http://schemas.microsoft.com/office/drawing/2014/main" id="{EE45CD54-C364-0DF6-D769-14603869313B}"/>
              </a:ext>
            </a:extLst>
          </p:cNvPr>
          <p:cNvSpPr txBox="1"/>
          <p:nvPr/>
        </p:nvSpPr>
        <p:spPr>
          <a:xfrm>
            <a:off x="123823" y="850334"/>
            <a:ext cx="1261753" cy="507831"/>
          </a:xfrm>
          <a:prstGeom prst="rect">
            <a:avLst/>
          </a:prstGeom>
          <a:noFill/>
        </p:spPr>
        <p:txBody>
          <a:bodyPr wrap="square" rtlCol="0">
            <a:spAutoFit/>
          </a:bodyPr>
          <a:lstStyle/>
          <a:p>
            <a:pPr algn="ctr"/>
            <a:r>
              <a:rPr lang="en-US" sz="900" dirty="0">
                <a:latin typeface="Arial" panose="020B0604020202020204" pitchFamily="34" charset="0"/>
                <a:cs typeface="Arial" panose="020B0604020202020204" pitchFamily="34" charset="0"/>
              </a:rPr>
              <a:t>Normalized </a:t>
            </a:r>
          </a:p>
          <a:p>
            <a:pPr algn="ctr"/>
            <a:r>
              <a:rPr lang="en-US" sz="900" dirty="0">
                <a:latin typeface="Arial" panose="020B0604020202020204" pitchFamily="34" charset="0"/>
                <a:cs typeface="Arial" panose="020B0604020202020204" pitchFamily="34" charset="0"/>
              </a:rPr>
              <a:t>protein </a:t>
            </a:r>
          </a:p>
          <a:p>
            <a:pPr algn="ctr"/>
            <a:r>
              <a:rPr lang="en-US" sz="900" dirty="0">
                <a:latin typeface="Arial" panose="020B0604020202020204" pitchFamily="34" charset="0"/>
                <a:cs typeface="Arial" panose="020B0604020202020204" pitchFamily="34" charset="0"/>
              </a:rPr>
              <a:t>abundance</a:t>
            </a:r>
          </a:p>
        </p:txBody>
      </p:sp>
      <p:sp>
        <p:nvSpPr>
          <p:cNvPr id="7" name="TextBox 6">
            <a:extLst>
              <a:ext uri="{FF2B5EF4-FFF2-40B4-BE49-F238E27FC236}">
                <a16:creationId xmlns:a16="http://schemas.microsoft.com/office/drawing/2014/main" id="{8E1F1EFC-8ADD-4FEA-C4CC-AD931BE754E7}"/>
              </a:ext>
            </a:extLst>
          </p:cNvPr>
          <p:cNvSpPr txBox="1"/>
          <p:nvPr/>
        </p:nvSpPr>
        <p:spPr>
          <a:xfrm>
            <a:off x="133350" y="7850821"/>
            <a:ext cx="6724650" cy="659796"/>
          </a:xfrm>
          <a:prstGeom prst="rect">
            <a:avLst/>
          </a:prstGeom>
          <a:noFill/>
        </p:spPr>
        <p:txBody>
          <a:bodyPr wrap="square">
            <a:spAutoFit/>
          </a:bodyPr>
          <a:lstStyle/>
          <a:p>
            <a:pPr marL="0" marR="0">
              <a:lnSpc>
                <a:spcPct val="115000"/>
              </a:lnSpc>
              <a:spcBef>
                <a:spcPts val="0"/>
              </a:spcBef>
              <a:spcAft>
                <a:spcPts val="800"/>
              </a:spcAft>
            </a:pPr>
            <a:r>
              <a:rPr lang="en-US" sz="1100" b="1" kern="100" dirty="0">
                <a:effectLst/>
                <a:latin typeface="Arial" panose="020B0604020202020204" pitchFamily="34" charset="0"/>
                <a:ea typeface="Aptos" panose="020B0004020202020204" pitchFamily="34" charset="0"/>
                <a:cs typeface="Arial" panose="020B0604020202020204" pitchFamily="34" charset="0"/>
              </a:rPr>
              <a:t>Supp. Figure 6. Identification of cell line clusters. </a:t>
            </a:r>
            <a:r>
              <a:rPr lang="en-US" sz="1100" kern="100" dirty="0">
                <a:effectLst/>
                <a:latin typeface="Arial" panose="020B0604020202020204" pitchFamily="34" charset="0"/>
                <a:ea typeface="Aptos" panose="020B0004020202020204" pitchFamily="34" charset="0"/>
                <a:cs typeface="Arial" panose="020B0604020202020204" pitchFamily="34" charset="0"/>
              </a:rPr>
              <a:t>A) Heatmap displaying unsupervised hierarchical clustering of the top 1,100 most variable proteins across 11 TNBC cell lines. B) Venn diagram showing 5,535 identified proteins overlapping between the tumor and cell line proteomic datasets.</a:t>
            </a:r>
          </a:p>
        </p:txBody>
      </p:sp>
    </p:spTree>
    <p:extLst>
      <p:ext uri="{BB962C8B-B14F-4D97-AF65-F5344CB8AC3E}">
        <p14:creationId xmlns:p14="http://schemas.microsoft.com/office/powerpoint/2010/main" val="6069450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476D9-07C6-C8CD-5B34-DAE514631FB7}"/>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BA07D357-E26C-66D0-D881-88DDE29600A6}"/>
              </a:ext>
            </a:extLst>
          </p:cNvPr>
          <p:cNvPicPr>
            <a:picLocks noChangeAspect="1"/>
          </p:cNvPicPr>
          <p:nvPr/>
        </p:nvPicPr>
        <p:blipFill>
          <a:blip r:embed="rId3"/>
          <a:stretch>
            <a:fillRect/>
          </a:stretch>
        </p:blipFill>
        <p:spPr>
          <a:xfrm>
            <a:off x="3607045" y="3506710"/>
            <a:ext cx="2328219" cy="2305633"/>
          </a:xfrm>
          <a:prstGeom prst="rect">
            <a:avLst/>
          </a:prstGeom>
        </p:spPr>
      </p:pic>
      <p:pic>
        <p:nvPicPr>
          <p:cNvPr id="8" name="Picture 7">
            <a:extLst>
              <a:ext uri="{FF2B5EF4-FFF2-40B4-BE49-F238E27FC236}">
                <a16:creationId xmlns:a16="http://schemas.microsoft.com/office/drawing/2014/main" id="{919D38E6-3787-05AB-78D1-14DEDAD7A0A5}"/>
              </a:ext>
            </a:extLst>
          </p:cNvPr>
          <p:cNvPicPr>
            <a:picLocks noChangeAspect="1"/>
          </p:cNvPicPr>
          <p:nvPr/>
        </p:nvPicPr>
        <p:blipFill>
          <a:blip r:embed="rId4"/>
          <a:stretch>
            <a:fillRect/>
          </a:stretch>
        </p:blipFill>
        <p:spPr>
          <a:xfrm>
            <a:off x="3611039" y="1070957"/>
            <a:ext cx="2328219" cy="2339502"/>
          </a:xfrm>
          <a:prstGeom prst="rect">
            <a:avLst/>
          </a:prstGeom>
        </p:spPr>
      </p:pic>
      <p:pic>
        <p:nvPicPr>
          <p:cNvPr id="4" name="Picture 3" descr="A group of colorful lights&#10;&#10;Description automatically generated">
            <a:extLst>
              <a:ext uri="{FF2B5EF4-FFF2-40B4-BE49-F238E27FC236}">
                <a16:creationId xmlns:a16="http://schemas.microsoft.com/office/drawing/2014/main" id="{61B946FB-7FF5-C7C2-D928-98A9D3EDAD06}"/>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074746" y="1071353"/>
            <a:ext cx="2343098" cy="2339503"/>
          </a:xfrm>
          <a:prstGeom prst="rect">
            <a:avLst/>
          </a:prstGeom>
        </p:spPr>
      </p:pic>
      <p:pic>
        <p:nvPicPr>
          <p:cNvPr id="9" name="Picture 8" descr="A group of colorful dots&#10;&#10;Description automatically generated">
            <a:extLst>
              <a:ext uri="{FF2B5EF4-FFF2-40B4-BE49-F238E27FC236}">
                <a16:creationId xmlns:a16="http://schemas.microsoft.com/office/drawing/2014/main" id="{FD0D96D6-40FE-773A-D10D-ADECF762BBA4}"/>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081908" y="3507732"/>
            <a:ext cx="2343097" cy="2329615"/>
          </a:xfrm>
          <a:prstGeom prst="rect">
            <a:avLst/>
          </a:prstGeom>
        </p:spPr>
      </p:pic>
      <p:sp>
        <p:nvSpPr>
          <p:cNvPr id="29" name="TextBox 28">
            <a:extLst>
              <a:ext uri="{FF2B5EF4-FFF2-40B4-BE49-F238E27FC236}">
                <a16:creationId xmlns:a16="http://schemas.microsoft.com/office/drawing/2014/main" id="{CA42DA47-0C02-682F-E390-E1DCC9E260AA}"/>
              </a:ext>
            </a:extLst>
          </p:cNvPr>
          <p:cNvSpPr txBox="1"/>
          <p:nvPr/>
        </p:nvSpPr>
        <p:spPr>
          <a:xfrm>
            <a:off x="963662" y="1054446"/>
            <a:ext cx="372218" cy="430887"/>
          </a:xfrm>
          <a:prstGeom prst="rect">
            <a:avLst/>
          </a:prstGeom>
          <a:noFill/>
        </p:spPr>
        <p:txBody>
          <a:bodyPr wrap="none" rtlCol="0">
            <a:spAutoFit/>
          </a:bodyPr>
          <a:lstStyle/>
          <a:p>
            <a:r>
              <a:rPr lang="en-US" sz="2200" dirty="0">
                <a:latin typeface="Arial" panose="020B0604020202020204" pitchFamily="34" charset="0"/>
                <a:cs typeface="Arial" panose="020B0604020202020204" pitchFamily="34" charset="0"/>
              </a:rPr>
              <a:t>A</a:t>
            </a:r>
          </a:p>
        </p:txBody>
      </p:sp>
      <p:sp>
        <p:nvSpPr>
          <p:cNvPr id="30" name="TextBox 29">
            <a:extLst>
              <a:ext uri="{FF2B5EF4-FFF2-40B4-BE49-F238E27FC236}">
                <a16:creationId xmlns:a16="http://schemas.microsoft.com/office/drawing/2014/main" id="{BE62F098-D404-7A88-AF9E-E125B6B80C0E}"/>
              </a:ext>
            </a:extLst>
          </p:cNvPr>
          <p:cNvSpPr txBox="1"/>
          <p:nvPr/>
        </p:nvSpPr>
        <p:spPr>
          <a:xfrm>
            <a:off x="3475510" y="1054446"/>
            <a:ext cx="444306" cy="430887"/>
          </a:xfrm>
          <a:prstGeom prst="rect">
            <a:avLst/>
          </a:prstGeom>
          <a:noFill/>
        </p:spPr>
        <p:txBody>
          <a:bodyPr wrap="square" rtlCol="0">
            <a:spAutoFit/>
          </a:bodyPr>
          <a:lstStyle/>
          <a:p>
            <a:r>
              <a:rPr lang="en-US" sz="2200" dirty="0">
                <a:latin typeface="Arial" panose="020B0604020202020204" pitchFamily="34" charset="0"/>
                <a:cs typeface="Arial" panose="020B0604020202020204" pitchFamily="34" charset="0"/>
              </a:rPr>
              <a:t>B</a:t>
            </a:r>
          </a:p>
        </p:txBody>
      </p:sp>
      <p:sp>
        <p:nvSpPr>
          <p:cNvPr id="31" name="TextBox 30">
            <a:extLst>
              <a:ext uri="{FF2B5EF4-FFF2-40B4-BE49-F238E27FC236}">
                <a16:creationId xmlns:a16="http://schemas.microsoft.com/office/drawing/2014/main" id="{6D2DE3F7-9E95-001E-7C45-AE49EF4EFBF5}"/>
              </a:ext>
            </a:extLst>
          </p:cNvPr>
          <p:cNvSpPr txBox="1"/>
          <p:nvPr/>
        </p:nvSpPr>
        <p:spPr>
          <a:xfrm>
            <a:off x="961195" y="3450912"/>
            <a:ext cx="388248" cy="430887"/>
          </a:xfrm>
          <a:prstGeom prst="rect">
            <a:avLst/>
          </a:prstGeom>
          <a:noFill/>
        </p:spPr>
        <p:txBody>
          <a:bodyPr wrap="none" rtlCol="0">
            <a:spAutoFit/>
          </a:bodyPr>
          <a:lstStyle/>
          <a:p>
            <a:r>
              <a:rPr lang="en-US" sz="2200" dirty="0">
                <a:latin typeface="Arial" panose="020B0604020202020204" pitchFamily="34" charset="0"/>
                <a:cs typeface="Arial" panose="020B0604020202020204" pitchFamily="34" charset="0"/>
              </a:rPr>
              <a:t>C</a:t>
            </a:r>
          </a:p>
        </p:txBody>
      </p:sp>
      <p:sp>
        <p:nvSpPr>
          <p:cNvPr id="32" name="TextBox 31">
            <a:extLst>
              <a:ext uri="{FF2B5EF4-FFF2-40B4-BE49-F238E27FC236}">
                <a16:creationId xmlns:a16="http://schemas.microsoft.com/office/drawing/2014/main" id="{6F22FCED-9C08-52A8-383A-319CFD54E332}"/>
              </a:ext>
            </a:extLst>
          </p:cNvPr>
          <p:cNvSpPr txBox="1"/>
          <p:nvPr/>
        </p:nvSpPr>
        <p:spPr>
          <a:xfrm>
            <a:off x="3475510" y="3457443"/>
            <a:ext cx="444306" cy="430887"/>
          </a:xfrm>
          <a:prstGeom prst="rect">
            <a:avLst/>
          </a:prstGeom>
          <a:noFill/>
        </p:spPr>
        <p:txBody>
          <a:bodyPr wrap="square" rtlCol="0">
            <a:spAutoFit/>
          </a:bodyPr>
          <a:lstStyle/>
          <a:p>
            <a:r>
              <a:rPr lang="en-US" sz="2200" dirty="0">
                <a:latin typeface="Arial" panose="020B0604020202020204" pitchFamily="34" charset="0"/>
                <a:cs typeface="Arial" panose="020B0604020202020204" pitchFamily="34" charset="0"/>
              </a:rPr>
              <a:t>D</a:t>
            </a:r>
          </a:p>
        </p:txBody>
      </p:sp>
      <p:sp>
        <p:nvSpPr>
          <p:cNvPr id="7" name="TextBox 6">
            <a:extLst>
              <a:ext uri="{FF2B5EF4-FFF2-40B4-BE49-F238E27FC236}">
                <a16:creationId xmlns:a16="http://schemas.microsoft.com/office/drawing/2014/main" id="{E69CB1FE-D6FB-D80F-3463-2A73179B83D7}"/>
              </a:ext>
            </a:extLst>
          </p:cNvPr>
          <p:cNvSpPr txBox="1"/>
          <p:nvPr/>
        </p:nvSpPr>
        <p:spPr>
          <a:xfrm>
            <a:off x="133350" y="6907846"/>
            <a:ext cx="6724650" cy="2217145"/>
          </a:xfrm>
          <a:prstGeom prst="rect">
            <a:avLst/>
          </a:prstGeom>
          <a:noFill/>
        </p:spPr>
        <p:txBody>
          <a:bodyPr wrap="square">
            <a:spAutoFit/>
          </a:bodyPr>
          <a:lstStyle/>
          <a:p>
            <a:pPr marL="0" marR="0">
              <a:lnSpc>
                <a:spcPct val="115000"/>
              </a:lnSpc>
              <a:spcBef>
                <a:spcPts val="0"/>
              </a:spcBef>
              <a:spcAft>
                <a:spcPts val="800"/>
              </a:spcAft>
            </a:pPr>
            <a:r>
              <a:rPr lang="en-US" sz="1100" b="1" kern="100" dirty="0">
                <a:effectLst/>
                <a:latin typeface="Arial" panose="020B0604020202020204" pitchFamily="34" charset="0"/>
                <a:ea typeface="Aptos" panose="020B0004020202020204" pitchFamily="34" charset="0"/>
                <a:cs typeface="Arial" panose="020B0604020202020204" pitchFamily="34" charset="0"/>
              </a:rPr>
              <a:t>Supp. Figure 7. Differential abundances of clinically relevant proteins across TNBC subtypes. </a:t>
            </a:r>
            <a:r>
              <a:rPr lang="en-US" sz="1100" kern="100" dirty="0">
                <a:effectLst/>
                <a:latin typeface="Arial" panose="020B0604020202020204" pitchFamily="34" charset="0"/>
                <a:ea typeface="Aptos" panose="020B0004020202020204" pitchFamily="34" charset="0"/>
                <a:cs typeface="Arial" panose="020B0604020202020204" pitchFamily="34" charset="0"/>
              </a:rPr>
              <a:t>Boxplots comparing the abundance of proteins associated with clinically relevant TNBC classification and characterization, across the four TNBC tumor subtypes. A) IDO1, an immunoregulatory enzyme that promotes a tolerant immune environment. B) Trop-2, a target receptor for current TNBC drug therapies. C) TGFB2, a growth factor that serves as an immune suppressor and angiogenesis promoter. D) CLD3, a surface protein used to identify the aggressive “claudin-low” breast cancer subtype, known for exhibiting a de-differentiated phenotype that is hard to treat. A-D) The middle bar represents the median value, and the box edges represent the interquartile range. One-way analysis of variance (ANOVA) was used for statistical testing. For pairwise comparisons between subtypes, an unpaired two-tailed Welch's t-test was performed, and the statistically significant p-value is shown as (*p &lt; 0.05), (**p &lt; 0.01), (***p &lt; 0.001), (****p &lt; 0.0001).</a:t>
            </a:r>
          </a:p>
        </p:txBody>
      </p:sp>
    </p:spTree>
    <p:extLst>
      <p:ext uri="{BB962C8B-B14F-4D97-AF65-F5344CB8AC3E}">
        <p14:creationId xmlns:p14="http://schemas.microsoft.com/office/powerpoint/2010/main" val="233463917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5C79EA46BB9714B97C47A6FCEC251C7" ma:contentTypeVersion="16" ma:contentTypeDescription="Create a new document." ma:contentTypeScope="" ma:versionID="1cac9917a0b5f6e151688ce21e8406dd">
  <xsd:schema xmlns:xsd="http://www.w3.org/2001/XMLSchema" xmlns:xs="http://www.w3.org/2001/XMLSchema" xmlns:p="http://schemas.microsoft.com/office/2006/metadata/properties" xmlns:ns3="14bb34ed-7181-4122-a423-ed4190565575" xmlns:ns4="fa78d25a-5d13-4dd7-b326-381175ffcf95" targetNamespace="http://schemas.microsoft.com/office/2006/metadata/properties" ma:root="true" ma:fieldsID="1f3b11514bd311d9d4141a426c49eadd" ns3:_="" ns4:_="">
    <xsd:import namespace="14bb34ed-7181-4122-a423-ed4190565575"/>
    <xsd:import namespace="fa78d25a-5d13-4dd7-b326-381175ffcf95"/>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4bb34ed-7181-4122-a423-ed419056557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a78d25a-5d13-4dd7-b326-381175ffcf9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3C0DC1C-3028-4533-9588-03574B3DD7DA}">
  <ds:schemaRefs>
    <ds:schemaRef ds:uri="http://schemas.microsoft.com/sharepoint/v3/contenttype/forms"/>
  </ds:schemaRefs>
</ds:datastoreItem>
</file>

<file path=customXml/itemProps2.xml><?xml version="1.0" encoding="utf-8"?>
<ds:datastoreItem xmlns:ds="http://schemas.openxmlformats.org/officeDocument/2006/customXml" ds:itemID="{6BB36AE1-1370-42F0-B922-723EB1122DD7}">
  <ds:schemaRefs>
    <ds:schemaRef ds:uri="fa78d25a-5d13-4dd7-b326-381175ffcf95"/>
    <ds:schemaRef ds:uri="http://purl.org/dc/elements/1.1/"/>
    <ds:schemaRef ds:uri="http://purl.org/dc/dcmitype/"/>
    <ds:schemaRef ds:uri="http://www.w3.org/XML/1998/namespace"/>
    <ds:schemaRef ds:uri="http://purl.org/dc/terms/"/>
    <ds:schemaRef ds:uri="http://schemas.microsoft.com/office/2006/metadata/properties"/>
    <ds:schemaRef ds:uri="http://schemas.microsoft.com/office/2006/documentManagement/types"/>
    <ds:schemaRef ds:uri="14bb34ed-7181-4122-a423-ed4190565575"/>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98EAE0C7-019A-4312-AA41-4FC2247C4DE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4bb34ed-7181-4122-a423-ed4190565575"/>
    <ds:schemaRef ds:uri="fa78d25a-5d13-4dd7-b326-381175ffcf9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45515</TotalTime>
  <Words>1191</Words>
  <Application>Microsoft Office PowerPoint</Application>
  <PresentationFormat>Custom</PresentationFormat>
  <Paragraphs>146</Paragraphs>
  <Slides>9</Slides>
  <Notes>5</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9</vt:i4>
      </vt:variant>
    </vt:vector>
  </HeadingPairs>
  <TitlesOfParts>
    <vt:vector size="15" baseType="lpstr">
      <vt:lpstr>Aptos</vt:lpstr>
      <vt:lpstr>Arial</vt:lpstr>
      <vt:lpstr>Calibri</vt:lpstr>
      <vt:lpstr>Calibri Light</vt:lpstr>
      <vt:lpstr>Office Theme</vt:lpstr>
      <vt:lpstr>Prism 10</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Natasha C. Mariano</dc:creator>
  <cp:lastModifiedBy>Arminja N. Kettenbach</cp:lastModifiedBy>
  <cp:revision>83</cp:revision>
  <cp:lastPrinted>2024-05-31T08:59:40Z</cp:lastPrinted>
  <dcterms:created xsi:type="dcterms:W3CDTF">2022-09-27T20:29:38Z</dcterms:created>
  <dcterms:modified xsi:type="dcterms:W3CDTF">2024-12-25T18:57:16Z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0x01010065C79EA46BB9714B97C47A6FCEC251C7</vt:lpwstr>
  </property>
</Properties>
</file>