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449" autoAdjust="0"/>
  </p:normalViewPr>
  <p:slideViewPr>
    <p:cSldViewPr snapToGrid="0">
      <p:cViewPr>
        <p:scale>
          <a:sx n="200" d="100"/>
          <a:sy n="200" d="100"/>
        </p:scale>
        <p:origin x="456" y="-3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E9C7-8EFE-4432-B0FA-FF32773DAFB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40D31-6E7C-449F-9D89-623EA5D5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79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E9C7-8EFE-4432-B0FA-FF32773DAFB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40D31-6E7C-449F-9D89-623EA5D5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658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E9C7-8EFE-4432-B0FA-FF32773DAFB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40D31-6E7C-449F-9D89-623EA5D5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1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E9C7-8EFE-4432-B0FA-FF32773DAFB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40D31-6E7C-449F-9D89-623EA5D5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712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E9C7-8EFE-4432-B0FA-FF32773DAFB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40D31-6E7C-449F-9D89-623EA5D5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870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E9C7-8EFE-4432-B0FA-FF32773DAFB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40D31-6E7C-449F-9D89-623EA5D5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69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E9C7-8EFE-4432-B0FA-FF32773DAFB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40D31-6E7C-449F-9D89-623EA5D5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21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E9C7-8EFE-4432-B0FA-FF32773DAFB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40D31-6E7C-449F-9D89-623EA5D5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E9C7-8EFE-4432-B0FA-FF32773DAFB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40D31-6E7C-449F-9D89-623EA5D5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39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E9C7-8EFE-4432-B0FA-FF32773DAFB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40D31-6E7C-449F-9D89-623EA5D5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67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E9C7-8EFE-4432-B0FA-FF32773DAFB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40D31-6E7C-449F-9D89-623EA5D5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68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18E9C7-8EFE-4432-B0FA-FF32773DAFBB}" type="datetimeFigureOut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F40D31-6E7C-449F-9D89-623EA5D51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4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8.wdp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if"/><Relationship Id="rId3" Type="http://schemas.openxmlformats.org/officeDocument/2006/relationships/image" Target="../media/image11.png"/><Relationship Id="rId7" Type="http://schemas.openxmlformats.org/officeDocument/2006/relationships/image" Target="../media/image13.tif"/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12.png"/><Relationship Id="rId4" Type="http://schemas.microsoft.com/office/2007/relationships/hdphoto" Target="../media/hdphoto9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tif"/><Relationship Id="rId18" Type="http://schemas.openxmlformats.org/officeDocument/2006/relationships/image" Target="../media/image24.png"/><Relationship Id="rId3" Type="http://schemas.microsoft.com/office/2007/relationships/hdphoto" Target="../media/hdphoto11.wdp"/><Relationship Id="rId7" Type="http://schemas.microsoft.com/office/2007/relationships/hdphoto" Target="../media/hdphoto13.wdp"/><Relationship Id="rId12" Type="http://schemas.microsoft.com/office/2007/relationships/hdphoto" Target="../media/hdphoto15.wdp"/><Relationship Id="rId17" Type="http://schemas.microsoft.com/office/2007/relationships/hdphoto" Target="../media/hdphoto17.wdp"/><Relationship Id="rId2" Type="http://schemas.openxmlformats.org/officeDocument/2006/relationships/image" Target="../media/image1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microsoft.com/office/2007/relationships/hdphoto" Target="../media/hdphoto12.wdp"/><Relationship Id="rId15" Type="http://schemas.microsoft.com/office/2007/relationships/hdphoto" Target="../media/hdphoto16.wdp"/><Relationship Id="rId10" Type="http://schemas.openxmlformats.org/officeDocument/2006/relationships/image" Target="../media/image19.tif"/><Relationship Id="rId19" Type="http://schemas.openxmlformats.org/officeDocument/2006/relationships/image" Target="../media/image25.png"/><Relationship Id="rId4" Type="http://schemas.openxmlformats.org/officeDocument/2006/relationships/image" Target="../media/image16.png"/><Relationship Id="rId9" Type="http://schemas.microsoft.com/office/2007/relationships/hdphoto" Target="../media/hdphoto14.wdp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7" Type="http://schemas.microsoft.com/office/2007/relationships/hdphoto" Target="../media/hdphoto19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EE5215-6D68-EA59-50BF-2B9CEC158F52}"/>
              </a:ext>
            </a:extLst>
          </p:cNvPr>
          <p:cNvSpPr txBox="1">
            <a:spLocks/>
          </p:cNvSpPr>
          <p:nvPr/>
        </p:nvSpPr>
        <p:spPr>
          <a:xfrm>
            <a:off x="119307" y="0"/>
            <a:ext cx="5742873" cy="426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Uncropped Blots from Figure 1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9AE0488-48C0-9935-9DDE-6E5413FC7989}"/>
              </a:ext>
            </a:extLst>
          </p:cNvPr>
          <p:cNvGrpSpPr/>
          <p:nvPr/>
        </p:nvGrpSpPr>
        <p:grpSpPr>
          <a:xfrm>
            <a:off x="937997" y="759332"/>
            <a:ext cx="5232256" cy="3114846"/>
            <a:chOff x="690347" y="3021976"/>
            <a:chExt cx="5232256" cy="311484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2619824-05C4-D6EB-29E6-7E507EC52774}"/>
                </a:ext>
              </a:extLst>
            </p:cNvPr>
            <p:cNvSpPr txBox="1"/>
            <p:nvPr/>
          </p:nvSpPr>
          <p:spPr>
            <a:xfrm>
              <a:off x="5353268" y="5035171"/>
              <a:ext cx="569335" cy="232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50 kDa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3950F61-4082-2093-ABDA-8B07D67247A5}"/>
                </a:ext>
              </a:extLst>
            </p:cNvPr>
            <p:cNvSpPr txBox="1"/>
            <p:nvPr/>
          </p:nvSpPr>
          <p:spPr>
            <a:xfrm>
              <a:off x="5353268" y="5250895"/>
              <a:ext cx="569335" cy="232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35 kDa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786F5E-7050-93FF-9D5E-6E7F32CC8F91}"/>
                </a:ext>
              </a:extLst>
            </p:cNvPr>
            <p:cNvSpPr txBox="1"/>
            <p:nvPr/>
          </p:nvSpPr>
          <p:spPr>
            <a:xfrm>
              <a:off x="1572466" y="3249488"/>
              <a:ext cx="617443" cy="2327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UPRT</a:t>
              </a:r>
              <a:r>
                <a:rPr lang="en-CA" sz="90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fl/fl</a:t>
              </a:r>
              <a:endParaRPr lang="en-US" sz="900" i="1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13" descr="A close-up of a test tube&#10;&#10;Description automatically generated">
              <a:extLst>
                <a:ext uri="{FF2B5EF4-FFF2-40B4-BE49-F238E27FC236}">
                  <a16:creationId xmlns:a16="http://schemas.microsoft.com/office/drawing/2014/main" id="{2C75EFF2-D081-2CE0-275B-EA930284DE67}"/>
                </a:ext>
              </a:extLst>
            </p:cNvPr>
            <p:cNvPicPr preferRelativeResize="0">
              <a:picLocks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10" t="23757" r="16545" b="37490"/>
            <a:stretch>
              <a:fillRect/>
            </a:stretch>
          </p:blipFill>
          <p:spPr>
            <a:xfrm>
              <a:off x="751562" y="3995802"/>
              <a:ext cx="4622103" cy="204174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4864B33-3E01-56D1-8A45-A5D5E1184A8F}"/>
                </a:ext>
              </a:extLst>
            </p:cNvPr>
            <p:cNvCxnSpPr>
              <a:cxnSpLocks/>
            </p:cNvCxnSpPr>
            <p:nvPr/>
          </p:nvCxnSpPr>
          <p:spPr>
            <a:xfrm>
              <a:off x="5330495" y="5151110"/>
              <a:ext cx="6979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951DFF2-01F0-9F4A-C51B-5511F4E129D5}"/>
                </a:ext>
              </a:extLst>
            </p:cNvPr>
            <p:cNvCxnSpPr>
              <a:cxnSpLocks/>
            </p:cNvCxnSpPr>
            <p:nvPr/>
          </p:nvCxnSpPr>
          <p:spPr>
            <a:xfrm>
              <a:off x="5330495" y="5356645"/>
              <a:ext cx="6979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BBD8296-AF41-7662-1DE4-1D052AA681F4}"/>
                </a:ext>
              </a:extLst>
            </p:cNvPr>
            <p:cNvSpPr txBox="1"/>
            <p:nvPr/>
          </p:nvSpPr>
          <p:spPr>
            <a:xfrm rot="16200000">
              <a:off x="4506701" y="3698724"/>
              <a:ext cx="438271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Liver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87BCD46-21D9-317B-F6F6-054983D65438}"/>
                </a:ext>
              </a:extLst>
            </p:cNvPr>
            <p:cNvSpPr txBox="1"/>
            <p:nvPr/>
          </p:nvSpPr>
          <p:spPr>
            <a:xfrm rot="16200000">
              <a:off x="4017958" y="3671782"/>
              <a:ext cx="502914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sWAT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EBDFD5-A50E-F8B9-B6D1-D166A1F72C42}"/>
                </a:ext>
              </a:extLst>
            </p:cNvPr>
            <p:cNvSpPr txBox="1"/>
            <p:nvPr/>
          </p:nvSpPr>
          <p:spPr>
            <a:xfrm rot="16200000">
              <a:off x="3786515" y="3669087"/>
              <a:ext cx="509378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eWAT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F7A75D1-E367-D28B-E4B9-F925164886C3}"/>
                </a:ext>
              </a:extLst>
            </p:cNvPr>
            <p:cNvSpPr txBox="1"/>
            <p:nvPr/>
          </p:nvSpPr>
          <p:spPr>
            <a:xfrm rot="16200000">
              <a:off x="4291419" y="3709501"/>
              <a:ext cx="412414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BAT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E7DA5A7-92CC-7163-CBC7-790BC9A0C27E}"/>
                </a:ext>
              </a:extLst>
            </p:cNvPr>
            <p:cNvSpPr txBox="1"/>
            <p:nvPr/>
          </p:nvSpPr>
          <p:spPr>
            <a:xfrm rot="16200000">
              <a:off x="4676734" y="3650228"/>
              <a:ext cx="554627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Muscle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DCA438-BE37-1CF1-40DC-9F13E3DFFDCE}"/>
                </a:ext>
              </a:extLst>
            </p:cNvPr>
            <p:cNvSpPr txBox="1"/>
            <p:nvPr/>
          </p:nvSpPr>
          <p:spPr>
            <a:xfrm rot="16200000">
              <a:off x="4953435" y="3690641"/>
              <a:ext cx="457664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Brain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62DB7E5-FB05-8630-AE2A-8B16A07CF1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14267" y="3918449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DB74910-C5F5-BA87-E690-D67A50BCA6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44026" y="3918446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37F311D-24BC-DA25-197D-BD88C47F4C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8073" y="3918449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85CFD21-3997-104A-3DFA-281EEF6813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08306" y="3918449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8991142-3B46-30FB-A96D-CE4F69C941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57113" y="3918448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0D2A7C2-7637-B424-0AD9-A3DEBE5D7630}"/>
                </a:ext>
              </a:extLst>
            </p:cNvPr>
            <p:cNvSpPr txBox="1"/>
            <p:nvPr/>
          </p:nvSpPr>
          <p:spPr>
            <a:xfrm>
              <a:off x="690347" y="3021976"/>
              <a:ext cx="1045632" cy="232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900" u="sng" dirty="0">
                  <a:latin typeface="Arial" panose="020B0604020202020204" pitchFamily="34" charset="0"/>
                  <a:cs typeface="Arial" panose="020B0604020202020204" pitchFamily="34" charset="0"/>
                </a:rPr>
                <a:t>IB: HA-UPRT</a:t>
              </a:r>
              <a:endParaRPr lang="en-US" sz="900" u="sng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19C365C-0EF3-BA58-62DA-889D94328E61}"/>
                </a:ext>
              </a:extLst>
            </p:cNvPr>
            <p:cNvSpPr txBox="1"/>
            <p:nvPr/>
          </p:nvSpPr>
          <p:spPr>
            <a:xfrm>
              <a:off x="2649189" y="3250427"/>
              <a:ext cx="114165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UCP1;UPRT (4°C)</a:t>
              </a:r>
              <a:endParaRPr lang="en-US" sz="900" i="1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B2E372C-CD84-5EE8-053E-D3EB82520696}"/>
                </a:ext>
              </a:extLst>
            </p:cNvPr>
            <p:cNvSpPr txBox="1"/>
            <p:nvPr/>
          </p:nvSpPr>
          <p:spPr>
            <a:xfrm rot="16200000">
              <a:off x="1768169" y="3698724"/>
              <a:ext cx="438271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Liver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9DD6312-8B91-31C5-0AFC-93D7BD9F3568}"/>
                </a:ext>
              </a:extLst>
            </p:cNvPr>
            <p:cNvSpPr txBox="1"/>
            <p:nvPr/>
          </p:nvSpPr>
          <p:spPr>
            <a:xfrm rot="16200000">
              <a:off x="1279426" y="3671782"/>
              <a:ext cx="502914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sWAT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2CDCE64-CA30-88DC-DBC9-D83307697612}"/>
                </a:ext>
              </a:extLst>
            </p:cNvPr>
            <p:cNvSpPr txBox="1"/>
            <p:nvPr/>
          </p:nvSpPr>
          <p:spPr>
            <a:xfrm rot="16200000">
              <a:off x="1047983" y="3669087"/>
              <a:ext cx="509378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eWAT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BB36DA3-292C-128D-6552-719E95E4BC97}"/>
                </a:ext>
              </a:extLst>
            </p:cNvPr>
            <p:cNvSpPr txBox="1"/>
            <p:nvPr/>
          </p:nvSpPr>
          <p:spPr>
            <a:xfrm rot="16200000">
              <a:off x="1552887" y="3709501"/>
              <a:ext cx="412414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BAT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EA8761B-9E55-F58E-9AA6-E776670282DF}"/>
                </a:ext>
              </a:extLst>
            </p:cNvPr>
            <p:cNvSpPr txBox="1"/>
            <p:nvPr/>
          </p:nvSpPr>
          <p:spPr>
            <a:xfrm rot="16200000">
              <a:off x="1938202" y="3650228"/>
              <a:ext cx="554627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Muscle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7D73582-1FEE-6829-2CC3-539DA2F3AA06}"/>
                </a:ext>
              </a:extLst>
            </p:cNvPr>
            <p:cNvSpPr txBox="1"/>
            <p:nvPr/>
          </p:nvSpPr>
          <p:spPr>
            <a:xfrm rot="16200000">
              <a:off x="2214895" y="3690641"/>
              <a:ext cx="457664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Brain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7EAE07A-E248-7BE7-F862-2E7A99E842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80596" y="3894637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454576B-0589-A562-CD0B-3C82BD1E56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15118" y="3894634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58F51A4A-6BFE-9014-3420-BDA9A12A2E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25825" y="3894637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362835A-0F8B-1899-23A1-3F614D6104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41297" y="3894637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000C796-F245-8666-9870-872046CD36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71053" y="3894636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21B2D46-CA86-B252-8F96-3A174972E68D}"/>
                </a:ext>
              </a:extLst>
            </p:cNvPr>
            <p:cNvSpPr txBox="1"/>
            <p:nvPr/>
          </p:nvSpPr>
          <p:spPr>
            <a:xfrm rot="16200000">
              <a:off x="3137435" y="3698724"/>
              <a:ext cx="438271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Liver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9CB63AE-AF77-2E6E-7F41-0996BF027534}"/>
                </a:ext>
              </a:extLst>
            </p:cNvPr>
            <p:cNvSpPr txBox="1"/>
            <p:nvPr/>
          </p:nvSpPr>
          <p:spPr>
            <a:xfrm rot="16200000">
              <a:off x="2648692" y="3671782"/>
              <a:ext cx="502914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sWAT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E67D565-37ED-3D77-118F-E996AFFABCE7}"/>
                </a:ext>
              </a:extLst>
            </p:cNvPr>
            <p:cNvSpPr txBox="1"/>
            <p:nvPr/>
          </p:nvSpPr>
          <p:spPr>
            <a:xfrm rot="16200000">
              <a:off x="2417249" y="3669087"/>
              <a:ext cx="509378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eWAT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BE4B098-BA66-5544-E503-B2EFEAC7E926}"/>
                </a:ext>
              </a:extLst>
            </p:cNvPr>
            <p:cNvSpPr txBox="1"/>
            <p:nvPr/>
          </p:nvSpPr>
          <p:spPr>
            <a:xfrm rot="16200000">
              <a:off x="2903101" y="3709501"/>
              <a:ext cx="412414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BAT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EE5A886-D416-AA74-AE17-0427570E3C5B}"/>
                </a:ext>
              </a:extLst>
            </p:cNvPr>
            <p:cNvSpPr txBox="1"/>
            <p:nvPr/>
          </p:nvSpPr>
          <p:spPr>
            <a:xfrm rot="16200000">
              <a:off x="3307468" y="3650228"/>
              <a:ext cx="554627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Muscle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1440F29-6F4A-183B-BC19-122850CFC958}"/>
                </a:ext>
              </a:extLst>
            </p:cNvPr>
            <p:cNvSpPr txBox="1"/>
            <p:nvPr/>
          </p:nvSpPr>
          <p:spPr>
            <a:xfrm rot="16200000">
              <a:off x="3584161" y="3690641"/>
              <a:ext cx="457664" cy="238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Brain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2A284A0-146E-8D51-D596-BC52FE02D8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42670" y="3942262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BF07F81-120E-3C57-EF20-2B94C98280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8140" y="3942259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9BE422B-7E0D-C672-9DE5-EC40DD0755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73615" y="3942262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3DB3E6C-0A6C-70B5-604E-12638C5101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3847" y="3942262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BEEA979D-40CF-B182-2ABB-04A8002CCA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14075" y="3942261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123C995-5701-7A72-E9F6-5713F3767D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9831" y="3927974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45FB602A-E47B-5C2A-1EEA-9AB60FA347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23469" y="3908923"/>
              <a:ext cx="0" cy="219456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9E95425-9F92-DBD5-DC69-49122FD3C497}"/>
                </a:ext>
              </a:extLst>
            </p:cNvPr>
            <p:cNvSpPr txBox="1"/>
            <p:nvPr/>
          </p:nvSpPr>
          <p:spPr>
            <a:xfrm>
              <a:off x="4073595" y="3250427"/>
              <a:ext cx="110158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UCP1;UPRT (RT)</a:t>
              </a:r>
              <a:endParaRPr lang="en-US" sz="900" i="1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2137272-4A70-01C6-881F-792554C03A0C}"/>
                </a:ext>
              </a:extLst>
            </p:cNvPr>
            <p:cNvCxnSpPr>
              <a:cxnSpLocks/>
            </p:cNvCxnSpPr>
            <p:nvPr/>
          </p:nvCxnSpPr>
          <p:spPr>
            <a:xfrm>
              <a:off x="1233487" y="3533774"/>
              <a:ext cx="1295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9BE412D-393C-BF9A-B3D1-8A07FC990CC5}"/>
                </a:ext>
              </a:extLst>
            </p:cNvPr>
            <p:cNvCxnSpPr>
              <a:cxnSpLocks/>
            </p:cNvCxnSpPr>
            <p:nvPr/>
          </p:nvCxnSpPr>
          <p:spPr>
            <a:xfrm>
              <a:off x="2595562" y="3533774"/>
              <a:ext cx="1295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0F8C09C-1472-A39C-5C17-86159524A3FE}"/>
                </a:ext>
              </a:extLst>
            </p:cNvPr>
            <p:cNvCxnSpPr>
              <a:cxnSpLocks/>
            </p:cNvCxnSpPr>
            <p:nvPr/>
          </p:nvCxnSpPr>
          <p:spPr>
            <a:xfrm>
              <a:off x="3976687" y="3533774"/>
              <a:ext cx="1295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B4A8B4D-FDBC-AB14-9443-CCF0AB57FF16}"/>
              </a:ext>
            </a:extLst>
          </p:cNvPr>
          <p:cNvGrpSpPr/>
          <p:nvPr/>
        </p:nvGrpSpPr>
        <p:grpSpPr>
          <a:xfrm>
            <a:off x="378453" y="4156700"/>
            <a:ext cx="3149607" cy="2122180"/>
            <a:chOff x="378453" y="4156700"/>
            <a:chExt cx="3149607" cy="2122180"/>
          </a:xfrm>
        </p:grpSpPr>
        <p:pic>
          <p:nvPicPr>
            <p:cNvPr id="68" name="Picture 67" descr="Background pattern&#10;&#10;Description automatically generated with medium confidence">
              <a:extLst>
                <a:ext uri="{FF2B5EF4-FFF2-40B4-BE49-F238E27FC236}">
                  <a16:creationId xmlns:a16="http://schemas.microsoft.com/office/drawing/2014/main" id="{A2212373-BFC2-AFCB-3826-E34A5E0557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" contrast="-1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28" t="10431" r="33396" b="37955"/>
            <a:stretch>
              <a:fillRect/>
            </a:stretch>
          </p:blipFill>
          <p:spPr>
            <a:xfrm>
              <a:off x="1211580" y="4697262"/>
              <a:ext cx="2316480" cy="15816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8CAB96A-0E5A-6C89-5183-6809294AC6BE}"/>
                </a:ext>
              </a:extLst>
            </p:cNvPr>
            <p:cNvSpPr txBox="1"/>
            <p:nvPr/>
          </p:nvSpPr>
          <p:spPr>
            <a:xfrm>
              <a:off x="687832" y="5408203"/>
              <a:ext cx="44595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CA" sz="1050" dirty="0">
                  <a:latin typeface="Arial" panose="020B0604020202020204" pitchFamily="34" charset="0"/>
                  <a:cs typeface="Arial" panose="020B0604020202020204" pitchFamily="34" charset="0"/>
                </a:rPr>
                <a:t>BAT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C6171A1-71B1-CD74-9D6D-F98092D2188A}"/>
                </a:ext>
              </a:extLst>
            </p:cNvPr>
            <p:cNvSpPr txBox="1"/>
            <p:nvPr/>
          </p:nvSpPr>
          <p:spPr>
            <a:xfrm>
              <a:off x="583636" y="5151552"/>
              <a:ext cx="5501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CA" sz="1050" dirty="0">
                  <a:latin typeface="Arial" panose="020B0604020202020204" pitchFamily="34" charset="0"/>
                  <a:cs typeface="Arial" panose="020B0604020202020204" pitchFamily="34" charset="0"/>
                </a:rPr>
                <a:t>sWAT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F4E90B4-5692-8F1B-222E-AED7BCD6FBB2}"/>
                </a:ext>
              </a:extLst>
            </p:cNvPr>
            <p:cNvSpPr txBox="1"/>
            <p:nvPr/>
          </p:nvSpPr>
          <p:spPr>
            <a:xfrm>
              <a:off x="1600695" y="4404767"/>
              <a:ext cx="66717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050" dirty="0">
                  <a:latin typeface="Arial" panose="020B0604020202020204" pitchFamily="34" charset="0"/>
                  <a:cs typeface="Arial" panose="020B0604020202020204" pitchFamily="34" charset="0"/>
                </a:rPr>
                <a:t>UPRT</a:t>
              </a:r>
              <a:r>
                <a:rPr lang="en-CA" sz="1050" i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fl/fl</a:t>
              </a:r>
              <a:endParaRPr lang="en-US" sz="1050" i="1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69B0A61-DB07-8E05-F9AE-10A62B5CCB6C}"/>
                </a:ext>
              </a:extLst>
            </p:cNvPr>
            <p:cNvSpPr txBox="1"/>
            <p:nvPr/>
          </p:nvSpPr>
          <p:spPr>
            <a:xfrm>
              <a:off x="2535936" y="4403683"/>
              <a:ext cx="96320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050" dirty="0">
                  <a:latin typeface="Arial" panose="020B0604020202020204" pitchFamily="34" charset="0"/>
                  <a:cs typeface="Arial" panose="020B0604020202020204" pitchFamily="34" charset="0"/>
                </a:rPr>
                <a:t>UCP1;UPRT</a:t>
              </a: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FAA01DD-2C00-3C93-0479-DD9389A40AD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541202" y="4721989"/>
              <a:ext cx="0" cy="155448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8AC7C38-F5FC-C03C-C3AB-E228569202BD}"/>
                </a:ext>
              </a:extLst>
            </p:cNvPr>
            <p:cNvSpPr txBox="1"/>
            <p:nvPr/>
          </p:nvSpPr>
          <p:spPr>
            <a:xfrm>
              <a:off x="867827" y="4156700"/>
              <a:ext cx="957313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050" u="sng" dirty="0">
                  <a:latin typeface="Arial" panose="020B0604020202020204" pitchFamily="34" charset="0"/>
                  <a:cs typeface="Arial" panose="020B0604020202020204" pitchFamily="34" charset="0"/>
                </a:rPr>
                <a:t>RNA dot-blot</a:t>
              </a:r>
              <a:endParaRPr lang="en-US" sz="1050" u="sng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12449A5-679B-3ABC-698E-64467EE1A9EE}"/>
                </a:ext>
              </a:extLst>
            </p:cNvPr>
            <p:cNvSpPr txBox="1"/>
            <p:nvPr/>
          </p:nvSpPr>
          <p:spPr>
            <a:xfrm>
              <a:off x="575622" y="4894901"/>
              <a:ext cx="55816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CA" sz="1050" dirty="0">
                  <a:latin typeface="Arial" panose="020B0604020202020204" pitchFamily="34" charset="0"/>
                  <a:cs typeface="Arial" panose="020B0604020202020204" pitchFamily="34" charset="0"/>
                </a:rPr>
                <a:t>eWAT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9621222-E174-41CC-B275-54AFCD5ADB3C}"/>
                </a:ext>
              </a:extLst>
            </p:cNvPr>
            <p:cNvSpPr txBox="1"/>
            <p:nvPr/>
          </p:nvSpPr>
          <p:spPr>
            <a:xfrm>
              <a:off x="655772" y="5664854"/>
              <a:ext cx="478016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CA" sz="1050" dirty="0">
                  <a:latin typeface="Arial" panose="020B0604020202020204" pitchFamily="34" charset="0"/>
                  <a:cs typeface="Arial" panose="020B0604020202020204" pitchFamily="34" charset="0"/>
                </a:rPr>
                <a:t>Liver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5B7A069-E4DF-673A-0141-B996416F8188}"/>
                </a:ext>
              </a:extLst>
            </p:cNvPr>
            <p:cNvSpPr txBox="1"/>
            <p:nvPr/>
          </p:nvSpPr>
          <p:spPr>
            <a:xfrm>
              <a:off x="378453" y="5921505"/>
              <a:ext cx="75533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CA" sz="1050" dirty="0">
                  <a:latin typeface="Arial" panose="020B0604020202020204" pitchFamily="34" charset="0"/>
                  <a:cs typeface="Arial" panose="020B0604020202020204" pitchFamily="34" charset="0"/>
                </a:rPr>
                <a:t>Pancreas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243EAF-BE1E-42BE-3D47-69FC347CA878}"/>
              </a:ext>
            </a:extLst>
          </p:cNvPr>
          <p:cNvGrpSpPr/>
          <p:nvPr/>
        </p:nvGrpSpPr>
        <p:grpSpPr>
          <a:xfrm>
            <a:off x="3767328" y="4138813"/>
            <a:ext cx="2530577" cy="2261987"/>
            <a:chOff x="4068955" y="4151005"/>
            <a:chExt cx="2021686" cy="1758977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1FFC6919-6C4F-A1E2-933F-2FE04406ECF2}"/>
                </a:ext>
              </a:extLst>
            </p:cNvPr>
            <p:cNvGrpSpPr/>
            <p:nvPr/>
          </p:nvGrpSpPr>
          <p:grpSpPr>
            <a:xfrm>
              <a:off x="4268144" y="4228196"/>
              <a:ext cx="1822497" cy="1681786"/>
              <a:chOff x="603864" y="749801"/>
              <a:chExt cx="1822497" cy="1681786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8DBAF970-C33C-7440-56FF-415A017EDC50}"/>
                  </a:ext>
                </a:extLst>
              </p:cNvPr>
              <p:cNvSpPr txBox="1"/>
              <p:nvPr/>
            </p:nvSpPr>
            <p:spPr>
              <a:xfrm>
                <a:off x="1651323" y="749801"/>
                <a:ext cx="775038" cy="227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CA" sz="85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Biotinylated</a:t>
                </a:r>
                <a:endParaRPr lang="en-US" sz="850" u="sng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D872E31-4B66-26B8-8E02-AD06BA0778B6}"/>
                  </a:ext>
                </a:extLst>
              </p:cNvPr>
              <p:cNvSpPr txBox="1"/>
              <p:nvPr/>
            </p:nvSpPr>
            <p:spPr>
              <a:xfrm>
                <a:off x="832636" y="749801"/>
                <a:ext cx="970788" cy="2273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85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Not biotinylated</a:t>
                </a:r>
                <a:endParaRPr lang="en-US" sz="850" u="sng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6" name="Picture 85" descr="A blurry image of a person's legs&#10;&#10;AI-generated content may be incorrect.">
                <a:extLst>
                  <a:ext uri="{FF2B5EF4-FFF2-40B4-BE49-F238E27FC236}">
                    <a16:creationId xmlns:a16="http://schemas.microsoft.com/office/drawing/2014/main" id="{D8FEDF74-FEFD-D3D0-9B97-EDAF6C7ED9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445"/>
              <a:stretch>
                <a:fillRect/>
              </a:stretch>
            </p:blipFill>
            <p:spPr>
              <a:xfrm>
                <a:off x="1206377" y="1365336"/>
                <a:ext cx="1084732" cy="106625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9F14BAD8-AF95-AF28-CCE6-369D8815D2EF}"/>
                  </a:ext>
                </a:extLst>
              </p:cNvPr>
              <p:cNvSpPr txBox="1"/>
              <p:nvPr/>
            </p:nvSpPr>
            <p:spPr>
              <a:xfrm>
                <a:off x="704685" y="1634186"/>
                <a:ext cx="522886" cy="2352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850" dirty="0">
                    <a:latin typeface="Arial" panose="020B0604020202020204" pitchFamily="34" charset="0"/>
                    <a:cs typeface="Arial" panose="020B0604020202020204" pitchFamily="34" charset="0"/>
                  </a:rPr>
                  <a:t>150 </a:t>
                </a:r>
                <a:r>
                  <a:rPr lang="en-CA" sz="8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nt</a:t>
                </a:r>
                <a:endParaRPr lang="en-US" sz="8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1E67B86B-EBF1-AD7F-D16E-0FE04FF7F1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42946" y="1733685"/>
                <a:ext cx="68113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B10FF84-39C7-CF5D-3D2F-7D89D1499DA8}"/>
                  </a:ext>
                </a:extLst>
              </p:cNvPr>
              <p:cNvSpPr txBox="1"/>
              <p:nvPr/>
            </p:nvSpPr>
            <p:spPr>
              <a:xfrm>
                <a:off x="766805" y="2043290"/>
                <a:ext cx="456529" cy="2352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850" dirty="0">
                    <a:latin typeface="Arial" panose="020B0604020202020204" pitchFamily="34" charset="0"/>
                    <a:cs typeface="Arial" panose="020B0604020202020204" pitchFamily="34" charset="0"/>
                  </a:rPr>
                  <a:t>70 </a:t>
                </a:r>
                <a:r>
                  <a:rPr lang="en-CA" sz="8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nt</a:t>
                </a:r>
                <a:endParaRPr lang="en-US" sz="8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0C0CA7D0-3EBF-ECEE-EC9B-A162993322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42946" y="2142789"/>
                <a:ext cx="68113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84F01CFE-07CB-BFCA-3838-0536572792CB}"/>
                  </a:ext>
                </a:extLst>
              </p:cNvPr>
              <p:cNvGrpSpPr/>
              <p:nvPr/>
            </p:nvGrpSpPr>
            <p:grpSpPr>
              <a:xfrm>
                <a:off x="742284" y="1044499"/>
                <a:ext cx="1573828" cy="243200"/>
                <a:chOff x="425556" y="4401594"/>
                <a:chExt cx="1462030" cy="234703"/>
              </a:xfrm>
            </p:grpSpPr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722A6D5C-BB4B-8251-0869-AD31A3391BD6}"/>
                    </a:ext>
                  </a:extLst>
                </p:cNvPr>
                <p:cNvSpPr txBox="1"/>
                <p:nvPr/>
              </p:nvSpPr>
              <p:spPr>
                <a:xfrm>
                  <a:off x="1299011" y="4409289"/>
                  <a:ext cx="242254" cy="2270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16DBB67F-0869-1B13-8B85-2E8C15EADFD1}"/>
                    </a:ext>
                  </a:extLst>
                </p:cNvPr>
                <p:cNvSpPr txBox="1"/>
                <p:nvPr/>
              </p:nvSpPr>
              <p:spPr>
                <a:xfrm>
                  <a:off x="1416312" y="4409289"/>
                  <a:ext cx="242254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46F87C32-CEFF-D99A-030C-375F60CC1A16}"/>
                    </a:ext>
                  </a:extLst>
                </p:cNvPr>
                <p:cNvSpPr txBox="1"/>
                <p:nvPr/>
              </p:nvSpPr>
              <p:spPr>
                <a:xfrm>
                  <a:off x="1557355" y="4402939"/>
                  <a:ext cx="214516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</a:p>
              </p:txBody>
            </p:sp>
            <p:sp>
              <p:nvSpPr>
                <p:cNvPr id="116" name="TextBox 115">
                  <a:extLst>
                    <a:ext uri="{FF2B5EF4-FFF2-40B4-BE49-F238E27FC236}">
                      <a16:creationId xmlns:a16="http://schemas.microsoft.com/office/drawing/2014/main" id="{565083B3-6BB4-ACB2-9181-EDF2042F8FAC}"/>
                    </a:ext>
                  </a:extLst>
                </p:cNvPr>
                <p:cNvSpPr txBox="1"/>
                <p:nvPr/>
              </p:nvSpPr>
              <p:spPr>
                <a:xfrm>
                  <a:off x="1673070" y="4402939"/>
                  <a:ext cx="214516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39E2A9BC-9F6D-A14A-FA16-47A016421109}"/>
                    </a:ext>
                  </a:extLst>
                </p:cNvPr>
                <p:cNvSpPr txBox="1"/>
                <p:nvPr/>
              </p:nvSpPr>
              <p:spPr>
                <a:xfrm>
                  <a:off x="778708" y="4409289"/>
                  <a:ext cx="242254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DFA3AC19-DC46-51F2-0BD7-BC57BA623812}"/>
                    </a:ext>
                  </a:extLst>
                </p:cNvPr>
                <p:cNvSpPr txBox="1"/>
                <p:nvPr/>
              </p:nvSpPr>
              <p:spPr>
                <a:xfrm>
                  <a:off x="890850" y="4409289"/>
                  <a:ext cx="242254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7D26674B-8229-E3FF-DAB2-18047F6FC501}"/>
                    </a:ext>
                  </a:extLst>
                </p:cNvPr>
                <p:cNvSpPr txBox="1"/>
                <p:nvPr/>
              </p:nvSpPr>
              <p:spPr>
                <a:xfrm>
                  <a:off x="1037052" y="4402939"/>
                  <a:ext cx="214516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</a:p>
              </p:txBody>
            </p:sp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54BDBD7E-35E6-C642-08E1-18FADDD49B2C}"/>
                    </a:ext>
                  </a:extLst>
                </p:cNvPr>
                <p:cNvSpPr txBox="1"/>
                <p:nvPr/>
              </p:nvSpPr>
              <p:spPr>
                <a:xfrm>
                  <a:off x="1147607" y="4402939"/>
                  <a:ext cx="214516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</a:p>
              </p:txBody>
            </p:sp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380AF519-7DB8-0174-8BC3-D794F68F4053}"/>
                    </a:ext>
                  </a:extLst>
                </p:cNvPr>
                <p:cNvSpPr txBox="1"/>
                <p:nvPr/>
              </p:nvSpPr>
              <p:spPr>
                <a:xfrm>
                  <a:off x="425556" y="4401594"/>
                  <a:ext cx="479578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UPRT</a:t>
                  </a:r>
                  <a:endParaRPr lang="en-US" sz="85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723656A9-20B3-0EF3-634E-5B505594FC66}"/>
                  </a:ext>
                </a:extLst>
              </p:cNvPr>
              <p:cNvGrpSpPr/>
              <p:nvPr/>
            </p:nvGrpSpPr>
            <p:grpSpPr>
              <a:xfrm>
                <a:off x="603864" y="1184020"/>
                <a:ext cx="1758696" cy="243200"/>
                <a:chOff x="296969" y="4557287"/>
                <a:chExt cx="1633766" cy="234703"/>
              </a:xfrm>
            </p:grpSpPr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5BD00E89-9611-34EA-540C-08452BFEB379}"/>
                    </a:ext>
                  </a:extLst>
                </p:cNvPr>
                <p:cNvSpPr txBox="1"/>
                <p:nvPr/>
              </p:nvSpPr>
              <p:spPr>
                <a:xfrm>
                  <a:off x="1300551" y="4564982"/>
                  <a:ext cx="239173" cy="2270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</a:p>
              </p:txBody>
            </p:sp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A47F80C6-FD05-ACB0-0699-910B84DB283E}"/>
                    </a:ext>
                  </a:extLst>
                </p:cNvPr>
                <p:cNvSpPr txBox="1"/>
                <p:nvPr/>
              </p:nvSpPr>
              <p:spPr>
                <a:xfrm>
                  <a:off x="1387032" y="4564982"/>
                  <a:ext cx="300815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</a:t>
                  </a:r>
                </a:p>
              </p:txBody>
            </p:sp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CB2F0F4D-3086-BA7B-B4F8-5A7A7E3457BC}"/>
                    </a:ext>
                  </a:extLst>
                </p:cNvPr>
                <p:cNvSpPr txBox="1"/>
                <p:nvPr/>
              </p:nvSpPr>
              <p:spPr>
                <a:xfrm>
                  <a:off x="1545026" y="4564982"/>
                  <a:ext cx="239173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</a:p>
              </p:txBody>
            </p:sp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0CDA4E1B-4EED-9C52-6664-FA52369E25CF}"/>
                    </a:ext>
                  </a:extLst>
                </p:cNvPr>
                <p:cNvSpPr txBox="1"/>
                <p:nvPr/>
              </p:nvSpPr>
              <p:spPr>
                <a:xfrm>
                  <a:off x="1629920" y="4564982"/>
                  <a:ext cx="300815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</a:t>
                  </a:r>
                </a:p>
              </p:txBody>
            </p:sp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3C4D6D01-B6B6-9B67-38A9-4286E63E1B00}"/>
                    </a:ext>
                  </a:extLst>
                </p:cNvPr>
                <p:cNvSpPr txBox="1"/>
                <p:nvPr/>
              </p:nvSpPr>
              <p:spPr>
                <a:xfrm>
                  <a:off x="780248" y="4564982"/>
                  <a:ext cx="239173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</a:p>
              </p:txBody>
            </p:sp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72DAE243-C82A-933E-32ED-C2EAAD444DBC}"/>
                    </a:ext>
                  </a:extLst>
                </p:cNvPr>
                <p:cNvSpPr txBox="1"/>
                <p:nvPr/>
              </p:nvSpPr>
              <p:spPr>
                <a:xfrm>
                  <a:off x="861571" y="4564982"/>
                  <a:ext cx="300815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</a:t>
                  </a:r>
                </a:p>
              </p:txBody>
            </p:sp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2F0F7BD8-F78F-AB6F-EACA-A3F6CD8482B4}"/>
                    </a:ext>
                  </a:extLst>
                </p:cNvPr>
                <p:cNvSpPr txBox="1"/>
                <p:nvPr/>
              </p:nvSpPr>
              <p:spPr>
                <a:xfrm>
                  <a:off x="1024722" y="4564982"/>
                  <a:ext cx="239173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</a:p>
              </p:txBody>
            </p:sp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F1DE338C-48DF-07C5-909F-7AFD841AF42E}"/>
                    </a:ext>
                  </a:extLst>
                </p:cNvPr>
                <p:cNvSpPr txBox="1"/>
                <p:nvPr/>
              </p:nvSpPr>
              <p:spPr>
                <a:xfrm>
                  <a:off x="1104458" y="4564982"/>
                  <a:ext cx="300815" cy="22700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</a:t>
                  </a:r>
                </a:p>
              </p:txBody>
            </p:sp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AD36A8B0-DAB7-5C50-4491-E5F3FA94550F}"/>
                    </a:ext>
                  </a:extLst>
                </p:cNvPr>
                <p:cNvSpPr txBox="1"/>
                <p:nvPr/>
              </p:nvSpPr>
              <p:spPr>
                <a:xfrm>
                  <a:off x="296969" y="4557287"/>
                  <a:ext cx="616732" cy="2194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RNA (µg)</a:t>
                  </a:r>
                  <a:endParaRPr lang="en-US" sz="85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1D69F349-FC4C-125F-1EB6-53E8AE7B7DD8}"/>
                  </a:ext>
                </a:extLst>
              </p:cNvPr>
              <p:cNvGrpSpPr/>
              <p:nvPr/>
            </p:nvGrpSpPr>
            <p:grpSpPr>
              <a:xfrm>
                <a:off x="834565" y="904995"/>
                <a:ext cx="1496476" cy="243200"/>
                <a:chOff x="511282" y="4253956"/>
                <a:chExt cx="1390172" cy="234702"/>
              </a:xfrm>
            </p:grpSpPr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6642A16A-60FB-CF03-CB79-E00226989E86}"/>
                    </a:ext>
                  </a:extLst>
                </p:cNvPr>
                <p:cNvSpPr txBox="1"/>
                <p:nvPr/>
              </p:nvSpPr>
              <p:spPr>
                <a:xfrm>
                  <a:off x="511282" y="4253956"/>
                  <a:ext cx="387113" cy="2270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CA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4TU</a:t>
                  </a:r>
                  <a:endParaRPr lang="en-US" sz="85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8D1DC8F1-EAFD-891B-71B1-384F87E834CD}"/>
                    </a:ext>
                  </a:extLst>
                </p:cNvPr>
                <p:cNvSpPr txBox="1"/>
                <p:nvPr/>
              </p:nvSpPr>
              <p:spPr>
                <a:xfrm>
                  <a:off x="778707" y="4261651"/>
                  <a:ext cx="242254" cy="2270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E005B18B-4565-B6F9-4DDF-E2C03D704A69}"/>
                    </a:ext>
                  </a:extLst>
                </p:cNvPr>
                <p:cNvSpPr txBox="1"/>
                <p:nvPr/>
              </p:nvSpPr>
              <p:spPr>
                <a:xfrm>
                  <a:off x="890850" y="4261651"/>
                  <a:ext cx="242254" cy="2270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614697FA-A5CE-F568-9B33-2678C9B03A75}"/>
                    </a:ext>
                  </a:extLst>
                </p:cNvPr>
                <p:cNvSpPr txBox="1"/>
                <p:nvPr/>
              </p:nvSpPr>
              <p:spPr>
                <a:xfrm>
                  <a:off x="1023182" y="4261651"/>
                  <a:ext cx="242254" cy="2270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FA06F5CE-06C9-C793-E44F-B3920BB1F343}"/>
                    </a:ext>
                  </a:extLst>
                </p:cNvPr>
                <p:cNvSpPr txBox="1"/>
                <p:nvPr/>
              </p:nvSpPr>
              <p:spPr>
                <a:xfrm>
                  <a:off x="1133738" y="4261651"/>
                  <a:ext cx="242254" cy="2270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AF3E6F6B-13D5-3464-B1EF-0AA58F84CA0B}"/>
                    </a:ext>
                  </a:extLst>
                </p:cNvPr>
                <p:cNvSpPr txBox="1"/>
                <p:nvPr/>
              </p:nvSpPr>
              <p:spPr>
                <a:xfrm>
                  <a:off x="1299011" y="4261651"/>
                  <a:ext cx="242254" cy="2270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583FB526-5B22-F91E-8678-98A4217A97DE}"/>
                    </a:ext>
                  </a:extLst>
                </p:cNvPr>
                <p:cNvSpPr txBox="1"/>
                <p:nvPr/>
              </p:nvSpPr>
              <p:spPr>
                <a:xfrm>
                  <a:off x="1416313" y="4261651"/>
                  <a:ext cx="242254" cy="2270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1A9264BF-6D94-47D7-6996-32D6CA6FD9D8}"/>
                    </a:ext>
                  </a:extLst>
                </p:cNvPr>
                <p:cNvSpPr txBox="1"/>
                <p:nvPr/>
              </p:nvSpPr>
              <p:spPr>
                <a:xfrm>
                  <a:off x="1543486" y="4261651"/>
                  <a:ext cx="242254" cy="2270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01B88032-7458-A127-EA6C-6D00441FA97D}"/>
                    </a:ext>
                  </a:extLst>
                </p:cNvPr>
                <p:cNvSpPr txBox="1"/>
                <p:nvPr/>
              </p:nvSpPr>
              <p:spPr>
                <a:xfrm>
                  <a:off x="1659200" y="4261651"/>
                  <a:ext cx="242254" cy="2270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85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</a:p>
              </p:txBody>
            </p:sp>
          </p:grp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011F23B5-C018-7F4F-A45F-FE8AB7C3B872}"/>
                  </a:ext>
                </a:extLst>
              </p:cNvPr>
              <p:cNvCxnSpPr/>
              <p:nvPr/>
            </p:nvCxnSpPr>
            <p:spPr>
              <a:xfrm>
                <a:off x="1728465" y="807826"/>
                <a:ext cx="0" cy="1468529"/>
              </a:xfrm>
              <a:prstGeom prst="line">
                <a:avLst/>
              </a:prstGeom>
              <a:ln w="9525">
                <a:prstDash val="dash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82A179CC-0DE1-BB53-4490-9DBD658FB4E0}"/>
                </a:ext>
              </a:extLst>
            </p:cNvPr>
            <p:cNvSpPr txBox="1"/>
            <p:nvPr/>
          </p:nvSpPr>
          <p:spPr>
            <a:xfrm>
              <a:off x="4068955" y="4151005"/>
              <a:ext cx="197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7CE156CA-C6E2-1FA5-27BF-A120C659DC68}"/>
              </a:ext>
            </a:extLst>
          </p:cNvPr>
          <p:cNvSpPr txBox="1"/>
          <p:nvPr/>
        </p:nvSpPr>
        <p:spPr>
          <a:xfrm>
            <a:off x="647895" y="689338"/>
            <a:ext cx="185598" cy="31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C95D9BB-4FCC-74BE-279A-4902F5C017D0}"/>
              </a:ext>
            </a:extLst>
          </p:cNvPr>
          <p:cNvSpPr txBox="1"/>
          <p:nvPr/>
        </p:nvSpPr>
        <p:spPr>
          <a:xfrm>
            <a:off x="526511" y="4143302"/>
            <a:ext cx="185598" cy="31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23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Box 192">
            <a:extLst>
              <a:ext uri="{FF2B5EF4-FFF2-40B4-BE49-F238E27FC236}">
                <a16:creationId xmlns:a16="http://schemas.microsoft.com/office/drawing/2014/main" id="{9DC0055B-FCB1-ED17-84B8-895181D66ED4}"/>
              </a:ext>
            </a:extLst>
          </p:cNvPr>
          <p:cNvSpPr txBox="1"/>
          <p:nvPr/>
        </p:nvSpPr>
        <p:spPr>
          <a:xfrm>
            <a:off x="595141" y="580955"/>
            <a:ext cx="282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" name="Title 1">
            <a:extLst>
              <a:ext uri="{FF2B5EF4-FFF2-40B4-BE49-F238E27FC236}">
                <a16:creationId xmlns:a16="http://schemas.microsoft.com/office/drawing/2014/main" id="{43FE85FB-6D0F-083D-0AEC-DA658AEE6324}"/>
              </a:ext>
            </a:extLst>
          </p:cNvPr>
          <p:cNvSpPr txBox="1">
            <a:spLocks/>
          </p:cNvSpPr>
          <p:nvPr/>
        </p:nvSpPr>
        <p:spPr>
          <a:xfrm>
            <a:off x="357302" y="150313"/>
            <a:ext cx="4365010" cy="569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Uncropped blots from Figure 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4E900AB-B3FF-8FE2-8BAA-180B2DFDD040}"/>
              </a:ext>
            </a:extLst>
          </p:cNvPr>
          <p:cNvGrpSpPr/>
          <p:nvPr/>
        </p:nvGrpSpPr>
        <p:grpSpPr>
          <a:xfrm>
            <a:off x="831615" y="4874857"/>
            <a:ext cx="4777285" cy="885772"/>
            <a:chOff x="681064" y="4284307"/>
            <a:chExt cx="4777285" cy="885772"/>
          </a:xfrm>
        </p:grpSpPr>
        <p:pic>
          <p:nvPicPr>
            <p:cNvPr id="74" name="Picture 73" descr="A blurry image of a person's body&#10;&#10;Description automatically generated">
              <a:extLst>
                <a:ext uri="{FF2B5EF4-FFF2-40B4-BE49-F238E27FC236}">
                  <a16:creationId xmlns:a16="http://schemas.microsoft.com/office/drawing/2014/main" id="{AD4E8503-0087-99B2-9179-FBF89EC8AFD2}"/>
                </a:ext>
              </a:extLst>
            </p:cNvPr>
            <p:cNvPicPr>
              <a:picLocks/>
            </p:cNvPicPr>
            <p:nvPr/>
          </p:nvPicPr>
          <p:blipFill rotWithShape="1">
            <a:blip r:embed="rId2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4" t="3105" r="1480" b="7811"/>
            <a:stretch>
              <a:fillRect/>
            </a:stretch>
          </p:blipFill>
          <p:spPr>
            <a:xfrm>
              <a:off x="1502623" y="4556303"/>
              <a:ext cx="3394553" cy="613776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60C7197-4AEE-DA87-E988-CCE71C76A1C6}"/>
                </a:ext>
              </a:extLst>
            </p:cNvPr>
            <p:cNvSpPr txBox="1"/>
            <p:nvPr/>
          </p:nvSpPr>
          <p:spPr>
            <a:xfrm>
              <a:off x="681064" y="4704372"/>
              <a:ext cx="802088" cy="240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Apo-A1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170D7842-C008-B92F-1A1B-2CBD41804768}"/>
                </a:ext>
              </a:extLst>
            </p:cNvPr>
            <p:cNvGrpSpPr/>
            <p:nvPr/>
          </p:nvGrpSpPr>
          <p:grpSpPr>
            <a:xfrm>
              <a:off x="1263149" y="4284307"/>
              <a:ext cx="3273419" cy="240813"/>
              <a:chOff x="1593606" y="2258578"/>
              <a:chExt cx="3273419" cy="240813"/>
            </a:xfrm>
          </p:grpSpPr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07149492-9343-F0DE-AB87-B145425C173F}"/>
                  </a:ext>
                </a:extLst>
              </p:cNvPr>
              <p:cNvSpPr txBox="1"/>
              <p:nvPr/>
            </p:nvSpPr>
            <p:spPr>
              <a:xfrm>
                <a:off x="1593606" y="2258578"/>
                <a:ext cx="723921" cy="240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Fraction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DD43CBF7-5F5A-E62D-2E33-F71DF37EAC47}"/>
                  </a:ext>
                </a:extLst>
              </p:cNvPr>
              <p:cNvSpPr txBox="1"/>
              <p:nvPr/>
            </p:nvSpPr>
            <p:spPr>
              <a:xfrm>
                <a:off x="2238188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7C0A499D-55BA-DDC5-2D23-FE0BEB97E732}"/>
                  </a:ext>
                </a:extLst>
              </p:cNvPr>
              <p:cNvSpPr txBox="1"/>
              <p:nvPr/>
            </p:nvSpPr>
            <p:spPr>
              <a:xfrm>
                <a:off x="2372110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9636EFF8-0112-4DD1-56CF-583A2C38B8FD}"/>
                  </a:ext>
                </a:extLst>
              </p:cNvPr>
              <p:cNvSpPr txBox="1"/>
              <p:nvPr/>
            </p:nvSpPr>
            <p:spPr>
              <a:xfrm>
                <a:off x="2505539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E0CB4B8C-C4CD-56FF-8129-366B9E5F694D}"/>
                  </a:ext>
                </a:extLst>
              </p:cNvPr>
              <p:cNvSpPr txBox="1"/>
              <p:nvPr/>
            </p:nvSpPr>
            <p:spPr>
              <a:xfrm>
                <a:off x="2628501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8D0A4A02-DE73-F29C-0636-A2B2CC1B7C12}"/>
                  </a:ext>
                </a:extLst>
              </p:cNvPr>
              <p:cNvSpPr txBox="1"/>
              <p:nvPr/>
            </p:nvSpPr>
            <p:spPr>
              <a:xfrm>
                <a:off x="2761034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EC3E2D22-7ED5-64FE-8E70-D9776E015918}"/>
                  </a:ext>
                </a:extLst>
              </p:cNvPr>
              <p:cNvSpPr txBox="1"/>
              <p:nvPr/>
            </p:nvSpPr>
            <p:spPr>
              <a:xfrm>
                <a:off x="2899455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4E768BE0-0C7A-7DF9-81DF-9A0B64F1B78E}"/>
                  </a:ext>
                </a:extLst>
              </p:cNvPr>
              <p:cNvSpPr txBox="1"/>
              <p:nvPr/>
            </p:nvSpPr>
            <p:spPr>
              <a:xfrm>
                <a:off x="3024751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E9740927-34B6-3197-8D6A-A93725379F42}"/>
                  </a:ext>
                </a:extLst>
              </p:cNvPr>
              <p:cNvSpPr txBox="1"/>
              <p:nvPr/>
            </p:nvSpPr>
            <p:spPr>
              <a:xfrm>
                <a:off x="3154653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C46C01CF-9E8B-8CB1-5F05-09A4BC3A4E97}"/>
                  </a:ext>
                </a:extLst>
              </p:cNvPr>
              <p:cNvSpPr txBox="1"/>
              <p:nvPr/>
            </p:nvSpPr>
            <p:spPr>
              <a:xfrm>
                <a:off x="3282267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FB378F21-FA9D-3CF4-7ADA-006045C1EDB0}"/>
                  </a:ext>
                </a:extLst>
              </p:cNvPr>
              <p:cNvSpPr txBox="1"/>
              <p:nvPr/>
            </p:nvSpPr>
            <p:spPr>
              <a:xfrm>
                <a:off x="3329405" y="2261281"/>
                <a:ext cx="386905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E7530DA1-5C29-92AE-4068-58EFB512B89B}"/>
                  </a:ext>
                </a:extLst>
              </p:cNvPr>
              <p:cNvSpPr txBox="1"/>
              <p:nvPr/>
            </p:nvSpPr>
            <p:spPr>
              <a:xfrm>
                <a:off x="3483986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72C6D754-77B4-D10D-1E75-596E5183735F}"/>
                  </a:ext>
                </a:extLst>
              </p:cNvPr>
              <p:cNvSpPr txBox="1"/>
              <p:nvPr/>
            </p:nvSpPr>
            <p:spPr>
              <a:xfrm>
                <a:off x="361078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08710B94-F253-41B9-2860-B9B6F73D4BB3}"/>
                  </a:ext>
                </a:extLst>
              </p:cNvPr>
              <p:cNvSpPr txBox="1"/>
              <p:nvPr/>
            </p:nvSpPr>
            <p:spPr>
              <a:xfrm>
                <a:off x="3730720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E49483B8-E88A-1D24-4BF0-579ED89800DD}"/>
                  </a:ext>
                </a:extLst>
              </p:cNvPr>
              <p:cNvSpPr txBox="1"/>
              <p:nvPr/>
            </p:nvSpPr>
            <p:spPr>
              <a:xfrm>
                <a:off x="3876643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TextBox 184">
                <a:extLst>
                  <a:ext uri="{FF2B5EF4-FFF2-40B4-BE49-F238E27FC236}">
                    <a16:creationId xmlns:a16="http://schemas.microsoft.com/office/drawing/2014/main" id="{B8B2B990-A903-6290-A638-FE0DF6997259}"/>
                  </a:ext>
                </a:extLst>
              </p:cNvPr>
              <p:cNvSpPr txBox="1"/>
              <p:nvPr/>
            </p:nvSpPr>
            <p:spPr>
              <a:xfrm>
                <a:off x="4006264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TextBox 185">
                <a:extLst>
                  <a:ext uri="{FF2B5EF4-FFF2-40B4-BE49-F238E27FC236}">
                    <a16:creationId xmlns:a16="http://schemas.microsoft.com/office/drawing/2014/main" id="{7709545D-EAC7-59B3-89E5-BB251CD42527}"/>
                  </a:ext>
                </a:extLst>
              </p:cNvPr>
              <p:cNvSpPr txBox="1"/>
              <p:nvPr/>
            </p:nvSpPr>
            <p:spPr>
              <a:xfrm>
                <a:off x="4137343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641E6E12-2013-7F5D-6D27-301E97B8CBF5}"/>
                  </a:ext>
                </a:extLst>
              </p:cNvPr>
              <p:cNvSpPr txBox="1"/>
              <p:nvPr/>
            </p:nvSpPr>
            <p:spPr>
              <a:xfrm>
                <a:off x="427721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TextBox 187">
                <a:extLst>
                  <a:ext uri="{FF2B5EF4-FFF2-40B4-BE49-F238E27FC236}">
                    <a16:creationId xmlns:a16="http://schemas.microsoft.com/office/drawing/2014/main" id="{E54D4211-9A1B-E6A4-960D-7B1F8E6D9C9D}"/>
                  </a:ext>
                </a:extLst>
              </p:cNvPr>
              <p:cNvSpPr txBox="1"/>
              <p:nvPr/>
            </p:nvSpPr>
            <p:spPr>
              <a:xfrm>
                <a:off x="439715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76A96CD5-9EE5-F237-F797-F24C85EB55EC}"/>
                  </a:ext>
                </a:extLst>
              </p:cNvPr>
              <p:cNvSpPr txBox="1"/>
              <p:nvPr/>
            </p:nvSpPr>
            <p:spPr>
              <a:xfrm>
                <a:off x="4532645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19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C2A9D9E-EA02-0EDB-41EB-33CE74F1F2C5}"/>
                </a:ext>
              </a:extLst>
            </p:cNvPr>
            <p:cNvCxnSpPr>
              <a:cxnSpLocks/>
            </p:cNvCxnSpPr>
            <p:nvPr/>
          </p:nvCxnSpPr>
          <p:spPr>
            <a:xfrm>
              <a:off x="4870471" y="4768850"/>
              <a:ext cx="127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FB94DD-F6F3-A0C3-B381-700504CA358C}"/>
                </a:ext>
              </a:extLst>
            </p:cNvPr>
            <p:cNvSpPr txBox="1"/>
            <p:nvPr/>
          </p:nvSpPr>
          <p:spPr>
            <a:xfrm>
              <a:off x="4946670" y="4648200"/>
              <a:ext cx="51167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25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00228B8-B083-BAC5-8198-3D76C51C0781}"/>
              </a:ext>
            </a:extLst>
          </p:cNvPr>
          <p:cNvGrpSpPr/>
          <p:nvPr/>
        </p:nvGrpSpPr>
        <p:grpSpPr>
          <a:xfrm>
            <a:off x="972673" y="3048474"/>
            <a:ext cx="4495169" cy="801587"/>
            <a:chOff x="931968" y="2798407"/>
            <a:chExt cx="4495169" cy="801587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24036C1-25A1-880C-5843-B2D5971A542B}"/>
                </a:ext>
              </a:extLst>
            </p:cNvPr>
            <p:cNvPicPr>
              <a:picLocks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8" t="5103" r="2227" b="2946"/>
            <a:stretch>
              <a:fillRect/>
            </a:stretch>
          </p:blipFill>
          <p:spPr>
            <a:xfrm>
              <a:off x="1552727" y="3028127"/>
              <a:ext cx="3256767" cy="488516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EAA8791-2629-1D3F-F0DC-157AAB36D6DD}"/>
                </a:ext>
              </a:extLst>
            </p:cNvPr>
            <p:cNvSpPr txBox="1"/>
            <p:nvPr/>
          </p:nvSpPr>
          <p:spPr>
            <a:xfrm>
              <a:off x="931968" y="3119721"/>
              <a:ext cx="527377" cy="240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Ago2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D46D332D-C403-8919-34DE-91562818A769}"/>
                </a:ext>
              </a:extLst>
            </p:cNvPr>
            <p:cNvGrpSpPr/>
            <p:nvPr/>
          </p:nvGrpSpPr>
          <p:grpSpPr>
            <a:xfrm>
              <a:off x="1263149" y="2798407"/>
              <a:ext cx="3273419" cy="240813"/>
              <a:chOff x="1593606" y="2258578"/>
              <a:chExt cx="3273419" cy="240813"/>
            </a:xfrm>
          </p:grpSpPr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BB040F1B-F67C-B0A3-921B-770278B71319}"/>
                  </a:ext>
                </a:extLst>
              </p:cNvPr>
              <p:cNvSpPr txBox="1"/>
              <p:nvPr/>
            </p:nvSpPr>
            <p:spPr>
              <a:xfrm>
                <a:off x="1593606" y="2258578"/>
                <a:ext cx="723921" cy="240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Fraction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8EAB6745-FAC6-0F65-8507-C0D028334651}"/>
                  </a:ext>
                </a:extLst>
              </p:cNvPr>
              <p:cNvSpPr txBox="1"/>
              <p:nvPr/>
            </p:nvSpPr>
            <p:spPr>
              <a:xfrm>
                <a:off x="2238188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E4D836AC-88A5-7B33-FEEC-B1BEF7ED9C02}"/>
                  </a:ext>
                </a:extLst>
              </p:cNvPr>
              <p:cNvSpPr txBox="1"/>
              <p:nvPr/>
            </p:nvSpPr>
            <p:spPr>
              <a:xfrm>
                <a:off x="2372110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6AD091F8-86D1-3E77-E703-C0EE453DF62C}"/>
                  </a:ext>
                </a:extLst>
              </p:cNvPr>
              <p:cNvSpPr txBox="1"/>
              <p:nvPr/>
            </p:nvSpPr>
            <p:spPr>
              <a:xfrm>
                <a:off x="2505539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E986BE10-EA8D-1EDD-49BF-79E1F69CA494}"/>
                  </a:ext>
                </a:extLst>
              </p:cNvPr>
              <p:cNvSpPr txBox="1"/>
              <p:nvPr/>
            </p:nvSpPr>
            <p:spPr>
              <a:xfrm>
                <a:off x="2628501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657A83E3-D954-3071-9EBD-B9AF1E1E07FA}"/>
                  </a:ext>
                </a:extLst>
              </p:cNvPr>
              <p:cNvSpPr txBox="1"/>
              <p:nvPr/>
            </p:nvSpPr>
            <p:spPr>
              <a:xfrm>
                <a:off x="2761034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9807F344-6E31-7CD2-B9F5-B25B3B1B276C}"/>
                  </a:ext>
                </a:extLst>
              </p:cNvPr>
              <p:cNvSpPr txBox="1"/>
              <p:nvPr/>
            </p:nvSpPr>
            <p:spPr>
              <a:xfrm>
                <a:off x="2899455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A8424DF8-1935-4567-391D-32E7F784E0A7}"/>
                  </a:ext>
                </a:extLst>
              </p:cNvPr>
              <p:cNvSpPr txBox="1"/>
              <p:nvPr/>
            </p:nvSpPr>
            <p:spPr>
              <a:xfrm>
                <a:off x="3024751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A06416E6-8F88-D40E-C799-7122163D9106}"/>
                  </a:ext>
                </a:extLst>
              </p:cNvPr>
              <p:cNvSpPr txBox="1"/>
              <p:nvPr/>
            </p:nvSpPr>
            <p:spPr>
              <a:xfrm>
                <a:off x="3154653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6738CB49-6957-22FC-4E57-EFF0327F8694}"/>
                  </a:ext>
                </a:extLst>
              </p:cNvPr>
              <p:cNvSpPr txBox="1"/>
              <p:nvPr/>
            </p:nvSpPr>
            <p:spPr>
              <a:xfrm>
                <a:off x="3282267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0086FF8F-67CE-43C4-4892-C89756C8A29E}"/>
                  </a:ext>
                </a:extLst>
              </p:cNvPr>
              <p:cNvSpPr txBox="1"/>
              <p:nvPr/>
            </p:nvSpPr>
            <p:spPr>
              <a:xfrm>
                <a:off x="3329405" y="2261281"/>
                <a:ext cx="386905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902E848E-F9B5-A8DA-3DD5-E48556E5D1C2}"/>
                  </a:ext>
                </a:extLst>
              </p:cNvPr>
              <p:cNvSpPr txBox="1"/>
              <p:nvPr/>
            </p:nvSpPr>
            <p:spPr>
              <a:xfrm>
                <a:off x="3483986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13B111E7-CEB6-77DD-1BDD-4DD7BF3A0ECD}"/>
                  </a:ext>
                </a:extLst>
              </p:cNvPr>
              <p:cNvSpPr txBox="1"/>
              <p:nvPr/>
            </p:nvSpPr>
            <p:spPr>
              <a:xfrm>
                <a:off x="361078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29918ED5-1E93-8572-702A-B46FAA167C43}"/>
                  </a:ext>
                </a:extLst>
              </p:cNvPr>
              <p:cNvSpPr txBox="1"/>
              <p:nvPr/>
            </p:nvSpPr>
            <p:spPr>
              <a:xfrm>
                <a:off x="3730720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F5B6AA0D-1AEB-835F-3C73-6010978EBC82}"/>
                  </a:ext>
                </a:extLst>
              </p:cNvPr>
              <p:cNvSpPr txBox="1"/>
              <p:nvPr/>
            </p:nvSpPr>
            <p:spPr>
              <a:xfrm>
                <a:off x="3876643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B5B1F701-65DA-FD92-248E-4692132848CB}"/>
                  </a:ext>
                </a:extLst>
              </p:cNvPr>
              <p:cNvSpPr txBox="1"/>
              <p:nvPr/>
            </p:nvSpPr>
            <p:spPr>
              <a:xfrm>
                <a:off x="4006264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D707AF3A-C013-7FCC-302A-30FDF1803FA3}"/>
                  </a:ext>
                </a:extLst>
              </p:cNvPr>
              <p:cNvSpPr txBox="1"/>
              <p:nvPr/>
            </p:nvSpPr>
            <p:spPr>
              <a:xfrm>
                <a:off x="4137343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DD946649-DCE5-2751-2D36-B70D74DD3E12}"/>
                  </a:ext>
                </a:extLst>
              </p:cNvPr>
              <p:cNvSpPr txBox="1"/>
              <p:nvPr/>
            </p:nvSpPr>
            <p:spPr>
              <a:xfrm>
                <a:off x="427721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63DD28E0-E1A8-3CD4-2C9E-5F9DD3AB754C}"/>
                  </a:ext>
                </a:extLst>
              </p:cNvPr>
              <p:cNvSpPr txBox="1"/>
              <p:nvPr/>
            </p:nvSpPr>
            <p:spPr>
              <a:xfrm>
                <a:off x="439715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4C6A12B5-3BD6-A3E6-91DB-5D17837625BB}"/>
                  </a:ext>
                </a:extLst>
              </p:cNvPr>
              <p:cNvSpPr txBox="1"/>
              <p:nvPr/>
            </p:nvSpPr>
            <p:spPr>
              <a:xfrm>
                <a:off x="4532645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19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0FA2723-BF8F-1EA1-408D-CF854150769E}"/>
                </a:ext>
              </a:extLst>
            </p:cNvPr>
            <p:cNvCxnSpPr>
              <a:cxnSpLocks/>
            </p:cNvCxnSpPr>
            <p:nvPr/>
          </p:nvCxnSpPr>
          <p:spPr>
            <a:xfrm>
              <a:off x="4787900" y="3155950"/>
              <a:ext cx="127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838603-E39D-FF6C-6A34-102FD3DEEBF5}"/>
                </a:ext>
              </a:extLst>
            </p:cNvPr>
            <p:cNvSpPr txBox="1"/>
            <p:nvPr/>
          </p:nvSpPr>
          <p:spPr>
            <a:xfrm>
              <a:off x="4857750" y="3041650"/>
              <a:ext cx="5693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100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6A8FE49-95BD-3FD0-6215-E902A0EA7713}"/>
                </a:ext>
              </a:extLst>
            </p:cNvPr>
            <p:cNvCxnSpPr>
              <a:cxnSpLocks/>
            </p:cNvCxnSpPr>
            <p:nvPr/>
          </p:nvCxnSpPr>
          <p:spPr>
            <a:xfrm>
              <a:off x="4787900" y="3346450"/>
              <a:ext cx="127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7C0F10D-EB45-41F1-5E5C-D8E2F21989A8}"/>
                </a:ext>
              </a:extLst>
            </p:cNvPr>
            <p:cNvCxnSpPr>
              <a:cxnSpLocks/>
            </p:cNvCxnSpPr>
            <p:nvPr/>
          </p:nvCxnSpPr>
          <p:spPr>
            <a:xfrm>
              <a:off x="4787900" y="3505200"/>
              <a:ext cx="127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2B63440-5CC6-2B9D-A9A9-B402A0AB3E45}"/>
                </a:ext>
              </a:extLst>
            </p:cNvPr>
            <p:cNvSpPr txBox="1"/>
            <p:nvPr/>
          </p:nvSpPr>
          <p:spPr>
            <a:xfrm>
              <a:off x="4857750" y="3232150"/>
              <a:ext cx="51167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70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52B6D14-8E90-9F70-2698-6DAEC49F54B4}"/>
                </a:ext>
              </a:extLst>
            </p:cNvPr>
            <p:cNvSpPr txBox="1"/>
            <p:nvPr/>
          </p:nvSpPr>
          <p:spPr>
            <a:xfrm>
              <a:off x="4857750" y="3384550"/>
              <a:ext cx="51167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50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7C7A3FC-19BA-BE5C-F8C4-463924FFE0FB}"/>
              </a:ext>
            </a:extLst>
          </p:cNvPr>
          <p:cNvGrpSpPr/>
          <p:nvPr/>
        </p:nvGrpSpPr>
        <p:grpSpPr>
          <a:xfrm>
            <a:off x="857983" y="687667"/>
            <a:ext cx="4724549" cy="875959"/>
            <a:chOff x="810538" y="611467"/>
            <a:chExt cx="4724549" cy="875959"/>
          </a:xfrm>
        </p:grpSpPr>
        <p:pic>
          <p:nvPicPr>
            <p:cNvPr id="80" name="Picture 79" descr="A blurry image of a person&#10;&#10;Description automatically generated">
              <a:extLst>
                <a:ext uri="{FF2B5EF4-FFF2-40B4-BE49-F238E27FC236}">
                  <a16:creationId xmlns:a16="http://schemas.microsoft.com/office/drawing/2014/main" id="{B0DFFB89-F725-AB8E-1149-7D96FADE06BF}"/>
                </a:ext>
              </a:extLst>
            </p:cNvPr>
            <p:cNvPicPr>
              <a:picLocks/>
            </p:cNvPicPr>
            <p:nvPr/>
          </p:nvPicPr>
          <p:blipFill rotWithShape="1">
            <a:blip r:embed="rId6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9" t="4455" r="820" b="10540"/>
            <a:stretch>
              <a:fillRect/>
            </a:stretch>
          </p:blipFill>
          <p:spPr>
            <a:xfrm>
              <a:off x="1377363" y="836073"/>
              <a:ext cx="3544865" cy="651353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92C5B67-F840-60DE-C296-BF9DFABEC54C}"/>
                </a:ext>
              </a:extLst>
            </p:cNvPr>
            <p:cNvSpPr txBox="1"/>
            <p:nvPr/>
          </p:nvSpPr>
          <p:spPr>
            <a:xfrm>
              <a:off x="810538" y="1032853"/>
              <a:ext cx="443384" cy="240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Alix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F27B30E8-1A65-AFB0-A89C-5F809F39E532}"/>
                </a:ext>
              </a:extLst>
            </p:cNvPr>
            <p:cNvGrpSpPr/>
            <p:nvPr/>
          </p:nvGrpSpPr>
          <p:grpSpPr>
            <a:xfrm>
              <a:off x="1263149" y="611467"/>
              <a:ext cx="3273419" cy="240813"/>
              <a:chOff x="1593606" y="2258578"/>
              <a:chExt cx="3273419" cy="240813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A4E4C10-4A9E-D034-5FFE-A092F9E87D57}"/>
                  </a:ext>
                </a:extLst>
              </p:cNvPr>
              <p:cNvSpPr txBox="1"/>
              <p:nvPr/>
            </p:nvSpPr>
            <p:spPr>
              <a:xfrm>
                <a:off x="1593606" y="2258578"/>
                <a:ext cx="723921" cy="240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Fraction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44326643-33E6-1A70-2998-B488CF91057E}"/>
                  </a:ext>
                </a:extLst>
              </p:cNvPr>
              <p:cNvSpPr txBox="1"/>
              <p:nvPr/>
            </p:nvSpPr>
            <p:spPr>
              <a:xfrm>
                <a:off x="2238188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5AE9B65-CF58-0C8A-8665-4D044C44B9B3}"/>
                  </a:ext>
                </a:extLst>
              </p:cNvPr>
              <p:cNvSpPr txBox="1"/>
              <p:nvPr/>
            </p:nvSpPr>
            <p:spPr>
              <a:xfrm>
                <a:off x="2372110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F71F45-DB32-766E-7389-7A0D322C78B4}"/>
                  </a:ext>
                </a:extLst>
              </p:cNvPr>
              <p:cNvSpPr txBox="1"/>
              <p:nvPr/>
            </p:nvSpPr>
            <p:spPr>
              <a:xfrm>
                <a:off x="2505539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B0673CD-81E4-0371-5FFC-EE3B460EFC03}"/>
                  </a:ext>
                </a:extLst>
              </p:cNvPr>
              <p:cNvSpPr txBox="1"/>
              <p:nvPr/>
            </p:nvSpPr>
            <p:spPr>
              <a:xfrm>
                <a:off x="2628501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D6959CA-5FB8-86A2-75A4-58AB3780E3F6}"/>
                  </a:ext>
                </a:extLst>
              </p:cNvPr>
              <p:cNvSpPr txBox="1"/>
              <p:nvPr/>
            </p:nvSpPr>
            <p:spPr>
              <a:xfrm>
                <a:off x="2761034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480C38F-6092-2149-813E-C4537AB16824}"/>
                  </a:ext>
                </a:extLst>
              </p:cNvPr>
              <p:cNvSpPr txBox="1"/>
              <p:nvPr/>
            </p:nvSpPr>
            <p:spPr>
              <a:xfrm>
                <a:off x="2899455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5361015C-8D02-5AA8-AA19-6C8D9F007A5D}"/>
                  </a:ext>
                </a:extLst>
              </p:cNvPr>
              <p:cNvSpPr txBox="1"/>
              <p:nvPr/>
            </p:nvSpPr>
            <p:spPr>
              <a:xfrm>
                <a:off x="3024751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CA669CB-8D28-14BB-A8BF-02F80404BAE9}"/>
                  </a:ext>
                </a:extLst>
              </p:cNvPr>
              <p:cNvSpPr txBox="1"/>
              <p:nvPr/>
            </p:nvSpPr>
            <p:spPr>
              <a:xfrm>
                <a:off x="3154653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A4E45E6-D83B-7722-E325-38BD22B39F07}"/>
                  </a:ext>
                </a:extLst>
              </p:cNvPr>
              <p:cNvSpPr txBox="1"/>
              <p:nvPr/>
            </p:nvSpPr>
            <p:spPr>
              <a:xfrm>
                <a:off x="3282267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68FE472-C378-5D58-02FC-E6E4898AAF83}"/>
                  </a:ext>
                </a:extLst>
              </p:cNvPr>
              <p:cNvSpPr txBox="1"/>
              <p:nvPr/>
            </p:nvSpPr>
            <p:spPr>
              <a:xfrm>
                <a:off x="3329405" y="2261281"/>
                <a:ext cx="386905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0CAE91B7-14F2-A040-57A5-E2D01379288C}"/>
                  </a:ext>
                </a:extLst>
              </p:cNvPr>
              <p:cNvSpPr txBox="1"/>
              <p:nvPr/>
            </p:nvSpPr>
            <p:spPr>
              <a:xfrm>
                <a:off x="3483986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2C1820E-A244-140B-50C0-5FB4711B2E60}"/>
                  </a:ext>
                </a:extLst>
              </p:cNvPr>
              <p:cNvSpPr txBox="1"/>
              <p:nvPr/>
            </p:nvSpPr>
            <p:spPr>
              <a:xfrm>
                <a:off x="361078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C29FAB5C-7F19-51C2-2B6B-E006A529C447}"/>
                  </a:ext>
                </a:extLst>
              </p:cNvPr>
              <p:cNvSpPr txBox="1"/>
              <p:nvPr/>
            </p:nvSpPr>
            <p:spPr>
              <a:xfrm>
                <a:off x="3730720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A5E6C82-776F-6AF7-3913-6CACD2FFC45D}"/>
                  </a:ext>
                </a:extLst>
              </p:cNvPr>
              <p:cNvSpPr txBox="1"/>
              <p:nvPr/>
            </p:nvSpPr>
            <p:spPr>
              <a:xfrm>
                <a:off x="3876643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2B235B5-D4E5-829C-C2EC-A57191408C87}"/>
                  </a:ext>
                </a:extLst>
              </p:cNvPr>
              <p:cNvSpPr txBox="1"/>
              <p:nvPr/>
            </p:nvSpPr>
            <p:spPr>
              <a:xfrm>
                <a:off x="4006264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11A580F7-1216-A460-3393-40655D4FC5D8}"/>
                  </a:ext>
                </a:extLst>
              </p:cNvPr>
              <p:cNvSpPr txBox="1"/>
              <p:nvPr/>
            </p:nvSpPr>
            <p:spPr>
              <a:xfrm>
                <a:off x="4137343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5710CF1-2AFB-5F09-4547-4CB23B8F0562}"/>
                  </a:ext>
                </a:extLst>
              </p:cNvPr>
              <p:cNvSpPr txBox="1"/>
              <p:nvPr/>
            </p:nvSpPr>
            <p:spPr>
              <a:xfrm>
                <a:off x="427721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70BBE827-1FEB-7855-DBC0-00D229417EBE}"/>
                  </a:ext>
                </a:extLst>
              </p:cNvPr>
              <p:cNvSpPr txBox="1"/>
              <p:nvPr/>
            </p:nvSpPr>
            <p:spPr>
              <a:xfrm>
                <a:off x="439715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9783D14-8B8D-9E32-81F6-7944046565A2}"/>
                  </a:ext>
                </a:extLst>
              </p:cNvPr>
              <p:cNvSpPr txBox="1"/>
              <p:nvPr/>
            </p:nvSpPr>
            <p:spPr>
              <a:xfrm>
                <a:off x="4532645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19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15D8B66-E521-1F19-454B-8C1CCB8F2887}"/>
                </a:ext>
              </a:extLst>
            </p:cNvPr>
            <p:cNvCxnSpPr>
              <a:cxnSpLocks/>
            </p:cNvCxnSpPr>
            <p:nvPr/>
          </p:nvCxnSpPr>
          <p:spPr>
            <a:xfrm>
              <a:off x="4895850" y="1111250"/>
              <a:ext cx="127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D514A77-A109-AB92-2721-E87B0F138874}"/>
                </a:ext>
              </a:extLst>
            </p:cNvPr>
            <p:cNvSpPr txBox="1"/>
            <p:nvPr/>
          </p:nvSpPr>
          <p:spPr>
            <a:xfrm>
              <a:off x="4965700" y="996950"/>
              <a:ext cx="5693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100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84E44F5-36EC-F09A-6685-56CCFCC05706}"/>
              </a:ext>
            </a:extLst>
          </p:cNvPr>
          <p:cNvGrpSpPr/>
          <p:nvPr/>
        </p:nvGrpSpPr>
        <p:grpSpPr>
          <a:xfrm>
            <a:off x="973808" y="1653690"/>
            <a:ext cx="4492899" cy="518654"/>
            <a:chOff x="743180" y="1457287"/>
            <a:chExt cx="4492899" cy="518654"/>
          </a:xfrm>
        </p:grpSpPr>
        <p:pic>
          <p:nvPicPr>
            <p:cNvPr id="76" name="Picture 75" descr="A blurry image of a person's head&#10;&#10;Description automatically generated">
              <a:extLst>
                <a:ext uri="{FF2B5EF4-FFF2-40B4-BE49-F238E27FC236}">
                  <a16:creationId xmlns:a16="http://schemas.microsoft.com/office/drawing/2014/main" id="{0403221A-5019-25FC-80F0-0BCE0276E857}"/>
                </a:ext>
              </a:extLst>
            </p:cNvPr>
            <p:cNvPicPr>
              <a:picLocks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73" t="8198" r="629" b="7699"/>
            <a:stretch>
              <a:fillRect/>
            </a:stretch>
          </p:blipFill>
          <p:spPr>
            <a:xfrm>
              <a:off x="1302207" y="1700369"/>
              <a:ext cx="3369501" cy="275572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CA01D7F-E8A9-9776-E92A-36BECD3EF51F}"/>
                </a:ext>
              </a:extLst>
            </p:cNvPr>
            <p:cNvSpPr txBox="1"/>
            <p:nvPr/>
          </p:nvSpPr>
          <p:spPr>
            <a:xfrm>
              <a:off x="743180" y="1715496"/>
              <a:ext cx="535185" cy="240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Cav-1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004B02F0-1AB6-5682-72BF-BEC0BF99181D}"/>
                </a:ext>
              </a:extLst>
            </p:cNvPr>
            <p:cNvGrpSpPr/>
            <p:nvPr/>
          </p:nvGrpSpPr>
          <p:grpSpPr>
            <a:xfrm>
              <a:off x="1263149" y="1457287"/>
              <a:ext cx="3273419" cy="240813"/>
              <a:chOff x="1593606" y="2258578"/>
              <a:chExt cx="3273419" cy="240813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55DB86DE-F9BA-B708-451F-9C520104FDC2}"/>
                  </a:ext>
                </a:extLst>
              </p:cNvPr>
              <p:cNvSpPr txBox="1"/>
              <p:nvPr/>
            </p:nvSpPr>
            <p:spPr>
              <a:xfrm>
                <a:off x="1593606" y="2258578"/>
                <a:ext cx="723921" cy="240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Fraction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29BD8170-B38F-8370-5B6E-B35F0CFF2F8E}"/>
                  </a:ext>
                </a:extLst>
              </p:cNvPr>
              <p:cNvSpPr txBox="1"/>
              <p:nvPr/>
            </p:nvSpPr>
            <p:spPr>
              <a:xfrm>
                <a:off x="2238188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AD266691-E6E9-1E4E-F125-9B9722AE9B15}"/>
                  </a:ext>
                </a:extLst>
              </p:cNvPr>
              <p:cNvSpPr txBox="1"/>
              <p:nvPr/>
            </p:nvSpPr>
            <p:spPr>
              <a:xfrm>
                <a:off x="2372110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262E4139-A730-F108-D74F-FB6BFB272932}"/>
                  </a:ext>
                </a:extLst>
              </p:cNvPr>
              <p:cNvSpPr txBox="1"/>
              <p:nvPr/>
            </p:nvSpPr>
            <p:spPr>
              <a:xfrm>
                <a:off x="2505539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A00AD72F-CBFC-273C-820A-C4425F924E5E}"/>
                  </a:ext>
                </a:extLst>
              </p:cNvPr>
              <p:cNvSpPr txBox="1"/>
              <p:nvPr/>
            </p:nvSpPr>
            <p:spPr>
              <a:xfrm>
                <a:off x="2628501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7AB8D33-89D4-A4AA-8CF6-123897180C52}"/>
                  </a:ext>
                </a:extLst>
              </p:cNvPr>
              <p:cNvSpPr txBox="1"/>
              <p:nvPr/>
            </p:nvSpPr>
            <p:spPr>
              <a:xfrm>
                <a:off x="2761034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35369FBD-E364-B690-8D28-C59B09970BF6}"/>
                  </a:ext>
                </a:extLst>
              </p:cNvPr>
              <p:cNvSpPr txBox="1"/>
              <p:nvPr/>
            </p:nvSpPr>
            <p:spPr>
              <a:xfrm>
                <a:off x="2899455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F6146D0C-3D15-373B-11F2-AA5B16A5F5C0}"/>
                  </a:ext>
                </a:extLst>
              </p:cNvPr>
              <p:cNvSpPr txBox="1"/>
              <p:nvPr/>
            </p:nvSpPr>
            <p:spPr>
              <a:xfrm>
                <a:off x="3024751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01FF583-10B4-DDE6-B6D0-60414493D135}"/>
                  </a:ext>
                </a:extLst>
              </p:cNvPr>
              <p:cNvSpPr txBox="1"/>
              <p:nvPr/>
            </p:nvSpPr>
            <p:spPr>
              <a:xfrm>
                <a:off x="3154653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2FF425E-528A-F14A-7620-29C8569A20BB}"/>
                  </a:ext>
                </a:extLst>
              </p:cNvPr>
              <p:cNvSpPr txBox="1"/>
              <p:nvPr/>
            </p:nvSpPr>
            <p:spPr>
              <a:xfrm>
                <a:off x="3282267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86662A52-4EFB-996F-6C4B-E3DE83F95420}"/>
                  </a:ext>
                </a:extLst>
              </p:cNvPr>
              <p:cNvSpPr txBox="1"/>
              <p:nvPr/>
            </p:nvSpPr>
            <p:spPr>
              <a:xfrm>
                <a:off x="3329405" y="2261281"/>
                <a:ext cx="386905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DA46378F-329B-311C-0273-5EDC4692354D}"/>
                  </a:ext>
                </a:extLst>
              </p:cNvPr>
              <p:cNvSpPr txBox="1"/>
              <p:nvPr/>
            </p:nvSpPr>
            <p:spPr>
              <a:xfrm>
                <a:off x="3483986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4F115EDC-E186-78B7-CA1E-FA94C7202182}"/>
                  </a:ext>
                </a:extLst>
              </p:cNvPr>
              <p:cNvSpPr txBox="1"/>
              <p:nvPr/>
            </p:nvSpPr>
            <p:spPr>
              <a:xfrm>
                <a:off x="361078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3D8AD84E-D433-D3C0-8343-A2C722F5DDB7}"/>
                  </a:ext>
                </a:extLst>
              </p:cNvPr>
              <p:cNvSpPr txBox="1"/>
              <p:nvPr/>
            </p:nvSpPr>
            <p:spPr>
              <a:xfrm>
                <a:off x="3730720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1EE7E1DB-0750-FE6F-95C2-CE21BD776CEB}"/>
                  </a:ext>
                </a:extLst>
              </p:cNvPr>
              <p:cNvSpPr txBox="1"/>
              <p:nvPr/>
            </p:nvSpPr>
            <p:spPr>
              <a:xfrm>
                <a:off x="3876643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C1575518-4F91-1C2D-07DA-64A403F2AA3E}"/>
                  </a:ext>
                </a:extLst>
              </p:cNvPr>
              <p:cNvSpPr txBox="1"/>
              <p:nvPr/>
            </p:nvSpPr>
            <p:spPr>
              <a:xfrm>
                <a:off x="4006264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39BC46CC-F9DF-1EEA-9300-CE924A0BB476}"/>
                  </a:ext>
                </a:extLst>
              </p:cNvPr>
              <p:cNvSpPr txBox="1"/>
              <p:nvPr/>
            </p:nvSpPr>
            <p:spPr>
              <a:xfrm>
                <a:off x="4137343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8B78D56A-AE82-11AF-2073-061E3DCC980E}"/>
                  </a:ext>
                </a:extLst>
              </p:cNvPr>
              <p:cNvSpPr txBox="1"/>
              <p:nvPr/>
            </p:nvSpPr>
            <p:spPr>
              <a:xfrm>
                <a:off x="427721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C87EC4DA-5598-D144-21EB-24221989C8B1}"/>
                  </a:ext>
                </a:extLst>
              </p:cNvPr>
              <p:cNvSpPr txBox="1"/>
              <p:nvPr/>
            </p:nvSpPr>
            <p:spPr>
              <a:xfrm>
                <a:off x="439715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DCE5937B-F547-A176-5B94-24C55E70A56D}"/>
                  </a:ext>
                </a:extLst>
              </p:cNvPr>
              <p:cNvSpPr txBox="1"/>
              <p:nvPr/>
            </p:nvSpPr>
            <p:spPr>
              <a:xfrm>
                <a:off x="4532645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19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381A560-7D13-C2D8-3FD5-EDA3D64E9A76}"/>
                </a:ext>
              </a:extLst>
            </p:cNvPr>
            <p:cNvCxnSpPr>
              <a:cxnSpLocks/>
            </p:cNvCxnSpPr>
            <p:nvPr/>
          </p:nvCxnSpPr>
          <p:spPr>
            <a:xfrm>
              <a:off x="4654550" y="1727200"/>
              <a:ext cx="127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2A00D4-405D-922A-2FDD-3E4BAB0EA216}"/>
                </a:ext>
              </a:extLst>
            </p:cNvPr>
            <p:cNvSpPr txBox="1"/>
            <p:nvPr/>
          </p:nvSpPr>
          <p:spPr>
            <a:xfrm>
              <a:off x="4724400" y="1612900"/>
              <a:ext cx="51167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25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068D227-46AD-9913-4013-826D14910227}"/>
              </a:ext>
            </a:extLst>
          </p:cNvPr>
          <p:cNvGrpSpPr/>
          <p:nvPr/>
        </p:nvGrpSpPr>
        <p:grpSpPr>
          <a:xfrm>
            <a:off x="849771" y="2262408"/>
            <a:ext cx="4740972" cy="696002"/>
            <a:chOff x="774507" y="2044027"/>
            <a:chExt cx="4740972" cy="696002"/>
          </a:xfrm>
        </p:grpSpPr>
        <p:pic>
          <p:nvPicPr>
            <p:cNvPr id="78" name="Picture 77" descr="A white surface with a shadow&#10;&#10;Description automatically generated">
              <a:extLst>
                <a:ext uri="{FF2B5EF4-FFF2-40B4-BE49-F238E27FC236}">
                  <a16:creationId xmlns:a16="http://schemas.microsoft.com/office/drawing/2014/main" id="{3B3CC137-A6DF-91F1-B41B-2B902330345D}"/>
                </a:ext>
              </a:extLst>
            </p:cNvPr>
            <p:cNvPicPr>
              <a:picLocks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5" t="7674" r="1767" b="13725"/>
            <a:stretch>
              <a:fillRect/>
            </a:stretch>
          </p:blipFill>
          <p:spPr>
            <a:xfrm>
              <a:off x="1217239" y="2289093"/>
              <a:ext cx="3732756" cy="450936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22CE458-657B-C966-2139-E44C2B2A1592}"/>
                </a:ext>
              </a:extLst>
            </p:cNvPr>
            <p:cNvSpPr txBox="1"/>
            <p:nvPr/>
          </p:nvSpPr>
          <p:spPr>
            <a:xfrm>
              <a:off x="774507" y="2353880"/>
              <a:ext cx="458137" cy="240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CD9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33E004A4-427A-327D-E106-D0A971E51235}"/>
                </a:ext>
              </a:extLst>
            </p:cNvPr>
            <p:cNvGrpSpPr/>
            <p:nvPr/>
          </p:nvGrpSpPr>
          <p:grpSpPr>
            <a:xfrm>
              <a:off x="1263149" y="2044027"/>
              <a:ext cx="3273419" cy="240813"/>
              <a:chOff x="1593606" y="2258578"/>
              <a:chExt cx="3273419" cy="240813"/>
            </a:xfrm>
          </p:grpSpPr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86D8EEB6-35C1-0D83-9224-2F226D2D51AB}"/>
                  </a:ext>
                </a:extLst>
              </p:cNvPr>
              <p:cNvSpPr txBox="1"/>
              <p:nvPr/>
            </p:nvSpPr>
            <p:spPr>
              <a:xfrm>
                <a:off x="1593606" y="2258578"/>
                <a:ext cx="723921" cy="240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Fraction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1DAD7E24-4843-523E-E35A-561A08BDFBA3}"/>
                  </a:ext>
                </a:extLst>
              </p:cNvPr>
              <p:cNvSpPr txBox="1"/>
              <p:nvPr/>
            </p:nvSpPr>
            <p:spPr>
              <a:xfrm>
                <a:off x="2238188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A2290A6C-FA63-96FA-D434-7B966F5BCC9F}"/>
                  </a:ext>
                </a:extLst>
              </p:cNvPr>
              <p:cNvSpPr txBox="1"/>
              <p:nvPr/>
            </p:nvSpPr>
            <p:spPr>
              <a:xfrm>
                <a:off x="2372110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F86F0A81-A38F-6403-70AD-D94C884BEF97}"/>
                  </a:ext>
                </a:extLst>
              </p:cNvPr>
              <p:cNvSpPr txBox="1"/>
              <p:nvPr/>
            </p:nvSpPr>
            <p:spPr>
              <a:xfrm>
                <a:off x="2505539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0C2D199E-82D7-8911-BB1C-303789A4866D}"/>
                  </a:ext>
                </a:extLst>
              </p:cNvPr>
              <p:cNvSpPr txBox="1"/>
              <p:nvPr/>
            </p:nvSpPr>
            <p:spPr>
              <a:xfrm>
                <a:off x="2628501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70BCC74-9AD3-21C8-1479-CA5B3E54148E}"/>
                  </a:ext>
                </a:extLst>
              </p:cNvPr>
              <p:cNvSpPr txBox="1"/>
              <p:nvPr/>
            </p:nvSpPr>
            <p:spPr>
              <a:xfrm>
                <a:off x="2761034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B77BF364-0DCB-68DD-4DD3-3F65E4969C11}"/>
                  </a:ext>
                </a:extLst>
              </p:cNvPr>
              <p:cNvSpPr txBox="1"/>
              <p:nvPr/>
            </p:nvSpPr>
            <p:spPr>
              <a:xfrm>
                <a:off x="2899455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6BC1B95A-0989-30FF-DCE4-E1B73738D7E6}"/>
                  </a:ext>
                </a:extLst>
              </p:cNvPr>
              <p:cNvSpPr txBox="1"/>
              <p:nvPr/>
            </p:nvSpPr>
            <p:spPr>
              <a:xfrm>
                <a:off x="3024751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FDF6001-BD9A-89D4-2EDD-ABED3CBD638B}"/>
                  </a:ext>
                </a:extLst>
              </p:cNvPr>
              <p:cNvSpPr txBox="1"/>
              <p:nvPr/>
            </p:nvSpPr>
            <p:spPr>
              <a:xfrm>
                <a:off x="3154653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E9702CF2-2D52-F0E5-F862-9D1A192F9D71}"/>
                  </a:ext>
                </a:extLst>
              </p:cNvPr>
              <p:cNvSpPr txBox="1"/>
              <p:nvPr/>
            </p:nvSpPr>
            <p:spPr>
              <a:xfrm>
                <a:off x="3282267" y="2261281"/>
                <a:ext cx="217679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2ADAECCC-30B5-2D52-8934-F2E605B4EA06}"/>
                  </a:ext>
                </a:extLst>
              </p:cNvPr>
              <p:cNvSpPr txBox="1"/>
              <p:nvPr/>
            </p:nvSpPr>
            <p:spPr>
              <a:xfrm>
                <a:off x="3329405" y="2261281"/>
                <a:ext cx="386905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91EB4CA0-8006-2595-783A-C6BE95EBC0FE}"/>
                  </a:ext>
                </a:extLst>
              </p:cNvPr>
              <p:cNvSpPr txBox="1"/>
              <p:nvPr/>
            </p:nvSpPr>
            <p:spPr>
              <a:xfrm>
                <a:off x="3483986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11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76A8A4B2-A309-CC30-5D1A-B4B036173319}"/>
                  </a:ext>
                </a:extLst>
              </p:cNvPr>
              <p:cNvSpPr txBox="1"/>
              <p:nvPr/>
            </p:nvSpPr>
            <p:spPr>
              <a:xfrm>
                <a:off x="361078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12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BEFE02DF-B8B9-61FC-D398-99DB7C9FEF8B}"/>
                  </a:ext>
                </a:extLst>
              </p:cNvPr>
              <p:cNvSpPr txBox="1"/>
              <p:nvPr/>
            </p:nvSpPr>
            <p:spPr>
              <a:xfrm>
                <a:off x="3730720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41597993-1A24-8189-2179-CE1A773ECF91}"/>
                  </a:ext>
                </a:extLst>
              </p:cNvPr>
              <p:cNvSpPr txBox="1"/>
              <p:nvPr/>
            </p:nvSpPr>
            <p:spPr>
              <a:xfrm>
                <a:off x="3876643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8CE53AE1-1DD6-D8A9-78E9-A1B3565386BA}"/>
                  </a:ext>
                </a:extLst>
              </p:cNvPr>
              <p:cNvSpPr txBox="1"/>
              <p:nvPr/>
            </p:nvSpPr>
            <p:spPr>
              <a:xfrm>
                <a:off x="4006264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948D43A3-0F9F-BEC8-C358-38EDC3833B97}"/>
                  </a:ext>
                </a:extLst>
              </p:cNvPr>
              <p:cNvSpPr txBox="1"/>
              <p:nvPr/>
            </p:nvSpPr>
            <p:spPr>
              <a:xfrm>
                <a:off x="4137343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16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ACB9BCDD-A994-A828-D7AD-99EACB177C88}"/>
                  </a:ext>
                </a:extLst>
              </p:cNvPr>
              <p:cNvSpPr txBox="1"/>
              <p:nvPr/>
            </p:nvSpPr>
            <p:spPr>
              <a:xfrm>
                <a:off x="427721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7FF5E95B-2D36-8DC4-9452-ADDACF88170A}"/>
                  </a:ext>
                </a:extLst>
              </p:cNvPr>
              <p:cNvSpPr txBox="1"/>
              <p:nvPr/>
            </p:nvSpPr>
            <p:spPr>
              <a:xfrm>
                <a:off x="4397151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E2AADFC8-FCFB-620E-DF7B-7B971FDF2C43}"/>
                  </a:ext>
                </a:extLst>
              </p:cNvPr>
              <p:cNvSpPr txBox="1"/>
              <p:nvPr/>
            </p:nvSpPr>
            <p:spPr>
              <a:xfrm>
                <a:off x="4532645" y="2261281"/>
                <a:ext cx="334380" cy="22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19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ED3E3A4-E35E-AFAD-86E5-45331213B305}"/>
                </a:ext>
              </a:extLst>
            </p:cNvPr>
            <p:cNvCxnSpPr>
              <a:cxnSpLocks/>
            </p:cNvCxnSpPr>
            <p:nvPr/>
          </p:nvCxnSpPr>
          <p:spPr>
            <a:xfrm>
              <a:off x="4933950" y="2330450"/>
              <a:ext cx="127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E5DEB6-178B-0E9C-8B52-C56E747DB570}"/>
                </a:ext>
              </a:extLst>
            </p:cNvPr>
            <p:cNvSpPr txBox="1"/>
            <p:nvPr/>
          </p:nvSpPr>
          <p:spPr>
            <a:xfrm>
              <a:off x="5003800" y="2216150"/>
              <a:ext cx="51167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25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196398A-22B2-BC57-F294-CE1914F9AE52}"/>
              </a:ext>
            </a:extLst>
          </p:cNvPr>
          <p:cNvGrpSpPr/>
          <p:nvPr/>
        </p:nvGrpSpPr>
        <p:grpSpPr>
          <a:xfrm>
            <a:off x="812894" y="3940125"/>
            <a:ext cx="4814727" cy="720845"/>
            <a:chOff x="944723" y="3522307"/>
            <a:chExt cx="4814727" cy="720845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C366819-585D-531F-E075-EA75962E1091}"/>
                </a:ext>
              </a:extLst>
            </p:cNvPr>
            <p:cNvSpPr txBox="1"/>
            <p:nvPr/>
          </p:nvSpPr>
          <p:spPr>
            <a:xfrm>
              <a:off x="944723" y="3848372"/>
              <a:ext cx="709883" cy="385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Apo-B100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3" name="Picture 82" descr="A blurry image of a person&#10;&#10;Description automatically generated">
              <a:extLst>
                <a:ext uri="{FF2B5EF4-FFF2-40B4-BE49-F238E27FC236}">
                  <a16:creationId xmlns:a16="http://schemas.microsoft.com/office/drawing/2014/main" id="{CD84BF5E-1704-6600-039D-0513C92F5D23}"/>
                </a:ext>
              </a:extLst>
            </p:cNvPr>
            <p:cNvPicPr>
              <a:picLocks/>
            </p:cNvPicPr>
            <p:nvPr/>
          </p:nvPicPr>
          <p:blipFill rotWithShape="1">
            <a:blip r:embed="rId12">
              <a:alphaModFix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2" t="9633" r="2779" b="8425"/>
            <a:stretch>
              <a:fillRect/>
            </a:stretch>
          </p:blipFill>
          <p:spPr>
            <a:xfrm>
              <a:off x="1677987" y="3754637"/>
              <a:ext cx="3469710" cy="488515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001D6EE-6228-322F-6A3F-E0011F6A8072}"/>
                </a:ext>
              </a:extLst>
            </p:cNvPr>
            <p:cNvSpPr txBox="1"/>
            <p:nvPr/>
          </p:nvSpPr>
          <p:spPr>
            <a:xfrm>
              <a:off x="1263149" y="3522307"/>
              <a:ext cx="723921" cy="240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CA" sz="900" dirty="0">
                  <a:latin typeface="Arial" panose="020B0604020202020204" pitchFamily="34" charset="0"/>
                  <a:cs typeface="Arial" panose="020B0604020202020204" pitchFamily="34" charset="0"/>
                </a:rPr>
                <a:t>Fraction</a:t>
              </a:r>
              <a:endParaRPr 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B35ECB0F-D139-E0F0-C7E2-11EC3E3E1F80}"/>
                </a:ext>
              </a:extLst>
            </p:cNvPr>
            <p:cNvSpPr txBox="1"/>
            <p:nvPr/>
          </p:nvSpPr>
          <p:spPr>
            <a:xfrm>
              <a:off x="2041653" y="3525010"/>
              <a:ext cx="217679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FDC6213A-D1E1-B6A6-A5BE-2787F605EA59}"/>
                </a:ext>
              </a:extLst>
            </p:cNvPr>
            <p:cNvSpPr txBox="1"/>
            <p:nvPr/>
          </p:nvSpPr>
          <p:spPr>
            <a:xfrm>
              <a:off x="2175082" y="3525010"/>
              <a:ext cx="217679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53EB4271-83F1-A77F-CE3D-5E8672DB003C}"/>
                </a:ext>
              </a:extLst>
            </p:cNvPr>
            <p:cNvSpPr txBox="1"/>
            <p:nvPr/>
          </p:nvSpPr>
          <p:spPr>
            <a:xfrm>
              <a:off x="2298044" y="3525010"/>
              <a:ext cx="217679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34131C4-F86D-5554-FF04-59AF53C5E7E8}"/>
                </a:ext>
              </a:extLst>
            </p:cNvPr>
            <p:cNvSpPr txBox="1"/>
            <p:nvPr/>
          </p:nvSpPr>
          <p:spPr>
            <a:xfrm>
              <a:off x="2430576" y="3525010"/>
              <a:ext cx="217679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6BF5699D-0CA7-BE8E-4F88-A25DA908CF8A}"/>
                </a:ext>
              </a:extLst>
            </p:cNvPr>
            <p:cNvSpPr txBox="1"/>
            <p:nvPr/>
          </p:nvSpPr>
          <p:spPr>
            <a:xfrm>
              <a:off x="2568998" y="3525010"/>
              <a:ext cx="217679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22373520-3793-15AC-E526-19CD774778E0}"/>
                </a:ext>
              </a:extLst>
            </p:cNvPr>
            <p:cNvSpPr txBox="1"/>
            <p:nvPr/>
          </p:nvSpPr>
          <p:spPr>
            <a:xfrm>
              <a:off x="2694293" y="3525010"/>
              <a:ext cx="217679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523343B7-C8F7-1A38-7FE2-14D4997D640F}"/>
                </a:ext>
              </a:extLst>
            </p:cNvPr>
            <p:cNvSpPr txBox="1"/>
            <p:nvPr/>
          </p:nvSpPr>
          <p:spPr>
            <a:xfrm>
              <a:off x="2824196" y="3525010"/>
              <a:ext cx="217679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91C601F-A0DF-E7CA-D3A8-3D627581A425}"/>
                </a:ext>
              </a:extLst>
            </p:cNvPr>
            <p:cNvSpPr txBox="1"/>
            <p:nvPr/>
          </p:nvSpPr>
          <p:spPr>
            <a:xfrm>
              <a:off x="2951810" y="3525010"/>
              <a:ext cx="217679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4C02DA32-F3A1-D836-D2CB-47740454697F}"/>
                </a:ext>
              </a:extLst>
            </p:cNvPr>
            <p:cNvSpPr txBox="1"/>
            <p:nvPr/>
          </p:nvSpPr>
          <p:spPr>
            <a:xfrm>
              <a:off x="2998948" y="3525010"/>
              <a:ext cx="386905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D8A76500-6B65-56C3-B564-3633A1F1E8DC}"/>
                </a:ext>
              </a:extLst>
            </p:cNvPr>
            <p:cNvSpPr txBox="1"/>
            <p:nvPr/>
          </p:nvSpPr>
          <p:spPr>
            <a:xfrm>
              <a:off x="3153529" y="3525010"/>
              <a:ext cx="334380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EA31DC81-EE9C-7069-F704-B499562B9FA4}"/>
                </a:ext>
              </a:extLst>
            </p:cNvPr>
            <p:cNvSpPr txBox="1"/>
            <p:nvPr/>
          </p:nvSpPr>
          <p:spPr>
            <a:xfrm>
              <a:off x="3280324" y="3525010"/>
              <a:ext cx="334380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13F45CCE-61ED-38B3-4E13-2F6B82EB7019}"/>
                </a:ext>
              </a:extLst>
            </p:cNvPr>
            <p:cNvSpPr txBox="1"/>
            <p:nvPr/>
          </p:nvSpPr>
          <p:spPr>
            <a:xfrm>
              <a:off x="3400263" y="3525010"/>
              <a:ext cx="334380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63CBB56E-23CF-C134-2074-624FF3017440}"/>
                </a:ext>
              </a:extLst>
            </p:cNvPr>
            <p:cNvSpPr txBox="1"/>
            <p:nvPr/>
          </p:nvSpPr>
          <p:spPr>
            <a:xfrm>
              <a:off x="3546186" y="3525010"/>
              <a:ext cx="334380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14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09CA4F5-CD06-7836-01C0-11A1FFFB9659}"/>
                </a:ext>
              </a:extLst>
            </p:cNvPr>
            <p:cNvSpPr txBox="1"/>
            <p:nvPr/>
          </p:nvSpPr>
          <p:spPr>
            <a:xfrm>
              <a:off x="3675807" y="3525010"/>
              <a:ext cx="334380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E0BA49BC-0CBB-30DC-7083-CACC14399D8D}"/>
                </a:ext>
              </a:extLst>
            </p:cNvPr>
            <p:cNvSpPr txBox="1"/>
            <p:nvPr/>
          </p:nvSpPr>
          <p:spPr>
            <a:xfrm>
              <a:off x="3806886" y="3525010"/>
              <a:ext cx="334380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16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BB14A6FA-4E8A-70B4-A0DA-9B794E69A255}"/>
                </a:ext>
              </a:extLst>
            </p:cNvPr>
            <p:cNvSpPr txBox="1"/>
            <p:nvPr/>
          </p:nvSpPr>
          <p:spPr>
            <a:xfrm>
              <a:off x="3946754" y="3525010"/>
              <a:ext cx="334380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2726B00E-BC44-797E-5796-37EC5F50D378}"/>
                </a:ext>
              </a:extLst>
            </p:cNvPr>
            <p:cNvSpPr txBox="1"/>
            <p:nvPr/>
          </p:nvSpPr>
          <p:spPr>
            <a:xfrm>
              <a:off x="4066694" y="3525010"/>
              <a:ext cx="334380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18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D152E67D-6AF2-333C-2185-0FB6CEFB7E86}"/>
                </a:ext>
              </a:extLst>
            </p:cNvPr>
            <p:cNvSpPr txBox="1"/>
            <p:nvPr/>
          </p:nvSpPr>
          <p:spPr>
            <a:xfrm>
              <a:off x="4202189" y="3525010"/>
              <a:ext cx="334380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19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B5F23334-C846-E291-326E-E0D1B5D05A92}"/>
                </a:ext>
              </a:extLst>
            </p:cNvPr>
            <p:cNvSpPr txBox="1"/>
            <p:nvPr/>
          </p:nvSpPr>
          <p:spPr>
            <a:xfrm>
              <a:off x="4339349" y="3525010"/>
              <a:ext cx="3343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81AD27DD-9BFE-96A6-0EEB-756CB9259B6D}"/>
                </a:ext>
              </a:extLst>
            </p:cNvPr>
            <p:cNvSpPr txBox="1"/>
            <p:nvPr/>
          </p:nvSpPr>
          <p:spPr>
            <a:xfrm>
              <a:off x="4476509" y="3525010"/>
              <a:ext cx="3343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21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360272E-EDB4-F9E8-4355-F90914442F76}"/>
                </a:ext>
              </a:extLst>
            </p:cNvPr>
            <p:cNvCxnSpPr>
              <a:cxnSpLocks/>
            </p:cNvCxnSpPr>
            <p:nvPr/>
          </p:nvCxnSpPr>
          <p:spPr>
            <a:xfrm>
              <a:off x="5113864" y="4083050"/>
              <a:ext cx="1270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AF43CC3-3101-684A-5279-01C96DD4912D}"/>
                </a:ext>
              </a:extLst>
            </p:cNvPr>
            <p:cNvSpPr txBox="1"/>
            <p:nvPr/>
          </p:nvSpPr>
          <p:spPr>
            <a:xfrm>
              <a:off x="5190063" y="3968750"/>
              <a:ext cx="5693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260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53DE1C6-B8E5-496B-5BEF-E2FA4A7E9DF8}"/>
                </a:ext>
              </a:extLst>
            </p:cNvPr>
            <p:cNvSpPr txBox="1"/>
            <p:nvPr/>
          </p:nvSpPr>
          <p:spPr>
            <a:xfrm>
              <a:off x="1898206" y="3525010"/>
              <a:ext cx="217679" cy="2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1105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93C832-71E5-4673-6AF5-53118E81E480}"/>
              </a:ext>
            </a:extLst>
          </p:cNvPr>
          <p:cNvSpPr txBox="1"/>
          <p:nvPr/>
        </p:nvSpPr>
        <p:spPr>
          <a:xfrm>
            <a:off x="1332398" y="699123"/>
            <a:ext cx="3262055" cy="255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FoxO1 protein regulation by miRNAs (C2C12 cells)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01E21FEF-8EFD-567D-8FE2-1A0D0137CD8B}"/>
              </a:ext>
            </a:extLst>
          </p:cNvPr>
          <p:cNvGrpSpPr/>
          <p:nvPr/>
        </p:nvGrpSpPr>
        <p:grpSpPr>
          <a:xfrm>
            <a:off x="678315" y="1148263"/>
            <a:ext cx="4147685" cy="789988"/>
            <a:chOff x="487815" y="929188"/>
            <a:chExt cx="4147685" cy="78998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E6A8C91-8DBF-06B7-0F5F-94196F03E4BA}"/>
                </a:ext>
              </a:extLst>
            </p:cNvPr>
            <p:cNvGrpSpPr/>
            <p:nvPr/>
          </p:nvGrpSpPr>
          <p:grpSpPr>
            <a:xfrm>
              <a:off x="487815" y="929188"/>
              <a:ext cx="3966673" cy="230832"/>
              <a:chOff x="135816" y="3075933"/>
              <a:chExt cx="3789242" cy="222840"/>
            </a:xfrm>
          </p:grpSpPr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8319779D-6B94-DD9A-8AD4-8DCB6D43008F}"/>
                  </a:ext>
                </a:extLst>
              </p:cNvPr>
              <p:cNvSpPr txBox="1"/>
              <p:nvPr/>
            </p:nvSpPr>
            <p:spPr>
              <a:xfrm>
                <a:off x="855879" y="3075933"/>
                <a:ext cx="742032" cy="222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Scramble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29ADEE5F-DAFA-7718-930D-BB44CC80915E}"/>
                  </a:ext>
                </a:extLst>
              </p:cNvPr>
              <p:cNvSpPr txBox="1"/>
              <p:nvPr/>
            </p:nvSpPr>
            <p:spPr>
              <a:xfrm>
                <a:off x="1528820" y="3075933"/>
                <a:ext cx="962329" cy="222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miR-122-5p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FC2F44D4-25F7-7671-FC1D-7723F785EF1E}"/>
                  </a:ext>
                </a:extLst>
              </p:cNvPr>
              <p:cNvSpPr txBox="1"/>
              <p:nvPr/>
            </p:nvSpPr>
            <p:spPr>
              <a:xfrm>
                <a:off x="2298754" y="3075933"/>
                <a:ext cx="962329" cy="222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miR-99b-5p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7D17F927-437F-7DD8-FB40-59516C651C35}"/>
                  </a:ext>
                </a:extLst>
              </p:cNvPr>
              <p:cNvSpPr txBox="1"/>
              <p:nvPr/>
            </p:nvSpPr>
            <p:spPr>
              <a:xfrm>
                <a:off x="3179617" y="3075933"/>
                <a:ext cx="745441" cy="222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9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miR-1a-3p</a:t>
                </a:r>
                <a:endParaRPr lang="en-US" sz="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88E44412-2978-277A-912B-23F5CC25559D}"/>
                  </a:ext>
                </a:extLst>
              </p:cNvPr>
              <p:cNvSpPr txBox="1"/>
              <p:nvPr/>
            </p:nvSpPr>
            <p:spPr>
              <a:xfrm>
                <a:off x="135816" y="3075933"/>
                <a:ext cx="714764" cy="222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miRNA (m)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FB9FBD86-3548-1E99-5DC9-CB7C7B060E2C}"/>
                </a:ext>
              </a:extLst>
            </p:cNvPr>
            <p:cNvGrpSpPr/>
            <p:nvPr/>
          </p:nvGrpSpPr>
          <p:grpSpPr>
            <a:xfrm>
              <a:off x="567467" y="1439776"/>
              <a:ext cx="4068033" cy="279400"/>
              <a:chOff x="567467" y="1242926"/>
              <a:chExt cx="4068033" cy="279400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C4110525-17B9-25E6-0056-0401585717EC}"/>
                  </a:ext>
                </a:extLst>
              </p:cNvPr>
              <p:cNvSpPr txBox="1"/>
              <p:nvPr/>
            </p:nvSpPr>
            <p:spPr>
              <a:xfrm>
                <a:off x="567467" y="1288388"/>
                <a:ext cx="535231" cy="188476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FoxO1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62FCC3C6-7F15-286B-AD4A-5EFBAD5113D2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6" t="7661" r="1305" b="7814"/>
              <a:stretch>
                <a:fillRect/>
              </a:stretch>
            </p:blipFill>
            <p:spPr>
              <a:xfrm>
                <a:off x="1073150" y="1242926"/>
                <a:ext cx="3562350" cy="279400"/>
              </a:xfrm>
              <a:prstGeom prst="rect">
                <a:avLst/>
              </a:prstGeom>
              <a:ln w="9525">
                <a:solidFill>
                  <a:schemeClr val="tx1"/>
                </a:solidFill>
              </a:ln>
            </p:spPr>
          </p:pic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6A326302-69E1-3F74-E1CA-0A8DFE4404C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50474" y="1245466"/>
                <a:ext cx="0" cy="27432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1D22A59-DDD9-265F-49C7-8A4D2DEB57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68271" y="1245466"/>
                <a:ext cx="0" cy="27432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83B9FBF-A100-4B1B-56BC-1D6BA1469CA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47038" y="1245466"/>
                <a:ext cx="0" cy="27432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AF9C4A7E-A5E3-3264-705B-A5AC7FA12A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37810" y="1245466"/>
                <a:ext cx="0" cy="274320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0BAA88D0-F547-99CA-350F-FAC9179806D2}"/>
                </a:ext>
              </a:extLst>
            </p:cNvPr>
            <p:cNvGrpSpPr/>
            <p:nvPr/>
          </p:nvGrpSpPr>
          <p:grpSpPr>
            <a:xfrm>
              <a:off x="649503" y="1183829"/>
              <a:ext cx="3884784" cy="237148"/>
              <a:chOff x="649503" y="745679"/>
              <a:chExt cx="3884784" cy="237148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C01493-AEC8-9F52-34AC-41F4D9BDD300}"/>
                  </a:ext>
                </a:extLst>
              </p:cNvPr>
              <p:cNvSpPr txBox="1"/>
              <p:nvPr/>
            </p:nvSpPr>
            <p:spPr>
              <a:xfrm>
                <a:off x="649503" y="745679"/>
                <a:ext cx="586544" cy="23083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algn="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Insulin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9CD3838-B2DD-8AD8-CD51-E5843747085E}"/>
                  </a:ext>
                </a:extLst>
              </p:cNvPr>
              <p:cNvGrpSpPr/>
              <p:nvPr/>
            </p:nvGrpSpPr>
            <p:grpSpPr>
              <a:xfrm>
                <a:off x="1178240" y="757368"/>
                <a:ext cx="478478" cy="215445"/>
                <a:chOff x="764962" y="2812268"/>
                <a:chExt cx="478478" cy="215445"/>
              </a:xfrm>
            </p:grpSpPr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BFEAF3FC-DCF6-9E47-9080-45A4C6CB1865}"/>
                    </a:ext>
                  </a:extLst>
                </p:cNvPr>
                <p:cNvSpPr txBox="1"/>
                <p:nvPr/>
              </p:nvSpPr>
              <p:spPr>
                <a:xfrm>
                  <a:off x="764962" y="2812268"/>
                  <a:ext cx="216484" cy="2154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7BE58E7C-F384-DA89-2814-367A62BA3A2A}"/>
                    </a:ext>
                  </a:extLst>
                </p:cNvPr>
                <p:cNvSpPr txBox="1"/>
                <p:nvPr/>
              </p:nvSpPr>
              <p:spPr>
                <a:xfrm>
                  <a:off x="895959" y="2812268"/>
                  <a:ext cx="216484" cy="2154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036C7420-8C61-2FC2-4545-3444E7F3EA6F}"/>
                    </a:ext>
                  </a:extLst>
                </p:cNvPr>
                <p:cNvSpPr txBox="1"/>
                <p:nvPr/>
              </p:nvSpPr>
              <p:spPr>
                <a:xfrm>
                  <a:off x="1026956" y="2812268"/>
                  <a:ext cx="216484" cy="2154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98D63110-6065-3BF0-02DD-3FA3E4BF72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3357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FDBAB78B-4037-FB9A-DBF8-8719D7121772}"/>
                  </a:ext>
                </a:extLst>
              </p:cNvPr>
              <p:cNvGrpSpPr/>
              <p:nvPr/>
            </p:nvGrpSpPr>
            <p:grpSpPr>
              <a:xfrm>
                <a:off x="1606378" y="766192"/>
                <a:ext cx="460062" cy="215445"/>
                <a:chOff x="1139680" y="2821092"/>
                <a:chExt cx="478478" cy="215445"/>
              </a:xfrm>
            </p:grpSpPr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7BF41C2C-10CD-CDDA-74D2-18C79DF31F8A}"/>
                    </a:ext>
                  </a:extLst>
                </p:cNvPr>
                <p:cNvSpPr txBox="1"/>
                <p:nvPr/>
              </p:nvSpPr>
              <p:spPr>
                <a:xfrm>
                  <a:off x="1139680" y="2821092"/>
                  <a:ext cx="216484" cy="2154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TextBox 67">
                  <a:extLst>
                    <a:ext uri="{FF2B5EF4-FFF2-40B4-BE49-F238E27FC236}">
                      <a16:creationId xmlns:a16="http://schemas.microsoft.com/office/drawing/2014/main" id="{E0177171-30FF-1482-32B1-169A621B796E}"/>
                    </a:ext>
                  </a:extLst>
                </p:cNvPr>
                <p:cNvSpPr txBox="1"/>
                <p:nvPr/>
              </p:nvSpPr>
              <p:spPr>
                <a:xfrm>
                  <a:off x="1270676" y="28210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0F29AF33-403B-BF58-9B47-660BDB293007}"/>
                    </a:ext>
                  </a:extLst>
                </p:cNvPr>
                <p:cNvSpPr txBox="1"/>
                <p:nvPr/>
              </p:nvSpPr>
              <p:spPr>
                <a:xfrm>
                  <a:off x="1401674" y="28210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F25044FE-FE55-31C0-E044-470EE8C4CE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97534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397053AE-AFBB-0E15-DF60-C976E7678FC7}"/>
                  </a:ext>
                </a:extLst>
              </p:cNvPr>
              <p:cNvGrpSpPr/>
              <p:nvPr/>
            </p:nvGrpSpPr>
            <p:grpSpPr>
              <a:xfrm>
                <a:off x="1998490" y="756092"/>
                <a:ext cx="445294" cy="215444"/>
                <a:chOff x="1559659" y="2810992"/>
                <a:chExt cx="478478" cy="215444"/>
              </a:xfrm>
            </p:grpSpPr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6631008F-9403-7F05-4E34-0D8E1AC8494D}"/>
                    </a:ext>
                  </a:extLst>
                </p:cNvPr>
                <p:cNvSpPr txBox="1"/>
                <p:nvPr/>
              </p:nvSpPr>
              <p:spPr>
                <a:xfrm>
                  <a:off x="1559659" y="28109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5A82BC6F-0ED1-A552-C17A-28BC7BC355A9}"/>
                    </a:ext>
                  </a:extLst>
                </p:cNvPr>
                <p:cNvSpPr txBox="1"/>
                <p:nvPr/>
              </p:nvSpPr>
              <p:spPr>
                <a:xfrm>
                  <a:off x="1690656" y="28109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5D916672-ECB2-1306-1899-78FFDE354FC7}"/>
                    </a:ext>
                  </a:extLst>
                </p:cNvPr>
                <p:cNvSpPr txBox="1"/>
                <p:nvPr/>
              </p:nvSpPr>
              <p:spPr>
                <a:xfrm>
                  <a:off x="1821653" y="28109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6" name="Straight Connector 65">
                  <a:extLst>
                    <a:ext uri="{FF2B5EF4-FFF2-40B4-BE49-F238E27FC236}">
                      <a16:creationId xmlns:a16="http://schemas.microsoft.com/office/drawing/2014/main" id="{9D34EB27-D439-21DB-703A-7BCF0E34F4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41309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2C707E49-7D8D-7399-86FA-FA78D5943C5D}"/>
                  </a:ext>
                </a:extLst>
              </p:cNvPr>
              <p:cNvGrpSpPr/>
              <p:nvPr/>
            </p:nvGrpSpPr>
            <p:grpSpPr>
              <a:xfrm>
                <a:off x="2400922" y="767383"/>
                <a:ext cx="456383" cy="215444"/>
                <a:chOff x="1958187" y="2822283"/>
                <a:chExt cx="478479" cy="215444"/>
              </a:xfrm>
            </p:grpSpPr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47CD3574-A10B-A98D-B2C8-146448107C37}"/>
                    </a:ext>
                  </a:extLst>
                </p:cNvPr>
                <p:cNvSpPr txBox="1"/>
                <p:nvPr/>
              </p:nvSpPr>
              <p:spPr>
                <a:xfrm>
                  <a:off x="1958187" y="2822283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3A197058-ADAD-3505-E662-CDE15790D154}"/>
                    </a:ext>
                  </a:extLst>
                </p:cNvPr>
                <p:cNvSpPr txBox="1"/>
                <p:nvPr/>
              </p:nvSpPr>
              <p:spPr>
                <a:xfrm>
                  <a:off x="2089184" y="2822283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18F6915A-5FDD-CA9A-85FF-BEECE2F06720}"/>
                    </a:ext>
                  </a:extLst>
                </p:cNvPr>
                <p:cNvSpPr txBox="1"/>
                <p:nvPr/>
              </p:nvSpPr>
              <p:spPr>
                <a:xfrm>
                  <a:off x="2220182" y="2822283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86D6BDD9-6FE1-99DD-6398-CB23DD74C0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28827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5A720A09-D506-51A4-D61F-03D80418E2D1}"/>
                  </a:ext>
                </a:extLst>
              </p:cNvPr>
              <p:cNvGrpSpPr/>
              <p:nvPr/>
            </p:nvGrpSpPr>
            <p:grpSpPr>
              <a:xfrm>
                <a:off x="2812359" y="757368"/>
                <a:ext cx="478478" cy="215444"/>
                <a:chOff x="2399290" y="2812268"/>
                <a:chExt cx="478478" cy="215444"/>
              </a:xfrm>
            </p:grpSpPr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00F8033A-AA38-3E85-DCB2-F03C79492A58}"/>
                    </a:ext>
                  </a:extLst>
                </p:cNvPr>
                <p:cNvSpPr txBox="1"/>
                <p:nvPr/>
              </p:nvSpPr>
              <p:spPr>
                <a:xfrm>
                  <a:off x="2399290" y="2812268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5F37836A-2062-8BF3-44C8-54B1ADBB7CB0}"/>
                    </a:ext>
                  </a:extLst>
                </p:cNvPr>
                <p:cNvSpPr txBox="1"/>
                <p:nvPr/>
              </p:nvSpPr>
              <p:spPr>
                <a:xfrm>
                  <a:off x="2530287" y="2812268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E7E62BD6-C3CE-D6A0-8662-33B7ADCFA76F}"/>
                    </a:ext>
                  </a:extLst>
                </p:cNvPr>
                <p:cNvSpPr txBox="1"/>
                <p:nvPr/>
              </p:nvSpPr>
              <p:spPr>
                <a:xfrm>
                  <a:off x="2661284" y="2812268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20767ECA-B6D7-BED1-F60D-3FCBDC008D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41959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3C2094BF-CB25-A0CA-9556-B7D2A3271023}"/>
                  </a:ext>
                </a:extLst>
              </p:cNvPr>
              <p:cNvGrpSpPr/>
              <p:nvPr/>
            </p:nvGrpSpPr>
            <p:grpSpPr>
              <a:xfrm>
                <a:off x="3223666" y="766192"/>
                <a:ext cx="478478" cy="215444"/>
                <a:chOff x="2797818" y="2821092"/>
                <a:chExt cx="478478" cy="215444"/>
              </a:xfrm>
            </p:grpSpPr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F2C4B177-E8B5-978E-46DF-CE294FD3BFED}"/>
                    </a:ext>
                  </a:extLst>
                </p:cNvPr>
                <p:cNvSpPr txBox="1"/>
                <p:nvPr/>
              </p:nvSpPr>
              <p:spPr>
                <a:xfrm>
                  <a:off x="2797818" y="28210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2CAE85A7-0C2B-4427-967C-AD6E9E4CCCA0}"/>
                    </a:ext>
                  </a:extLst>
                </p:cNvPr>
                <p:cNvSpPr txBox="1"/>
                <p:nvPr/>
              </p:nvSpPr>
              <p:spPr>
                <a:xfrm>
                  <a:off x="2928815" y="28210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88229078-281E-EC99-2917-8A0272D0F0C6}"/>
                    </a:ext>
                  </a:extLst>
                </p:cNvPr>
                <p:cNvSpPr txBox="1"/>
                <p:nvPr/>
              </p:nvSpPr>
              <p:spPr>
                <a:xfrm>
                  <a:off x="3059812" y="28210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D6AA9D8D-B519-13D5-A990-7C7C8A560F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39946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5CBA7B96-F390-16D6-5287-1D2C9869BF4E}"/>
                  </a:ext>
                </a:extLst>
              </p:cNvPr>
              <p:cNvGrpSpPr/>
              <p:nvPr/>
            </p:nvGrpSpPr>
            <p:grpSpPr>
              <a:xfrm>
                <a:off x="3638148" y="756092"/>
                <a:ext cx="461399" cy="215444"/>
                <a:chOff x="3237652" y="2810992"/>
                <a:chExt cx="478478" cy="215444"/>
              </a:xfrm>
            </p:grpSpPr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E827A2A2-86CC-0CE8-19DF-99BA3C999A6D}"/>
                    </a:ext>
                  </a:extLst>
                </p:cNvPr>
                <p:cNvSpPr txBox="1"/>
                <p:nvPr/>
              </p:nvSpPr>
              <p:spPr>
                <a:xfrm>
                  <a:off x="3237652" y="28109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097EFE4D-1ADA-3A07-8938-D11AADA47B45}"/>
                    </a:ext>
                  </a:extLst>
                </p:cNvPr>
                <p:cNvSpPr txBox="1"/>
                <p:nvPr/>
              </p:nvSpPr>
              <p:spPr>
                <a:xfrm>
                  <a:off x="3368649" y="28109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5364D47C-E906-7B18-B90A-15AB11EF1E5C}"/>
                    </a:ext>
                  </a:extLst>
                </p:cNvPr>
                <p:cNvSpPr txBox="1"/>
                <p:nvPr/>
              </p:nvSpPr>
              <p:spPr>
                <a:xfrm>
                  <a:off x="3499646" y="28109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5A137BAC-738C-ECDA-309A-9498F09CFD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0228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DB02A6D2-64D4-C7D6-584A-998A455F5A10}"/>
                  </a:ext>
                </a:extLst>
              </p:cNvPr>
              <p:cNvGrpSpPr/>
              <p:nvPr/>
            </p:nvGrpSpPr>
            <p:grpSpPr>
              <a:xfrm>
                <a:off x="4055808" y="767383"/>
                <a:ext cx="478479" cy="215444"/>
                <a:chOff x="3636180" y="2822283"/>
                <a:chExt cx="478479" cy="215444"/>
              </a:xfrm>
            </p:grpSpPr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357E291F-F790-F03B-21A4-84FB137D7A11}"/>
                    </a:ext>
                  </a:extLst>
                </p:cNvPr>
                <p:cNvSpPr txBox="1"/>
                <p:nvPr/>
              </p:nvSpPr>
              <p:spPr>
                <a:xfrm>
                  <a:off x="3636180" y="2822283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CB090573-D3B5-A4A4-EBE2-D7BA7782CE6D}"/>
                    </a:ext>
                  </a:extLst>
                </p:cNvPr>
                <p:cNvSpPr txBox="1"/>
                <p:nvPr/>
              </p:nvSpPr>
              <p:spPr>
                <a:xfrm>
                  <a:off x="3767177" y="2822283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1CA0404D-2528-AD53-CF72-9CCFCAEDFD67}"/>
                    </a:ext>
                  </a:extLst>
                </p:cNvPr>
                <p:cNvSpPr txBox="1"/>
                <p:nvPr/>
              </p:nvSpPr>
              <p:spPr>
                <a:xfrm>
                  <a:off x="3898175" y="2822283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12205958-F6C7-FCB2-261F-A729B19A9D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85692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06A6B4ED-E062-A6E2-529A-6D7722627F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068271" y="814214"/>
                <a:ext cx="0" cy="15544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4A01EB5B-702B-CFC7-843C-BCF329E1B9C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250945" y="814214"/>
                <a:ext cx="0" cy="15544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A3E15787-5CE5-F060-07E5-FF83AA7AAAB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447038" y="814214"/>
                <a:ext cx="0" cy="15544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EBE5293E-9523-9B98-FD27-37F450CABF9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637810" y="814214"/>
                <a:ext cx="0" cy="15544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4F25E441-E8B1-15E1-3832-E7DC41707AFF}"/>
              </a:ext>
            </a:extLst>
          </p:cNvPr>
          <p:cNvGrpSpPr/>
          <p:nvPr/>
        </p:nvGrpSpPr>
        <p:grpSpPr>
          <a:xfrm>
            <a:off x="647701" y="2068259"/>
            <a:ext cx="4095748" cy="694132"/>
            <a:chOff x="457201" y="2062865"/>
            <a:chExt cx="4095748" cy="694132"/>
          </a:xfrm>
        </p:grpSpPr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4A829749-A4DB-EB2E-DCDE-F9C7228EFADC}"/>
                </a:ext>
              </a:extLst>
            </p:cNvPr>
            <p:cNvGrpSpPr/>
            <p:nvPr/>
          </p:nvGrpSpPr>
          <p:grpSpPr>
            <a:xfrm>
              <a:off x="457201" y="2062865"/>
              <a:ext cx="4095748" cy="694132"/>
              <a:chOff x="457201" y="2062865"/>
              <a:chExt cx="4095748" cy="69413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4291E9F-10C6-E1A9-7309-5EE25AFA00F7}"/>
                  </a:ext>
                </a:extLst>
              </p:cNvPr>
              <p:cNvGrpSpPr/>
              <p:nvPr/>
            </p:nvGrpSpPr>
            <p:grpSpPr>
              <a:xfrm>
                <a:off x="457201" y="2062865"/>
                <a:ext cx="4008387" cy="234663"/>
                <a:chOff x="106571" y="3462447"/>
                <a:chExt cx="3829091" cy="226538"/>
              </a:xfrm>
            </p:grpSpPr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6F38D167-E679-D5B5-0897-AC7DEF0DE84B}"/>
                    </a:ext>
                  </a:extLst>
                </p:cNvPr>
                <p:cNvSpPr txBox="1"/>
                <p:nvPr/>
              </p:nvSpPr>
              <p:spPr>
                <a:xfrm>
                  <a:off x="855879" y="3466145"/>
                  <a:ext cx="742032" cy="2228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Scramble</a:t>
                  </a:r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C590DE11-B40A-BFDA-115C-F349BE843E5A}"/>
                    </a:ext>
                  </a:extLst>
                </p:cNvPr>
                <p:cNvSpPr txBox="1"/>
                <p:nvPr/>
              </p:nvSpPr>
              <p:spPr>
                <a:xfrm>
                  <a:off x="1528819" y="3466145"/>
                  <a:ext cx="962330" cy="2228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let-7f-5p</a:t>
                  </a:r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3F350C8F-D7C4-33AC-BDE8-E0F76CE0E2E8}"/>
                    </a:ext>
                  </a:extLst>
                </p:cNvPr>
                <p:cNvSpPr txBox="1"/>
                <p:nvPr/>
              </p:nvSpPr>
              <p:spPr>
                <a:xfrm>
                  <a:off x="2298753" y="3466145"/>
                  <a:ext cx="962330" cy="2228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let-7a-5p</a:t>
                  </a:r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DE69F482-BB50-25ED-B0D6-6F9CB06086F6}"/>
                    </a:ext>
                  </a:extLst>
                </p:cNvPr>
                <p:cNvSpPr txBox="1"/>
                <p:nvPr/>
              </p:nvSpPr>
              <p:spPr>
                <a:xfrm>
                  <a:off x="3169012" y="3466145"/>
                  <a:ext cx="766650" cy="2228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miR-203-3p</a:t>
                  </a:r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38348B1F-7480-79EC-1E87-FA5602AFAF30}"/>
                    </a:ext>
                  </a:extLst>
                </p:cNvPr>
                <p:cNvSpPr txBox="1"/>
                <p:nvPr/>
              </p:nvSpPr>
              <p:spPr>
                <a:xfrm>
                  <a:off x="106571" y="3462447"/>
                  <a:ext cx="744010" cy="222840"/>
                </a:xfrm>
                <a:prstGeom prst="rect">
                  <a:avLst/>
                </a:prstGeom>
                <a:noFill/>
              </p:spPr>
              <p:txBody>
                <a:bodyPr wrap="square" rtlCol="0" anchor="ctr" anchorCtr="0">
                  <a:spAutoFit/>
                </a:bodyPr>
                <a:lstStyle/>
                <a:p>
                  <a:pPr algn="r"/>
                  <a:r>
                    <a:rPr lang="en-CA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miRNA (m)</a:t>
                  </a:r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F47FF24-576B-3B14-A809-1AA5EC5826D4}"/>
                  </a:ext>
                </a:extLst>
              </p:cNvPr>
              <p:cNvGrpSpPr/>
              <p:nvPr/>
            </p:nvGrpSpPr>
            <p:grpSpPr>
              <a:xfrm>
                <a:off x="555185" y="2482677"/>
                <a:ext cx="3997764" cy="274320"/>
                <a:chOff x="555185" y="2190577"/>
                <a:chExt cx="3997764" cy="274320"/>
              </a:xfrm>
            </p:grpSpPr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E6C9000D-5CC9-50E7-AB29-3CD0CEAEBDEA}"/>
                    </a:ext>
                  </a:extLst>
                </p:cNvPr>
                <p:cNvSpPr txBox="1"/>
                <p:nvPr/>
              </p:nvSpPr>
              <p:spPr>
                <a:xfrm>
                  <a:off x="555185" y="2233499"/>
                  <a:ext cx="547513" cy="188476"/>
                </a:xfrm>
                <a:prstGeom prst="rect">
                  <a:avLst/>
                </a:prstGeom>
                <a:noFill/>
              </p:spPr>
              <p:txBody>
                <a:bodyPr wrap="square" rtlCol="0" anchor="ctr" anchorCtr="0">
                  <a:noAutofit/>
                </a:bodyPr>
                <a:lstStyle/>
                <a:p>
                  <a:pPr algn="r"/>
                  <a:r>
                    <a:rPr lang="en-CA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FoxO1</a:t>
                  </a:r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93" name="Picture 92">
                  <a:extLst>
                    <a:ext uri="{FF2B5EF4-FFF2-40B4-BE49-F238E27FC236}">
                      <a16:creationId xmlns:a16="http://schemas.microsoft.com/office/drawing/2014/main" id="{85C0A3DB-4F79-332A-E22F-E20F520E436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bright="-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1" t="1952" r="-26" b="5450"/>
                <a:stretch>
                  <a:fillRect/>
                </a:stretch>
              </p:blipFill>
              <p:spPr>
                <a:xfrm>
                  <a:off x="1123950" y="2226137"/>
                  <a:ext cx="3428999" cy="2032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F2403E80-7CCC-95C7-C6CA-DBC5900A44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250474" y="2190577"/>
                  <a:ext cx="0" cy="27432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91B63AC7-E8AC-A31B-9BD5-CACEEF49EB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068271" y="2190577"/>
                  <a:ext cx="0" cy="27432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515BE697-1B89-7DF5-BAB5-2855C6940D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447038" y="2190577"/>
                  <a:ext cx="0" cy="27432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DDE53469-219C-2253-40A2-5F5090909F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37810" y="2190577"/>
                  <a:ext cx="0" cy="27432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E328DE2-62E4-DADF-767A-7C76FEAB8490}"/>
                </a:ext>
              </a:extLst>
            </p:cNvPr>
            <p:cNvGrpSpPr/>
            <p:nvPr/>
          </p:nvGrpSpPr>
          <p:grpSpPr>
            <a:xfrm>
              <a:off x="649503" y="2263329"/>
              <a:ext cx="3884784" cy="237148"/>
              <a:chOff x="649503" y="745679"/>
              <a:chExt cx="3884784" cy="237148"/>
            </a:xfrm>
          </p:grpSpPr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A958988F-2A2B-7598-3BD7-FA2882787D27}"/>
                  </a:ext>
                </a:extLst>
              </p:cNvPr>
              <p:cNvSpPr txBox="1"/>
              <p:nvPr/>
            </p:nvSpPr>
            <p:spPr>
              <a:xfrm>
                <a:off x="649503" y="745679"/>
                <a:ext cx="586544" cy="23083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algn="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Insulin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FA5C609D-5601-43CA-AD93-F9FD3D0542CC}"/>
                  </a:ext>
                </a:extLst>
              </p:cNvPr>
              <p:cNvGrpSpPr/>
              <p:nvPr/>
            </p:nvGrpSpPr>
            <p:grpSpPr>
              <a:xfrm>
                <a:off x="1178240" y="757368"/>
                <a:ext cx="478478" cy="215445"/>
                <a:chOff x="764962" y="2812268"/>
                <a:chExt cx="478478" cy="215445"/>
              </a:xfrm>
            </p:grpSpPr>
            <p:sp>
              <p:nvSpPr>
                <p:cNvPr id="145" name="TextBox 144">
                  <a:extLst>
                    <a:ext uri="{FF2B5EF4-FFF2-40B4-BE49-F238E27FC236}">
                      <a16:creationId xmlns:a16="http://schemas.microsoft.com/office/drawing/2014/main" id="{44027386-824F-55DE-361B-2AF131620464}"/>
                    </a:ext>
                  </a:extLst>
                </p:cNvPr>
                <p:cNvSpPr txBox="1"/>
                <p:nvPr/>
              </p:nvSpPr>
              <p:spPr>
                <a:xfrm>
                  <a:off x="764962" y="2812268"/>
                  <a:ext cx="216484" cy="2154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6" name="TextBox 145">
                  <a:extLst>
                    <a:ext uri="{FF2B5EF4-FFF2-40B4-BE49-F238E27FC236}">
                      <a16:creationId xmlns:a16="http://schemas.microsoft.com/office/drawing/2014/main" id="{FC9FF88B-A258-33C5-E62D-D22620CD41BA}"/>
                    </a:ext>
                  </a:extLst>
                </p:cNvPr>
                <p:cNvSpPr txBox="1"/>
                <p:nvPr/>
              </p:nvSpPr>
              <p:spPr>
                <a:xfrm>
                  <a:off x="895959" y="2812268"/>
                  <a:ext cx="216484" cy="2154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7" name="TextBox 146">
                  <a:extLst>
                    <a:ext uri="{FF2B5EF4-FFF2-40B4-BE49-F238E27FC236}">
                      <a16:creationId xmlns:a16="http://schemas.microsoft.com/office/drawing/2014/main" id="{51A23AD7-9BF0-93C1-4053-C8C724423862}"/>
                    </a:ext>
                  </a:extLst>
                </p:cNvPr>
                <p:cNvSpPr txBox="1"/>
                <p:nvPr/>
              </p:nvSpPr>
              <p:spPr>
                <a:xfrm>
                  <a:off x="1026956" y="2812268"/>
                  <a:ext cx="216484" cy="2154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48" name="Straight Connector 147">
                  <a:extLst>
                    <a:ext uri="{FF2B5EF4-FFF2-40B4-BE49-F238E27FC236}">
                      <a16:creationId xmlns:a16="http://schemas.microsoft.com/office/drawing/2014/main" id="{30428488-AEA7-2945-4D60-481787A872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23357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146A3983-7384-6F0E-0329-701519C18147}"/>
                  </a:ext>
                </a:extLst>
              </p:cNvPr>
              <p:cNvGrpSpPr/>
              <p:nvPr/>
            </p:nvGrpSpPr>
            <p:grpSpPr>
              <a:xfrm>
                <a:off x="1606378" y="766192"/>
                <a:ext cx="460062" cy="215445"/>
                <a:chOff x="1139680" y="2821092"/>
                <a:chExt cx="478478" cy="215445"/>
              </a:xfrm>
            </p:grpSpPr>
            <p:sp>
              <p:nvSpPr>
                <p:cNvPr id="141" name="TextBox 140">
                  <a:extLst>
                    <a:ext uri="{FF2B5EF4-FFF2-40B4-BE49-F238E27FC236}">
                      <a16:creationId xmlns:a16="http://schemas.microsoft.com/office/drawing/2014/main" id="{FCAA83D7-BDA6-F7B5-7E9F-CB8CDAFA74AF}"/>
                    </a:ext>
                  </a:extLst>
                </p:cNvPr>
                <p:cNvSpPr txBox="1"/>
                <p:nvPr/>
              </p:nvSpPr>
              <p:spPr>
                <a:xfrm>
                  <a:off x="1139680" y="2821092"/>
                  <a:ext cx="216484" cy="2154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C3C42B55-C18C-E7FF-3F6D-F6D138584FE7}"/>
                    </a:ext>
                  </a:extLst>
                </p:cNvPr>
                <p:cNvSpPr txBox="1"/>
                <p:nvPr/>
              </p:nvSpPr>
              <p:spPr>
                <a:xfrm>
                  <a:off x="1270676" y="28210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5589F7B5-0F7F-2617-3867-B2E1627CF4E5}"/>
                    </a:ext>
                  </a:extLst>
                </p:cNvPr>
                <p:cNvSpPr txBox="1"/>
                <p:nvPr/>
              </p:nvSpPr>
              <p:spPr>
                <a:xfrm>
                  <a:off x="1401674" y="28210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3A9B4A5F-7354-4255-911F-B631CAC421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97534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4CF15533-58EF-96AB-95C5-7E8EDA849277}"/>
                  </a:ext>
                </a:extLst>
              </p:cNvPr>
              <p:cNvGrpSpPr/>
              <p:nvPr/>
            </p:nvGrpSpPr>
            <p:grpSpPr>
              <a:xfrm>
                <a:off x="1998490" y="756092"/>
                <a:ext cx="445294" cy="215444"/>
                <a:chOff x="1559659" y="2810992"/>
                <a:chExt cx="478478" cy="215444"/>
              </a:xfrm>
            </p:grpSpPr>
            <p:sp>
              <p:nvSpPr>
                <p:cNvPr id="137" name="TextBox 136">
                  <a:extLst>
                    <a:ext uri="{FF2B5EF4-FFF2-40B4-BE49-F238E27FC236}">
                      <a16:creationId xmlns:a16="http://schemas.microsoft.com/office/drawing/2014/main" id="{E69BA9B0-8E3E-22A9-CFE3-D93FE8CB0893}"/>
                    </a:ext>
                  </a:extLst>
                </p:cNvPr>
                <p:cNvSpPr txBox="1"/>
                <p:nvPr/>
              </p:nvSpPr>
              <p:spPr>
                <a:xfrm>
                  <a:off x="1559659" y="28109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" name="TextBox 137">
                  <a:extLst>
                    <a:ext uri="{FF2B5EF4-FFF2-40B4-BE49-F238E27FC236}">
                      <a16:creationId xmlns:a16="http://schemas.microsoft.com/office/drawing/2014/main" id="{1AEBB2DB-01E2-D732-5851-9480B0A636E6}"/>
                    </a:ext>
                  </a:extLst>
                </p:cNvPr>
                <p:cNvSpPr txBox="1"/>
                <p:nvPr/>
              </p:nvSpPr>
              <p:spPr>
                <a:xfrm>
                  <a:off x="1690656" y="28109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TextBox 138">
                  <a:extLst>
                    <a:ext uri="{FF2B5EF4-FFF2-40B4-BE49-F238E27FC236}">
                      <a16:creationId xmlns:a16="http://schemas.microsoft.com/office/drawing/2014/main" id="{1BD6C4CE-E1F2-0BCD-FAFD-C2B9B74C01DE}"/>
                    </a:ext>
                  </a:extLst>
                </p:cNvPr>
                <p:cNvSpPr txBox="1"/>
                <p:nvPr/>
              </p:nvSpPr>
              <p:spPr>
                <a:xfrm>
                  <a:off x="1821653" y="28109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40" name="Straight Connector 139">
                  <a:extLst>
                    <a:ext uri="{FF2B5EF4-FFF2-40B4-BE49-F238E27FC236}">
                      <a16:creationId xmlns:a16="http://schemas.microsoft.com/office/drawing/2014/main" id="{8942632C-D6E2-2F7F-63A8-CB388D162B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41309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F9E10CA9-180C-53C6-7840-6A4BBDBED62B}"/>
                  </a:ext>
                </a:extLst>
              </p:cNvPr>
              <p:cNvGrpSpPr/>
              <p:nvPr/>
            </p:nvGrpSpPr>
            <p:grpSpPr>
              <a:xfrm>
                <a:off x="2400922" y="767383"/>
                <a:ext cx="456383" cy="215444"/>
                <a:chOff x="1958187" y="2822283"/>
                <a:chExt cx="478479" cy="215444"/>
              </a:xfrm>
            </p:grpSpPr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7B79644D-549E-2F6D-8259-568D8B33AFCE}"/>
                    </a:ext>
                  </a:extLst>
                </p:cNvPr>
                <p:cNvSpPr txBox="1"/>
                <p:nvPr/>
              </p:nvSpPr>
              <p:spPr>
                <a:xfrm>
                  <a:off x="1958187" y="2822283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5E4F5C9C-7062-621F-D9C5-2444A6A99AB2}"/>
                    </a:ext>
                  </a:extLst>
                </p:cNvPr>
                <p:cNvSpPr txBox="1"/>
                <p:nvPr/>
              </p:nvSpPr>
              <p:spPr>
                <a:xfrm>
                  <a:off x="2089184" y="2822283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TextBox 134">
                  <a:extLst>
                    <a:ext uri="{FF2B5EF4-FFF2-40B4-BE49-F238E27FC236}">
                      <a16:creationId xmlns:a16="http://schemas.microsoft.com/office/drawing/2014/main" id="{16A4B8BF-1D1A-82F1-5862-72FCA881C3F2}"/>
                    </a:ext>
                  </a:extLst>
                </p:cNvPr>
                <p:cNvSpPr txBox="1"/>
                <p:nvPr/>
              </p:nvSpPr>
              <p:spPr>
                <a:xfrm>
                  <a:off x="2220182" y="2822283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7E11BD08-17DB-D9A7-A497-9F0A0DCB9C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28827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FB5E2B21-F01E-39FD-383C-E623187FEB08}"/>
                  </a:ext>
                </a:extLst>
              </p:cNvPr>
              <p:cNvGrpSpPr/>
              <p:nvPr/>
            </p:nvGrpSpPr>
            <p:grpSpPr>
              <a:xfrm>
                <a:off x="2812359" y="757368"/>
                <a:ext cx="478478" cy="215444"/>
                <a:chOff x="2399290" y="2812268"/>
                <a:chExt cx="478478" cy="215444"/>
              </a:xfrm>
            </p:grpSpPr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2DE49F56-9399-2E44-24B2-33B386F8982A}"/>
                    </a:ext>
                  </a:extLst>
                </p:cNvPr>
                <p:cNvSpPr txBox="1"/>
                <p:nvPr/>
              </p:nvSpPr>
              <p:spPr>
                <a:xfrm>
                  <a:off x="2399290" y="2812268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8D23FF3E-2D25-1D6C-2B62-3653B4368496}"/>
                    </a:ext>
                  </a:extLst>
                </p:cNvPr>
                <p:cNvSpPr txBox="1"/>
                <p:nvPr/>
              </p:nvSpPr>
              <p:spPr>
                <a:xfrm>
                  <a:off x="2530287" y="2812268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55EE9530-CCF6-353F-4BE6-55B8CFB7C608}"/>
                    </a:ext>
                  </a:extLst>
                </p:cNvPr>
                <p:cNvSpPr txBox="1"/>
                <p:nvPr/>
              </p:nvSpPr>
              <p:spPr>
                <a:xfrm>
                  <a:off x="2661284" y="2812268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9B68402B-43AE-B4D2-D659-AC13F814C3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41959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D47BC59B-B63B-C4CA-D64E-5FDC55FF463D}"/>
                  </a:ext>
                </a:extLst>
              </p:cNvPr>
              <p:cNvGrpSpPr/>
              <p:nvPr/>
            </p:nvGrpSpPr>
            <p:grpSpPr>
              <a:xfrm>
                <a:off x="3223666" y="766192"/>
                <a:ext cx="478478" cy="215444"/>
                <a:chOff x="2797818" y="2821092"/>
                <a:chExt cx="478478" cy="215444"/>
              </a:xfrm>
            </p:grpSpPr>
            <p:sp>
              <p:nvSpPr>
                <p:cNvPr id="125" name="TextBox 124">
                  <a:extLst>
                    <a:ext uri="{FF2B5EF4-FFF2-40B4-BE49-F238E27FC236}">
                      <a16:creationId xmlns:a16="http://schemas.microsoft.com/office/drawing/2014/main" id="{BCD78761-A6A0-D1C1-FFD8-97A958AD6670}"/>
                    </a:ext>
                  </a:extLst>
                </p:cNvPr>
                <p:cNvSpPr txBox="1"/>
                <p:nvPr/>
              </p:nvSpPr>
              <p:spPr>
                <a:xfrm>
                  <a:off x="2797818" y="28210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" name="TextBox 125">
                  <a:extLst>
                    <a:ext uri="{FF2B5EF4-FFF2-40B4-BE49-F238E27FC236}">
                      <a16:creationId xmlns:a16="http://schemas.microsoft.com/office/drawing/2014/main" id="{9FFB44DE-2D60-999E-ADC8-076574FA026D}"/>
                    </a:ext>
                  </a:extLst>
                </p:cNvPr>
                <p:cNvSpPr txBox="1"/>
                <p:nvPr/>
              </p:nvSpPr>
              <p:spPr>
                <a:xfrm>
                  <a:off x="2928815" y="28210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TextBox 126">
                  <a:extLst>
                    <a:ext uri="{FF2B5EF4-FFF2-40B4-BE49-F238E27FC236}">
                      <a16:creationId xmlns:a16="http://schemas.microsoft.com/office/drawing/2014/main" id="{A551AFFE-7356-A2D3-1E6A-1496BC92AA28}"/>
                    </a:ext>
                  </a:extLst>
                </p:cNvPr>
                <p:cNvSpPr txBox="1"/>
                <p:nvPr/>
              </p:nvSpPr>
              <p:spPr>
                <a:xfrm>
                  <a:off x="3059812" y="28210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2543ADB0-BE36-DBEB-61A4-F0A2D69E00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39946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231E6901-AE69-4223-EB4F-56E2AAD8AA85}"/>
                  </a:ext>
                </a:extLst>
              </p:cNvPr>
              <p:cNvGrpSpPr/>
              <p:nvPr/>
            </p:nvGrpSpPr>
            <p:grpSpPr>
              <a:xfrm>
                <a:off x="3638148" y="756092"/>
                <a:ext cx="461399" cy="215444"/>
                <a:chOff x="3237652" y="2810992"/>
                <a:chExt cx="478478" cy="215444"/>
              </a:xfrm>
            </p:grpSpPr>
            <p:sp>
              <p:nvSpPr>
                <p:cNvPr id="121" name="TextBox 120">
                  <a:extLst>
                    <a:ext uri="{FF2B5EF4-FFF2-40B4-BE49-F238E27FC236}">
                      <a16:creationId xmlns:a16="http://schemas.microsoft.com/office/drawing/2014/main" id="{9A63EB51-DAB6-55BC-DAD2-90629737E8AB}"/>
                    </a:ext>
                  </a:extLst>
                </p:cNvPr>
                <p:cNvSpPr txBox="1"/>
                <p:nvPr/>
              </p:nvSpPr>
              <p:spPr>
                <a:xfrm>
                  <a:off x="3237652" y="28109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2" name="TextBox 121">
                  <a:extLst>
                    <a:ext uri="{FF2B5EF4-FFF2-40B4-BE49-F238E27FC236}">
                      <a16:creationId xmlns:a16="http://schemas.microsoft.com/office/drawing/2014/main" id="{852F7A07-2215-1D2F-F4A6-C0D1DBBC387B}"/>
                    </a:ext>
                  </a:extLst>
                </p:cNvPr>
                <p:cNvSpPr txBox="1"/>
                <p:nvPr/>
              </p:nvSpPr>
              <p:spPr>
                <a:xfrm>
                  <a:off x="3368649" y="28109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TextBox 122">
                  <a:extLst>
                    <a:ext uri="{FF2B5EF4-FFF2-40B4-BE49-F238E27FC236}">
                      <a16:creationId xmlns:a16="http://schemas.microsoft.com/office/drawing/2014/main" id="{E215A2E6-7973-2E06-3423-5777F9B74697}"/>
                    </a:ext>
                  </a:extLst>
                </p:cNvPr>
                <p:cNvSpPr txBox="1"/>
                <p:nvPr/>
              </p:nvSpPr>
              <p:spPr>
                <a:xfrm>
                  <a:off x="3499646" y="2810992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13A83CF8-DD69-849F-35E1-2D09C7D162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280228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21F883B-FF94-E203-CF47-6E9BFCF50927}"/>
                  </a:ext>
                </a:extLst>
              </p:cNvPr>
              <p:cNvGrpSpPr/>
              <p:nvPr/>
            </p:nvGrpSpPr>
            <p:grpSpPr>
              <a:xfrm>
                <a:off x="4055808" y="767383"/>
                <a:ext cx="478479" cy="215444"/>
                <a:chOff x="3636180" y="2822283"/>
                <a:chExt cx="478479" cy="215444"/>
              </a:xfrm>
            </p:grpSpPr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578FF1C3-851C-20DC-1743-5E1257A0A944}"/>
                    </a:ext>
                  </a:extLst>
                </p:cNvPr>
                <p:cNvSpPr txBox="1"/>
                <p:nvPr/>
              </p:nvSpPr>
              <p:spPr>
                <a:xfrm>
                  <a:off x="3636180" y="2822283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" name="TextBox 117">
                  <a:extLst>
                    <a:ext uri="{FF2B5EF4-FFF2-40B4-BE49-F238E27FC236}">
                      <a16:creationId xmlns:a16="http://schemas.microsoft.com/office/drawing/2014/main" id="{3029BECA-4E25-1F71-90C8-852557511A3A}"/>
                    </a:ext>
                  </a:extLst>
                </p:cNvPr>
                <p:cNvSpPr txBox="1"/>
                <p:nvPr/>
              </p:nvSpPr>
              <p:spPr>
                <a:xfrm>
                  <a:off x="3767177" y="2822283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F42E4058-74E4-2BAF-6664-1A4F0B3CF5B7}"/>
                    </a:ext>
                  </a:extLst>
                </p:cNvPr>
                <p:cNvSpPr txBox="1"/>
                <p:nvPr/>
              </p:nvSpPr>
              <p:spPr>
                <a:xfrm>
                  <a:off x="3898175" y="2822283"/>
                  <a:ext cx="21648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CA" sz="8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+</a:t>
                  </a:r>
                  <a:endParaRPr lang="en-US" sz="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8C8D34A6-0BC4-0528-E337-CDD0ACFC95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85692" y="3007000"/>
                  <a:ext cx="370462" cy="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307EFE99-474E-3D2F-8E03-F5CFF116689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068271" y="814214"/>
                <a:ext cx="0" cy="15544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CDA298C4-C4CE-380F-3E02-AAE5CA3219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250945" y="814214"/>
                <a:ext cx="0" cy="15544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02FA8073-4768-D140-6A8E-BEDD3450D8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447038" y="814214"/>
                <a:ext cx="0" cy="15544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B8AAA174-0D45-FDF3-116E-30AD25B237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637810" y="814214"/>
                <a:ext cx="0" cy="155448"/>
              </a:xfrm>
              <a:prstGeom prst="line">
                <a:avLst/>
              </a:prstGeom>
              <a:ln w="63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CA19EDFA-C0CB-DC14-D419-99D5F1081773}"/>
              </a:ext>
            </a:extLst>
          </p:cNvPr>
          <p:cNvGrpSpPr/>
          <p:nvPr/>
        </p:nvGrpSpPr>
        <p:grpSpPr>
          <a:xfrm>
            <a:off x="622300" y="2892400"/>
            <a:ext cx="4133850" cy="701209"/>
            <a:chOff x="431800" y="3003525"/>
            <a:chExt cx="4133850" cy="70120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FD159B8-7E20-BB3F-1AD9-9B56440128EA}"/>
                </a:ext>
              </a:extLst>
            </p:cNvPr>
            <p:cNvGrpSpPr/>
            <p:nvPr/>
          </p:nvGrpSpPr>
          <p:grpSpPr>
            <a:xfrm>
              <a:off x="431800" y="3003525"/>
              <a:ext cx="4013170" cy="234663"/>
              <a:chOff x="82306" y="3881415"/>
              <a:chExt cx="3833660" cy="226538"/>
            </a:xfrm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AC2E40AC-7499-800B-B271-5670A1A61D0F}"/>
                  </a:ext>
                </a:extLst>
              </p:cNvPr>
              <p:cNvSpPr txBox="1"/>
              <p:nvPr/>
            </p:nvSpPr>
            <p:spPr>
              <a:xfrm>
                <a:off x="855879" y="3885113"/>
                <a:ext cx="742032" cy="222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Scramble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80A8E46F-7860-B807-71F7-52368AABC95B}"/>
                  </a:ext>
                </a:extLst>
              </p:cNvPr>
              <p:cNvSpPr txBox="1"/>
              <p:nvPr/>
            </p:nvSpPr>
            <p:spPr>
              <a:xfrm>
                <a:off x="1528819" y="3885113"/>
                <a:ext cx="962330" cy="222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miR-20a-3p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205CA1E-8CF1-E5F8-CC0E-55550DE66DF5}"/>
                  </a:ext>
                </a:extLst>
              </p:cNvPr>
              <p:cNvSpPr txBox="1"/>
              <p:nvPr/>
            </p:nvSpPr>
            <p:spPr>
              <a:xfrm>
                <a:off x="2298753" y="3885113"/>
                <a:ext cx="962330" cy="222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miR-21a-5p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63A3E7E-26DF-8014-B277-4CEF1A11587A}"/>
                  </a:ext>
                </a:extLst>
              </p:cNvPr>
              <p:cNvSpPr txBox="1"/>
              <p:nvPr/>
            </p:nvSpPr>
            <p:spPr>
              <a:xfrm>
                <a:off x="3188709" y="3885113"/>
                <a:ext cx="727257" cy="222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miR-22-3p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2B3BF091-FAD3-14C0-968C-1D3C78BD96A4}"/>
                  </a:ext>
                </a:extLst>
              </p:cNvPr>
              <p:cNvSpPr txBox="1"/>
              <p:nvPr/>
            </p:nvSpPr>
            <p:spPr>
              <a:xfrm>
                <a:off x="82306" y="3881415"/>
                <a:ext cx="768273" cy="22284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pPr algn="r"/>
                <a:r>
                  <a:rPr lang="en-CA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miRNA (m)</a:t>
                </a:r>
                <a:endParaRPr 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CE357DED-B4C7-312C-8E5D-6234F817B1B3}"/>
                </a:ext>
              </a:extLst>
            </p:cNvPr>
            <p:cNvGrpSpPr/>
            <p:nvPr/>
          </p:nvGrpSpPr>
          <p:grpSpPr>
            <a:xfrm>
              <a:off x="555186" y="3215829"/>
              <a:ext cx="4010464" cy="488905"/>
              <a:chOff x="555186" y="3342829"/>
              <a:chExt cx="4010464" cy="488905"/>
            </a:xfrm>
          </p:grpSpPr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C7B2835C-0014-5CA9-CA87-263AB7133B92}"/>
                  </a:ext>
                </a:extLst>
              </p:cNvPr>
              <p:cNvGrpSpPr/>
              <p:nvPr/>
            </p:nvGrpSpPr>
            <p:grpSpPr>
              <a:xfrm>
                <a:off x="555186" y="3557414"/>
                <a:ext cx="4010464" cy="274320"/>
                <a:chOff x="555186" y="3322464"/>
                <a:chExt cx="4010464" cy="274320"/>
              </a:xfrm>
            </p:grpSpPr>
            <p:pic>
              <p:nvPicPr>
                <p:cNvPr id="90" name="Picture 89">
                  <a:extLst>
                    <a:ext uri="{FF2B5EF4-FFF2-40B4-BE49-F238E27FC236}">
                      <a16:creationId xmlns:a16="http://schemas.microsoft.com/office/drawing/2014/main" id="{634F9EAB-8F07-DBBB-F5A4-B0B65D1655E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rightnessContrast bright="-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7" t="1561" r="404" b="5841"/>
                <a:stretch>
                  <a:fillRect/>
                </a:stretch>
              </p:blipFill>
              <p:spPr>
                <a:xfrm>
                  <a:off x="1111250" y="3358024"/>
                  <a:ext cx="3454400" cy="2032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EA753142-202B-42EA-B4EB-61D31BA5C158}"/>
                    </a:ext>
                  </a:extLst>
                </p:cNvPr>
                <p:cNvSpPr txBox="1"/>
                <p:nvPr/>
              </p:nvSpPr>
              <p:spPr>
                <a:xfrm>
                  <a:off x="555186" y="3365386"/>
                  <a:ext cx="547512" cy="188476"/>
                </a:xfrm>
                <a:prstGeom prst="rect">
                  <a:avLst/>
                </a:prstGeom>
                <a:noFill/>
              </p:spPr>
              <p:txBody>
                <a:bodyPr wrap="square" rtlCol="0" anchor="ctr" anchorCtr="0">
                  <a:noAutofit/>
                </a:bodyPr>
                <a:lstStyle/>
                <a:p>
                  <a:pPr algn="r"/>
                  <a:r>
                    <a:rPr lang="en-CA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FoxO1</a:t>
                  </a:r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F390868A-3862-12D1-764F-DDD403B732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250474" y="3322464"/>
                  <a:ext cx="0" cy="27432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81679E8A-36A8-6AF7-D53A-7728855BFE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068271" y="3322464"/>
                  <a:ext cx="0" cy="27432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F13173C7-C75D-A0F7-CE45-E278F932B3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447038" y="3322464"/>
                  <a:ext cx="0" cy="27432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35866013-C2AA-50F2-429D-4EEEB025D9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37810" y="3322464"/>
                  <a:ext cx="0" cy="274320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01C78217-6CDA-3FC1-3471-ED8C5A90791A}"/>
                  </a:ext>
                </a:extLst>
              </p:cNvPr>
              <p:cNvGrpSpPr/>
              <p:nvPr/>
            </p:nvGrpSpPr>
            <p:grpSpPr>
              <a:xfrm>
                <a:off x="649503" y="3342829"/>
                <a:ext cx="3884784" cy="237148"/>
                <a:chOff x="649503" y="745679"/>
                <a:chExt cx="3884784" cy="237148"/>
              </a:xfrm>
            </p:grpSpPr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1BE78F98-12FA-FFC0-EACA-30540B92EAEC}"/>
                    </a:ext>
                  </a:extLst>
                </p:cNvPr>
                <p:cNvSpPr txBox="1"/>
                <p:nvPr/>
              </p:nvSpPr>
              <p:spPr>
                <a:xfrm>
                  <a:off x="649503" y="745679"/>
                  <a:ext cx="586544" cy="230832"/>
                </a:xfrm>
                <a:prstGeom prst="rect">
                  <a:avLst/>
                </a:prstGeom>
                <a:noFill/>
              </p:spPr>
              <p:txBody>
                <a:bodyPr wrap="square" rtlCol="0" anchor="ctr" anchorCtr="0">
                  <a:spAutoFit/>
                </a:bodyPr>
                <a:lstStyle/>
                <a:p>
                  <a:pPr algn="r"/>
                  <a:r>
                    <a:rPr lang="en-CA" sz="9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Insulin</a:t>
                  </a:r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6CFADF39-2B77-B68B-80AE-28C85A47847D}"/>
                    </a:ext>
                  </a:extLst>
                </p:cNvPr>
                <p:cNvGrpSpPr/>
                <p:nvPr/>
              </p:nvGrpSpPr>
              <p:grpSpPr>
                <a:xfrm>
                  <a:off x="1178240" y="757368"/>
                  <a:ext cx="478478" cy="215445"/>
                  <a:chOff x="764962" y="2812268"/>
                  <a:chExt cx="478478" cy="215445"/>
                </a:xfrm>
              </p:grpSpPr>
              <p:sp>
                <p:nvSpPr>
                  <p:cNvPr id="191" name="TextBox 190">
                    <a:extLst>
                      <a:ext uri="{FF2B5EF4-FFF2-40B4-BE49-F238E27FC236}">
                        <a16:creationId xmlns:a16="http://schemas.microsoft.com/office/drawing/2014/main" id="{F7653F1A-B8A0-FCBE-739A-F703F615D111}"/>
                      </a:ext>
                    </a:extLst>
                  </p:cNvPr>
                  <p:cNvSpPr txBox="1"/>
                  <p:nvPr/>
                </p:nvSpPr>
                <p:spPr>
                  <a:xfrm>
                    <a:off x="764962" y="2812268"/>
                    <a:ext cx="216484" cy="2154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2" name="TextBox 191">
                    <a:extLst>
                      <a:ext uri="{FF2B5EF4-FFF2-40B4-BE49-F238E27FC236}">
                        <a16:creationId xmlns:a16="http://schemas.microsoft.com/office/drawing/2014/main" id="{295F69F2-26E7-F38B-A82C-2886DBAAC179}"/>
                      </a:ext>
                    </a:extLst>
                  </p:cNvPr>
                  <p:cNvSpPr txBox="1"/>
                  <p:nvPr/>
                </p:nvSpPr>
                <p:spPr>
                  <a:xfrm>
                    <a:off x="895959" y="2812268"/>
                    <a:ext cx="216484" cy="2154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3" name="TextBox 192">
                    <a:extLst>
                      <a:ext uri="{FF2B5EF4-FFF2-40B4-BE49-F238E27FC236}">
                        <a16:creationId xmlns:a16="http://schemas.microsoft.com/office/drawing/2014/main" id="{453D1E04-4906-784F-BF0A-4F664030C38C}"/>
                      </a:ext>
                    </a:extLst>
                  </p:cNvPr>
                  <p:cNvSpPr txBox="1"/>
                  <p:nvPr/>
                </p:nvSpPr>
                <p:spPr>
                  <a:xfrm>
                    <a:off x="1026956" y="2812268"/>
                    <a:ext cx="216484" cy="2154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94" name="Straight Connector 193">
                    <a:extLst>
                      <a:ext uri="{FF2B5EF4-FFF2-40B4-BE49-F238E27FC236}">
                        <a16:creationId xmlns:a16="http://schemas.microsoft.com/office/drawing/2014/main" id="{C1D3FB25-2E5E-9DF7-2D04-0285E37E0D1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23357" y="3007000"/>
                    <a:ext cx="370462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96213277-C356-C509-57EF-DC72F1101545}"/>
                    </a:ext>
                  </a:extLst>
                </p:cNvPr>
                <p:cNvGrpSpPr/>
                <p:nvPr/>
              </p:nvGrpSpPr>
              <p:grpSpPr>
                <a:xfrm>
                  <a:off x="1606378" y="766192"/>
                  <a:ext cx="460062" cy="215445"/>
                  <a:chOff x="1139680" y="2821092"/>
                  <a:chExt cx="478478" cy="215445"/>
                </a:xfrm>
              </p:grpSpPr>
              <p:sp>
                <p:nvSpPr>
                  <p:cNvPr id="187" name="TextBox 186">
                    <a:extLst>
                      <a:ext uri="{FF2B5EF4-FFF2-40B4-BE49-F238E27FC236}">
                        <a16:creationId xmlns:a16="http://schemas.microsoft.com/office/drawing/2014/main" id="{49EC6A05-E5F5-D16A-76D7-75A5A2942B55}"/>
                      </a:ext>
                    </a:extLst>
                  </p:cNvPr>
                  <p:cNvSpPr txBox="1"/>
                  <p:nvPr/>
                </p:nvSpPr>
                <p:spPr>
                  <a:xfrm>
                    <a:off x="1139680" y="2821092"/>
                    <a:ext cx="216484" cy="2154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8" name="TextBox 187">
                    <a:extLst>
                      <a:ext uri="{FF2B5EF4-FFF2-40B4-BE49-F238E27FC236}">
                        <a16:creationId xmlns:a16="http://schemas.microsoft.com/office/drawing/2014/main" id="{33E1BA86-CBA3-90DA-6A2E-A9208878C31D}"/>
                      </a:ext>
                    </a:extLst>
                  </p:cNvPr>
                  <p:cNvSpPr txBox="1"/>
                  <p:nvPr/>
                </p:nvSpPr>
                <p:spPr>
                  <a:xfrm>
                    <a:off x="1270676" y="2821092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9" name="TextBox 188">
                    <a:extLst>
                      <a:ext uri="{FF2B5EF4-FFF2-40B4-BE49-F238E27FC236}">
                        <a16:creationId xmlns:a16="http://schemas.microsoft.com/office/drawing/2014/main" id="{8123BF7A-9134-7C89-E587-66C6F3577263}"/>
                      </a:ext>
                    </a:extLst>
                  </p:cNvPr>
                  <p:cNvSpPr txBox="1"/>
                  <p:nvPr/>
                </p:nvSpPr>
                <p:spPr>
                  <a:xfrm>
                    <a:off x="1401674" y="2821092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90" name="Straight Connector 189">
                    <a:extLst>
                      <a:ext uri="{FF2B5EF4-FFF2-40B4-BE49-F238E27FC236}">
                        <a16:creationId xmlns:a16="http://schemas.microsoft.com/office/drawing/2014/main" id="{120C8BCC-5302-8BFA-963D-2BF8928FB90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97534" y="3007000"/>
                    <a:ext cx="370462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3" name="Group 152">
                  <a:extLst>
                    <a:ext uri="{FF2B5EF4-FFF2-40B4-BE49-F238E27FC236}">
                      <a16:creationId xmlns:a16="http://schemas.microsoft.com/office/drawing/2014/main" id="{E01066E2-2B5F-3C4A-EE3D-FF1531A339C8}"/>
                    </a:ext>
                  </a:extLst>
                </p:cNvPr>
                <p:cNvGrpSpPr/>
                <p:nvPr/>
              </p:nvGrpSpPr>
              <p:grpSpPr>
                <a:xfrm>
                  <a:off x="1998490" y="756092"/>
                  <a:ext cx="445294" cy="215444"/>
                  <a:chOff x="1559659" y="2810992"/>
                  <a:chExt cx="478478" cy="215444"/>
                </a:xfrm>
              </p:grpSpPr>
              <p:sp>
                <p:nvSpPr>
                  <p:cNvPr id="183" name="TextBox 182">
                    <a:extLst>
                      <a:ext uri="{FF2B5EF4-FFF2-40B4-BE49-F238E27FC236}">
                        <a16:creationId xmlns:a16="http://schemas.microsoft.com/office/drawing/2014/main" id="{BBBD192A-55CF-0783-A4B4-C8FB7570C9CE}"/>
                      </a:ext>
                    </a:extLst>
                  </p:cNvPr>
                  <p:cNvSpPr txBox="1"/>
                  <p:nvPr/>
                </p:nvSpPr>
                <p:spPr>
                  <a:xfrm>
                    <a:off x="1559659" y="2810992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4" name="TextBox 183">
                    <a:extLst>
                      <a:ext uri="{FF2B5EF4-FFF2-40B4-BE49-F238E27FC236}">
                        <a16:creationId xmlns:a16="http://schemas.microsoft.com/office/drawing/2014/main" id="{66576E3D-D0FE-D939-3B23-DFFE5F520ED6}"/>
                      </a:ext>
                    </a:extLst>
                  </p:cNvPr>
                  <p:cNvSpPr txBox="1"/>
                  <p:nvPr/>
                </p:nvSpPr>
                <p:spPr>
                  <a:xfrm>
                    <a:off x="1690656" y="2810992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5" name="TextBox 184">
                    <a:extLst>
                      <a:ext uri="{FF2B5EF4-FFF2-40B4-BE49-F238E27FC236}">
                        <a16:creationId xmlns:a16="http://schemas.microsoft.com/office/drawing/2014/main" id="{7CFCEDB5-A7C5-7466-0789-10A7B3592138}"/>
                      </a:ext>
                    </a:extLst>
                  </p:cNvPr>
                  <p:cNvSpPr txBox="1"/>
                  <p:nvPr/>
                </p:nvSpPr>
                <p:spPr>
                  <a:xfrm>
                    <a:off x="1821653" y="2810992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86" name="Straight Connector 185">
                    <a:extLst>
                      <a:ext uri="{FF2B5EF4-FFF2-40B4-BE49-F238E27FC236}">
                        <a16:creationId xmlns:a16="http://schemas.microsoft.com/office/drawing/2014/main" id="{630B8F96-B09E-2320-4272-8A85D8B62A2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641309" y="3007000"/>
                    <a:ext cx="370462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4" name="Group 153">
                  <a:extLst>
                    <a:ext uri="{FF2B5EF4-FFF2-40B4-BE49-F238E27FC236}">
                      <a16:creationId xmlns:a16="http://schemas.microsoft.com/office/drawing/2014/main" id="{A9DD6473-965E-00A3-5BDA-79D046997896}"/>
                    </a:ext>
                  </a:extLst>
                </p:cNvPr>
                <p:cNvGrpSpPr/>
                <p:nvPr/>
              </p:nvGrpSpPr>
              <p:grpSpPr>
                <a:xfrm>
                  <a:off x="2400922" y="767383"/>
                  <a:ext cx="456383" cy="215444"/>
                  <a:chOff x="1958187" y="2822283"/>
                  <a:chExt cx="478479" cy="215444"/>
                </a:xfrm>
              </p:grpSpPr>
              <p:sp>
                <p:nvSpPr>
                  <p:cNvPr id="179" name="TextBox 178">
                    <a:extLst>
                      <a:ext uri="{FF2B5EF4-FFF2-40B4-BE49-F238E27FC236}">
                        <a16:creationId xmlns:a16="http://schemas.microsoft.com/office/drawing/2014/main" id="{F24DB9EE-49FF-19FF-0D0F-8A44666C162A}"/>
                      </a:ext>
                    </a:extLst>
                  </p:cNvPr>
                  <p:cNvSpPr txBox="1"/>
                  <p:nvPr/>
                </p:nvSpPr>
                <p:spPr>
                  <a:xfrm>
                    <a:off x="1958187" y="2822283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0" name="TextBox 179">
                    <a:extLst>
                      <a:ext uri="{FF2B5EF4-FFF2-40B4-BE49-F238E27FC236}">
                        <a16:creationId xmlns:a16="http://schemas.microsoft.com/office/drawing/2014/main" id="{46526641-46E9-EAC8-0105-568F161C8E70}"/>
                      </a:ext>
                    </a:extLst>
                  </p:cNvPr>
                  <p:cNvSpPr txBox="1"/>
                  <p:nvPr/>
                </p:nvSpPr>
                <p:spPr>
                  <a:xfrm>
                    <a:off x="2089184" y="2822283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1" name="TextBox 180">
                    <a:extLst>
                      <a:ext uri="{FF2B5EF4-FFF2-40B4-BE49-F238E27FC236}">
                        <a16:creationId xmlns:a16="http://schemas.microsoft.com/office/drawing/2014/main" id="{B9EAE397-3A89-AE59-229C-EE2B6324A25A}"/>
                      </a:ext>
                    </a:extLst>
                  </p:cNvPr>
                  <p:cNvSpPr txBox="1"/>
                  <p:nvPr/>
                </p:nvSpPr>
                <p:spPr>
                  <a:xfrm>
                    <a:off x="2220182" y="2822283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82" name="Straight Connector 181">
                    <a:extLst>
                      <a:ext uri="{FF2B5EF4-FFF2-40B4-BE49-F238E27FC236}">
                        <a16:creationId xmlns:a16="http://schemas.microsoft.com/office/drawing/2014/main" id="{1D60AFB6-9337-8AFB-3D38-42C533BBB2A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028827" y="3007000"/>
                    <a:ext cx="370462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5" name="Group 154">
                  <a:extLst>
                    <a:ext uri="{FF2B5EF4-FFF2-40B4-BE49-F238E27FC236}">
                      <a16:creationId xmlns:a16="http://schemas.microsoft.com/office/drawing/2014/main" id="{BC1B5136-8D3C-7FF5-053D-F220566AA5CA}"/>
                    </a:ext>
                  </a:extLst>
                </p:cNvPr>
                <p:cNvGrpSpPr/>
                <p:nvPr/>
              </p:nvGrpSpPr>
              <p:grpSpPr>
                <a:xfrm>
                  <a:off x="2812359" y="757368"/>
                  <a:ext cx="478478" cy="215444"/>
                  <a:chOff x="2399290" y="2812268"/>
                  <a:chExt cx="478478" cy="215444"/>
                </a:xfrm>
              </p:grpSpPr>
              <p:sp>
                <p:nvSpPr>
                  <p:cNvPr id="175" name="TextBox 174">
                    <a:extLst>
                      <a:ext uri="{FF2B5EF4-FFF2-40B4-BE49-F238E27FC236}">
                        <a16:creationId xmlns:a16="http://schemas.microsoft.com/office/drawing/2014/main" id="{BE158735-5C32-7991-9CB0-853E1A6D62A6}"/>
                      </a:ext>
                    </a:extLst>
                  </p:cNvPr>
                  <p:cNvSpPr txBox="1"/>
                  <p:nvPr/>
                </p:nvSpPr>
                <p:spPr>
                  <a:xfrm>
                    <a:off x="2399290" y="2812268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6" name="TextBox 175">
                    <a:extLst>
                      <a:ext uri="{FF2B5EF4-FFF2-40B4-BE49-F238E27FC236}">
                        <a16:creationId xmlns:a16="http://schemas.microsoft.com/office/drawing/2014/main" id="{C7551BE9-DEE3-4142-0E37-77BE96201424}"/>
                      </a:ext>
                    </a:extLst>
                  </p:cNvPr>
                  <p:cNvSpPr txBox="1"/>
                  <p:nvPr/>
                </p:nvSpPr>
                <p:spPr>
                  <a:xfrm>
                    <a:off x="2530287" y="2812268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7" name="TextBox 176">
                    <a:extLst>
                      <a:ext uri="{FF2B5EF4-FFF2-40B4-BE49-F238E27FC236}">
                        <a16:creationId xmlns:a16="http://schemas.microsoft.com/office/drawing/2014/main" id="{F94EE637-0D2A-06ED-2D09-2A9580C0C265}"/>
                      </a:ext>
                    </a:extLst>
                  </p:cNvPr>
                  <p:cNvSpPr txBox="1"/>
                  <p:nvPr/>
                </p:nvSpPr>
                <p:spPr>
                  <a:xfrm>
                    <a:off x="2661284" y="2812268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78" name="Straight Connector 177">
                    <a:extLst>
                      <a:ext uri="{FF2B5EF4-FFF2-40B4-BE49-F238E27FC236}">
                        <a16:creationId xmlns:a16="http://schemas.microsoft.com/office/drawing/2014/main" id="{C2EA4B3F-C9E6-2F28-97D7-037C805A0A4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441959" y="3007000"/>
                    <a:ext cx="370462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6" name="Group 155">
                  <a:extLst>
                    <a:ext uri="{FF2B5EF4-FFF2-40B4-BE49-F238E27FC236}">
                      <a16:creationId xmlns:a16="http://schemas.microsoft.com/office/drawing/2014/main" id="{88E8CC90-337A-1F1E-2857-7FF9B5BEA6F8}"/>
                    </a:ext>
                  </a:extLst>
                </p:cNvPr>
                <p:cNvGrpSpPr/>
                <p:nvPr/>
              </p:nvGrpSpPr>
              <p:grpSpPr>
                <a:xfrm>
                  <a:off x="3223666" y="766192"/>
                  <a:ext cx="478478" cy="215444"/>
                  <a:chOff x="2797818" y="2821092"/>
                  <a:chExt cx="478478" cy="215444"/>
                </a:xfrm>
              </p:grpSpPr>
              <p:sp>
                <p:nvSpPr>
                  <p:cNvPr id="171" name="TextBox 170">
                    <a:extLst>
                      <a:ext uri="{FF2B5EF4-FFF2-40B4-BE49-F238E27FC236}">
                        <a16:creationId xmlns:a16="http://schemas.microsoft.com/office/drawing/2014/main" id="{79A37845-5462-1C0F-3C35-C412DA0AA997}"/>
                      </a:ext>
                    </a:extLst>
                  </p:cNvPr>
                  <p:cNvSpPr txBox="1"/>
                  <p:nvPr/>
                </p:nvSpPr>
                <p:spPr>
                  <a:xfrm>
                    <a:off x="2797818" y="2821092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2" name="TextBox 171">
                    <a:extLst>
                      <a:ext uri="{FF2B5EF4-FFF2-40B4-BE49-F238E27FC236}">
                        <a16:creationId xmlns:a16="http://schemas.microsoft.com/office/drawing/2014/main" id="{FD7EE537-72A9-EABD-AE7B-1DB7A814B851}"/>
                      </a:ext>
                    </a:extLst>
                  </p:cNvPr>
                  <p:cNvSpPr txBox="1"/>
                  <p:nvPr/>
                </p:nvSpPr>
                <p:spPr>
                  <a:xfrm>
                    <a:off x="2928815" y="2821092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3" name="TextBox 172">
                    <a:extLst>
                      <a:ext uri="{FF2B5EF4-FFF2-40B4-BE49-F238E27FC236}">
                        <a16:creationId xmlns:a16="http://schemas.microsoft.com/office/drawing/2014/main" id="{B5BEBF21-4D88-F09F-8B05-E2481F1E1901}"/>
                      </a:ext>
                    </a:extLst>
                  </p:cNvPr>
                  <p:cNvSpPr txBox="1"/>
                  <p:nvPr/>
                </p:nvSpPr>
                <p:spPr>
                  <a:xfrm>
                    <a:off x="3059812" y="2821092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74" name="Straight Connector 173">
                    <a:extLst>
                      <a:ext uri="{FF2B5EF4-FFF2-40B4-BE49-F238E27FC236}">
                        <a16:creationId xmlns:a16="http://schemas.microsoft.com/office/drawing/2014/main" id="{5DF0877F-D610-1EA7-EEFD-CB46B4EA801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39946" y="3007000"/>
                    <a:ext cx="370462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7" name="Group 156">
                  <a:extLst>
                    <a:ext uri="{FF2B5EF4-FFF2-40B4-BE49-F238E27FC236}">
                      <a16:creationId xmlns:a16="http://schemas.microsoft.com/office/drawing/2014/main" id="{D0471B91-DA97-B8EF-E4A1-633E4D55882D}"/>
                    </a:ext>
                  </a:extLst>
                </p:cNvPr>
                <p:cNvGrpSpPr/>
                <p:nvPr/>
              </p:nvGrpSpPr>
              <p:grpSpPr>
                <a:xfrm>
                  <a:off x="3638148" y="756092"/>
                  <a:ext cx="461399" cy="215444"/>
                  <a:chOff x="3237652" y="2810992"/>
                  <a:chExt cx="478478" cy="215444"/>
                </a:xfrm>
              </p:grpSpPr>
              <p:sp>
                <p:nvSpPr>
                  <p:cNvPr id="167" name="TextBox 166">
                    <a:extLst>
                      <a:ext uri="{FF2B5EF4-FFF2-40B4-BE49-F238E27FC236}">
                        <a16:creationId xmlns:a16="http://schemas.microsoft.com/office/drawing/2014/main" id="{D15EE489-9287-D2E5-5C69-86E69663E86A}"/>
                      </a:ext>
                    </a:extLst>
                  </p:cNvPr>
                  <p:cNvSpPr txBox="1"/>
                  <p:nvPr/>
                </p:nvSpPr>
                <p:spPr>
                  <a:xfrm>
                    <a:off x="3237652" y="2810992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8" name="TextBox 167">
                    <a:extLst>
                      <a:ext uri="{FF2B5EF4-FFF2-40B4-BE49-F238E27FC236}">
                        <a16:creationId xmlns:a16="http://schemas.microsoft.com/office/drawing/2014/main" id="{146E4A07-8B2D-A37A-7B93-7ECBBEC245EB}"/>
                      </a:ext>
                    </a:extLst>
                  </p:cNvPr>
                  <p:cNvSpPr txBox="1"/>
                  <p:nvPr/>
                </p:nvSpPr>
                <p:spPr>
                  <a:xfrm>
                    <a:off x="3368649" y="2810992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9" name="TextBox 168">
                    <a:extLst>
                      <a:ext uri="{FF2B5EF4-FFF2-40B4-BE49-F238E27FC236}">
                        <a16:creationId xmlns:a16="http://schemas.microsoft.com/office/drawing/2014/main" id="{6609FDFA-EE2B-4779-42E8-C57A976F8477}"/>
                      </a:ext>
                    </a:extLst>
                  </p:cNvPr>
                  <p:cNvSpPr txBox="1"/>
                  <p:nvPr/>
                </p:nvSpPr>
                <p:spPr>
                  <a:xfrm>
                    <a:off x="3499646" y="2810992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-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70" name="Straight Connector 169">
                    <a:extLst>
                      <a:ext uri="{FF2B5EF4-FFF2-40B4-BE49-F238E27FC236}">
                        <a16:creationId xmlns:a16="http://schemas.microsoft.com/office/drawing/2014/main" id="{47B60820-4234-CA3B-B15B-8782328E15A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280228" y="3007000"/>
                    <a:ext cx="370462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58" name="Group 157">
                  <a:extLst>
                    <a:ext uri="{FF2B5EF4-FFF2-40B4-BE49-F238E27FC236}">
                      <a16:creationId xmlns:a16="http://schemas.microsoft.com/office/drawing/2014/main" id="{9C270AAA-AE54-4B1F-0B74-596DF54BAF90}"/>
                    </a:ext>
                  </a:extLst>
                </p:cNvPr>
                <p:cNvGrpSpPr/>
                <p:nvPr/>
              </p:nvGrpSpPr>
              <p:grpSpPr>
                <a:xfrm>
                  <a:off x="4055808" y="767383"/>
                  <a:ext cx="478479" cy="215444"/>
                  <a:chOff x="3636180" y="2822283"/>
                  <a:chExt cx="478479" cy="215444"/>
                </a:xfrm>
              </p:grpSpPr>
              <p:sp>
                <p:nvSpPr>
                  <p:cNvPr id="163" name="TextBox 162">
                    <a:extLst>
                      <a:ext uri="{FF2B5EF4-FFF2-40B4-BE49-F238E27FC236}">
                        <a16:creationId xmlns:a16="http://schemas.microsoft.com/office/drawing/2014/main" id="{38E168F5-1572-EC37-229E-7E4467DD7E3E}"/>
                      </a:ext>
                    </a:extLst>
                  </p:cNvPr>
                  <p:cNvSpPr txBox="1"/>
                  <p:nvPr/>
                </p:nvSpPr>
                <p:spPr>
                  <a:xfrm>
                    <a:off x="3636180" y="2822283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4" name="TextBox 163">
                    <a:extLst>
                      <a:ext uri="{FF2B5EF4-FFF2-40B4-BE49-F238E27FC236}">
                        <a16:creationId xmlns:a16="http://schemas.microsoft.com/office/drawing/2014/main" id="{5A2BE470-7079-2E68-140F-7275DEBE135F}"/>
                      </a:ext>
                    </a:extLst>
                  </p:cNvPr>
                  <p:cNvSpPr txBox="1"/>
                  <p:nvPr/>
                </p:nvSpPr>
                <p:spPr>
                  <a:xfrm>
                    <a:off x="3767177" y="2822283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5" name="TextBox 164">
                    <a:extLst>
                      <a:ext uri="{FF2B5EF4-FFF2-40B4-BE49-F238E27FC236}">
                        <a16:creationId xmlns:a16="http://schemas.microsoft.com/office/drawing/2014/main" id="{6392CDE0-0170-829A-DA8D-9CDCA44F7B60}"/>
                      </a:ext>
                    </a:extLst>
                  </p:cNvPr>
                  <p:cNvSpPr txBox="1"/>
                  <p:nvPr/>
                </p:nvSpPr>
                <p:spPr>
                  <a:xfrm>
                    <a:off x="3898175" y="2822283"/>
                    <a:ext cx="216484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CA" sz="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+</a:t>
                    </a:r>
                    <a:endParaRPr lang="en-US" sz="8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cxnSp>
                <p:nvCxnSpPr>
                  <p:cNvPr id="166" name="Straight Connector 165">
                    <a:extLst>
                      <a:ext uri="{FF2B5EF4-FFF2-40B4-BE49-F238E27FC236}">
                        <a16:creationId xmlns:a16="http://schemas.microsoft.com/office/drawing/2014/main" id="{FDD102CF-EFF4-E588-2A4F-407679FBB24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685692" y="3007000"/>
                    <a:ext cx="370462" cy="0"/>
                  </a:xfrm>
                  <a:prstGeom prst="line">
                    <a:avLst/>
                  </a:prstGeom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59" name="Straight Connector 158">
                  <a:extLst>
                    <a:ext uri="{FF2B5EF4-FFF2-40B4-BE49-F238E27FC236}">
                      <a16:creationId xmlns:a16="http://schemas.microsoft.com/office/drawing/2014/main" id="{4622A67F-48EC-93F2-A347-74D3102E12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068271" y="814214"/>
                  <a:ext cx="0" cy="15544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>
                  <a:extLst>
                    <a:ext uri="{FF2B5EF4-FFF2-40B4-BE49-F238E27FC236}">
                      <a16:creationId xmlns:a16="http://schemas.microsoft.com/office/drawing/2014/main" id="{C0295304-CC2D-99CC-14DA-B59012B392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250945" y="814214"/>
                  <a:ext cx="0" cy="15544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>
                  <a:extLst>
                    <a:ext uri="{FF2B5EF4-FFF2-40B4-BE49-F238E27FC236}">
                      <a16:creationId xmlns:a16="http://schemas.microsoft.com/office/drawing/2014/main" id="{EBD3B924-183D-8912-6B8A-43A00EC7F2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447038" y="814214"/>
                  <a:ext cx="0" cy="15544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Straight Connector 161">
                  <a:extLst>
                    <a:ext uri="{FF2B5EF4-FFF2-40B4-BE49-F238E27FC236}">
                      <a16:creationId xmlns:a16="http://schemas.microsoft.com/office/drawing/2014/main" id="{ABBAB974-7EBE-75E4-30E6-5EE41F29BA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637810" y="814214"/>
                  <a:ext cx="0" cy="155448"/>
                </a:xfrm>
                <a:prstGeom prst="line">
                  <a:avLst/>
                </a:prstGeom>
                <a:ln w="63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6D2F338-D0AB-BD0F-59A6-63BC4D47E0AA}"/>
              </a:ext>
            </a:extLst>
          </p:cNvPr>
          <p:cNvCxnSpPr>
            <a:cxnSpLocks/>
          </p:cNvCxnSpPr>
          <p:nvPr/>
        </p:nvCxnSpPr>
        <p:spPr>
          <a:xfrm flipV="1">
            <a:off x="2233681" y="1033289"/>
            <a:ext cx="0" cy="2743200"/>
          </a:xfrm>
          <a:prstGeom prst="line">
            <a:avLst/>
          </a:prstGeom>
          <a:ln w="6350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24C3F4E-3379-71A5-0A49-702565683861}"/>
              </a:ext>
            </a:extLst>
          </p:cNvPr>
          <p:cNvCxnSpPr>
            <a:cxnSpLocks/>
          </p:cNvCxnSpPr>
          <p:nvPr/>
        </p:nvCxnSpPr>
        <p:spPr>
          <a:xfrm flipV="1">
            <a:off x="3024350" y="1033289"/>
            <a:ext cx="0" cy="2743200"/>
          </a:xfrm>
          <a:prstGeom prst="line">
            <a:avLst/>
          </a:prstGeom>
          <a:ln w="6350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DBD907-61D0-C564-E0A0-7D2C4DE523BF}"/>
              </a:ext>
            </a:extLst>
          </p:cNvPr>
          <p:cNvCxnSpPr>
            <a:cxnSpLocks/>
          </p:cNvCxnSpPr>
          <p:nvPr/>
        </p:nvCxnSpPr>
        <p:spPr>
          <a:xfrm flipV="1">
            <a:off x="3847064" y="1033289"/>
            <a:ext cx="0" cy="2743200"/>
          </a:xfrm>
          <a:prstGeom prst="line">
            <a:avLst/>
          </a:prstGeom>
          <a:ln w="6350">
            <a:solidFill>
              <a:schemeClr val="tx1"/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CFC09E62-FD41-9B0B-8FDD-759500341765}"/>
              </a:ext>
            </a:extLst>
          </p:cNvPr>
          <p:cNvGrpSpPr/>
          <p:nvPr/>
        </p:nvGrpSpPr>
        <p:grpSpPr>
          <a:xfrm>
            <a:off x="827735" y="3882373"/>
            <a:ext cx="2520414" cy="1702876"/>
            <a:chOff x="469595" y="4656565"/>
            <a:chExt cx="2520414" cy="1702876"/>
          </a:xfrm>
        </p:grpSpPr>
        <p:grpSp>
          <p:nvGrpSpPr>
            <p:cNvPr id="234" name="Group 233">
              <a:extLst>
                <a:ext uri="{FF2B5EF4-FFF2-40B4-BE49-F238E27FC236}">
                  <a16:creationId xmlns:a16="http://schemas.microsoft.com/office/drawing/2014/main" id="{C3EBA492-7667-68D6-E090-7C5C4B77D2EC}"/>
                </a:ext>
              </a:extLst>
            </p:cNvPr>
            <p:cNvGrpSpPr/>
            <p:nvPr/>
          </p:nvGrpSpPr>
          <p:grpSpPr>
            <a:xfrm>
              <a:off x="871784" y="5212943"/>
              <a:ext cx="1969462" cy="1050881"/>
              <a:chOff x="3281609" y="6194018"/>
              <a:chExt cx="1969462" cy="1050881"/>
            </a:xfrm>
          </p:grpSpPr>
          <p:pic>
            <p:nvPicPr>
              <p:cNvPr id="222" name="Picture 221" descr="A black and white image of lines&#10;&#10;Description automatically generated">
                <a:extLst>
                  <a:ext uri="{FF2B5EF4-FFF2-40B4-BE49-F238E27FC236}">
                    <a16:creationId xmlns:a16="http://schemas.microsoft.com/office/drawing/2014/main" id="{FC8F7E0A-BF63-E666-B7F0-F31C5F497EF1}"/>
                  </a:ext>
                </a:extLst>
              </p:cNvPr>
              <p:cNvPicPr>
                <a:picLocks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05" t="1678" r="4037" b="10328"/>
              <a:stretch>
                <a:fillRect/>
              </a:stretch>
            </p:blipFill>
            <p:spPr>
              <a:xfrm>
                <a:off x="3705237" y="6305550"/>
                <a:ext cx="1545834" cy="914743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C80CD299-D298-0B69-C90F-C61A37EDD2FC}"/>
                  </a:ext>
                </a:extLst>
              </p:cNvPr>
              <p:cNvSpPr txBox="1"/>
              <p:nvPr/>
            </p:nvSpPr>
            <p:spPr>
              <a:xfrm>
                <a:off x="3316691" y="6378447"/>
                <a:ext cx="393056" cy="233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CA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CIII</a:t>
                </a:r>
                <a:endParaRPr lang="en-US" sz="10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AD9A84CA-DD4C-7F15-DC98-357FAA993F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4787" y="6489453"/>
                <a:ext cx="109728" cy="0"/>
              </a:xfrm>
              <a:prstGeom prst="line">
                <a:avLst/>
              </a:prstGeom>
              <a:ln w="635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450265EB-E1F1-F085-F8D5-C78760186F2C}"/>
                  </a:ext>
                </a:extLst>
              </p:cNvPr>
              <p:cNvSpPr txBox="1"/>
              <p:nvPr/>
            </p:nvSpPr>
            <p:spPr>
              <a:xfrm>
                <a:off x="3334508" y="6830633"/>
                <a:ext cx="356188" cy="233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CA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CII</a:t>
                </a:r>
                <a:endParaRPr lang="en-US" sz="10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15" name="Straight Connector 214">
                <a:extLst>
                  <a:ext uri="{FF2B5EF4-FFF2-40B4-BE49-F238E27FC236}">
                    <a16:creationId xmlns:a16="http://schemas.microsoft.com/office/drawing/2014/main" id="{2E97247D-58B7-4E28-C41E-91F021B2AC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25737" y="6946783"/>
                <a:ext cx="109728" cy="0"/>
              </a:xfrm>
              <a:prstGeom prst="line">
                <a:avLst/>
              </a:prstGeom>
              <a:ln w="635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3FAF07D0-564B-C434-5FEE-BE215B44FD79}"/>
                  </a:ext>
                </a:extLst>
              </p:cNvPr>
              <p:cNvSpPr txBox="1"/>
              <p:nvPr/>
            </p:nvSpPr>
            <p:spPr>
              <a:xfrm>
                <a:off x="3281609" y="6552556"/>
                <a:ext cx="409087" cy="233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CA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CIV</a:t>
                </a:r>
                <a:endParaRPr lang="en-US" sz="10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18" name="Straight Connector 217">
                <a:extLst>
                  <a:ext uri="{FF2B5EF4-FFF2-40B4-BE49-F238E27FC236}">
                    <a16:creationId xmlns:a16="http://schemas.microsoft.com/office/drawing/2014/main" id="{6118636A-94C5-C1C4-3236-BB8CA7456B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25737" y="6584950"/>
                <a:ext cx="127113" cy="83757"/>
              </a:xfrm>
              <a:prstGeom prst="line">
                <a:avLst/>
              </a:prstGeom>
              <a:ln w="635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20" name="TextBox 219">
                <a:extLst>
                  <a:ext uri="{FF2B5EF4-FFF2-40B4-BE49-F238E27FC236}">
                    <a16:creationId xmlns:a16="http://schemas.microsoft.com/office/drawing/2014/main" id="{0EB6DF08-68D3-EA9D-237C-E5FF2459F64A}"/>
                  </a:ext>
                </a:extLst>
              </p:cNvPr>
              <p:cNvSpPr txBox="1"/>
              <p:nvPr/>
            </p:nvSpPr>
            <p:spPr>
              <a:xfrm>
                <a:off x="3299429" y="6194018"/>
                <a:ext cx="372218" cy="233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CA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CV</a:t>
                </a:r>
                <a:endParaRPr lang="en-US" sz="10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3ED8EF97-95DC-17B4-E1FC-0883A0B7D2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6687" y="6310170"/>
                <a:ext cx="114413" cy="49355"/>
              </a:xfrm>
              <a:prstGeom prst="line">
                <a:avLst/>
              </a:prstGeom>
              <a:ln w="635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23" name="TextBox 222">
                <a:extLst>
                  <a:ext uri="{FF2B5EF4-FFF2-40B4-BE49-F238E27FC236}">
                    <a16:creationId xmlns:a16="http://schemas.microsoft.com/office/drawing/2014/main" id="{C008548A-10A8-C0C5-5340-B4A3E2A590C4}"/>
                  </a:ext>
                </a:extLst>
              </p:cNvPr>
              <p:cNvSpPr txBox="1"/>
              <p:nvPr/>
            </p:nvSpPr>
            <p:spPr>
              <a:xfrm>
                <a:off x="3352328" y="7011346"/>
                <a:ext cx="319319" cy="233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CA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CI</a:t>
                </a:r>
                <a:endParaRPr lang="en-US" sz="10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24" name="Straight Connector 223">
                <a:extLst>
                  <a:ext uri="{FF2B5EF4-FFF2-40B4-BE49-F238E27FC236}">
                    <a16:creationId xmlns:a16="http://schemas.microsoft.com/office/drawing/2014/main" id="{2058A096-5AD8-18DB-D9BF-F8A3081024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06687" y="7127500"/>
                <a:ext cx="109728" cy="0"/>
              </a:xfrm>
              <a:prstGeom prst="line">
                <a:avLst/>
              </a:prstGeom>
              <a:ln w="635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E5AB1FF1-9BAF-5421-7B07-F134A77EC27E}"/>
                </a:ext>
              </a:extLst>
            </p:cNvPr>
            <p:cNvSpPr txBox="1"/>
            <p:nvPr/>
          </p:nvSpPr>
          <p:spPr>
            <a:xfrm>
              <a:off x="1288100" y="4656565"/>
              <a:ext cx="932465" cy="233552"/>
            </a:xfrm>
            <a:prstGeom prst="rect">
              <a:avLst/>
            </a:prstGeom>
            <a:noFill/>
          </p:spPr>
          <p:txBody>
            <a:bodyPr wrap="square" lIns="45720" rIns="45720" rtlCol="0" anchor="ctr" anchorCtr="0">
              <a:spAutoFit/>
            </a:bodyPr>
            <a:lstStyle/>
            <a:p>
              <a:pPr algn="ctr"/>
              <a:r>
                <a:rPr lang="en-CA" sz="1050" dirty="0">
                  <a:latin typeface="Arial" panose="020B0604020202020204" pitchFamily="34" charset="0"/>
                  <a:cs typeface="Arial" panose="020B0604020202020204" pitchFamily="34" charset="0"/>
                </a:rPr>
                <a:t>Scramble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A3D3EB9B-D352-7E89-623A-FD62D2E0BB76}"/>
                </a:ext>
              </a:extLst>
            </p:cNvPr>
            <p:cNvSpPr txBox="1"/>
            <p:nvPr/>
          </p:nvSpPr>
          <p:spPr>
            <a:xfrm>
              <a:off x="1998337" y="4657349"/>
              <a:ext cx="991672" cy="233552"/>
            </a:xfrm>
            <a:prstGeom prst="rect">
              <a:avLst/>
            </a:prstGeom>
            <a:noFill/>
          </p:spPr>
          <p:txBody>
            <a:bodyPr wrap="square" lIns="45720" tIns="45720" rIns="45720" bIns="45720" rtlCol="0" anchor="ctr" anchorCtr="0">
              <a:spAutoFit/>
            </a:bodyPr>
            <a:lstStyle/>
            <a:p>
              <a:pPr algn="ctr"/>
              <a:r>
                <a:rPr lang="en-CA" sz="1050" dirty="0">
                  <a:latin typeface="Arial" panose="020B0604020202020204" pitchFamily="34" charset="0"/>
                  <a:cs typeface="Arial" panose="020B0604020202020204" pitchFamily="34" charset="0"/>
                </a:rPr>
                <a:t>miR-1a-3p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B959A9B1-1916-BA4C-252A-DB7A7F9616AD}"/>
                </a:ext>
              </a:extLst>
            </p:cNvPr>
            <p:cNvCxnSpPr>
              <a:cxnSpLocks/>
            </p:cNvCxnSpPr>
            <p:nvPr/>
          </p:nvCxnSpPr>
          <p:spPr>
            <a:xfrm>
              <a:off x="1389533" y="4903881"/>
              <a:ext cx="695936" cy="0"/>
            </a:xfrm>
            <a:prstGeom prst="line">
              <a:avLst/>
            </a:prstGeom>
            <a:ln w="63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8" name="Straight Connector 227">
              <a:extLst>
                <a:ext uri="{FF2B5EF4-FFF2-40B4-BE49-F238E27FC236}">
                  <a16:creationId xmlns:a16="http://schemas.microsoft.com/office/drawing/2014/main" id="{26978C0F-1B66-1F1E-15BC-2C6A5E125089}"/>
                </a:ext>
              </a:extLst>
            </p:cNvPr>
            <p:cNvCxnSpPr>
              <a:cxnSpLocks/>
            </p:cNvCxnSpPr>
            <p:nvPr/>
          </p:nvCxnSpPr>
          <p:spPr>
            <a:xfrm>
              <a:off x="2145845" y="4903881"/>
              <a:ext cx="695936" cy="0"/>
            </a:xfrm>
            <a:prstGeom prst="line">
              <a:avLst/>
            </a:prstGeom>
            <a:ln w="63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229" name="Picture 228" descr="A blurry picture of a window&#10;&#10;Description automatically generated">
              <a:extLst>
                <a:ext uri="{FF2B5EF4-FFF2-40B4-BE49-F238E27FC236}">
                  <a16:creationId xmlns:a16="http://schemas.microsoft.com/office/drawing/2014/main" id="{F7FF3531-534B-5E1D-3B7B-1D6B8A646507}"/>
                </a:ext>
              </a:extLst>
            </p:cNvPr>
            <p:cNvPicPr>
              <a:picLocks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5" t="1022" r="727" b="2754"/>
            <a:stretch>
              <a:fillRect/>
            </a:stretch>
          </p:blipFill>
          <p:spPr>
            <a:xfrm>
              <a:off x="1181100" y="5019675"/>
              <a:ext cx="1666875" cy="2286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B52DC350-6119-FE6B-E395-ECC6F737E36B}"/>
                </a:ext>
              </a:extLst>
            </p:cNvPr>
            <p:cNvSpPr txBox="1"/>
            <p:nvPr/>
          </p:nvSpPr>
          <p:spPr>
            <a:xfrm>
              <a:off x="469595" y="5020201"/>
              <a:ext cx="630302" cy="233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CA" sz="1050" dirty="0">
                  <a:latin typeface="Arial" panose="020B0604020202020204" pitchFamily="34" charset="0"/>
                  <a:cs typeface="Arial" panose="020B0604020202020204" pitchFamily="34" charset="0"/>
                </a:rPr>
                <a:t>PGC1</a:t>
              </a:r>
              <a:r>
                <a:rPr lang="el-GR" sz="105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endParaRPr lang="en-US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1" name="Straight Connector 230">
              <a:extLst>
                <a:ext uri="{FF2B5EF4-FFF2-40B4-BE49-F238E27FC236}">
                  <a16:creationId xmlns:a16="http://schemas.microsoft.com/office/drawing/2014/main" id="{FC7F2E83-8A5E-0D52-C804-82BBF2855D40}"/>
                </a:ext>
              </a:extLst>
            </p:cNvPr>
            <p:cNvCxnSpPr>
              <a:cxnSpLocks/>
            </p:cNvCxnSpPr>
            <p:nvPr/>
          </p:nvCxnSpPr>
          <p:spPr>
            <a:xfrm>
              <a:off x="1034937" y="5145932"/>
              <a:ext cx="109728" cy="0"/>
            </a:xfrm>
            <a:prstGeom prst="line">
              <a:avLst/>
            </a:prstGeom>
            <a:ln w="63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3DD1C51D-93B9-5C3B-2444-605A09AC5B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16546" y="4860603"/>
              <a:ext cx="0" cy="1498838"/>
            </a:xfrm>
            <a:prstGeom prst="line">
              <a:avLst/>
            </a:prstGeom>
            <a:ln w="635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6" name="Title 1">
            <a:extLst>
              <a:ext uri="{FF2B5EF4-FFF2-40B4-BE49-F238E27FC236}">
                <a16:creationId xmlns:a16="http://schemas.microsoft.com/office/drawing/2014/main" id="{799395C9-B6BD-B998-7584-DDED005C0C5F}"/>
              </a:ext>
            </a:extLst>
          </p:cNvPr>
          <p:cNvSpPr txBox="1">
            <a:spLocks/>
          </p:cNvSpPr>
          <p:nvPr/>
        </p:nvSpPr>
        <p:spPr>
          <a:xfrm>
            <a:off x="0" y="134112"/>
            <a:ext cx="5581650" cy="272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Uncropped Blots from Figure 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TextBox 29">
            <a:extLst>
              <a:ext uri="{FF2B5EF4-FFF2-40B4-BE49-F238E27FC236}">
                <a16:creationId xmlns:a16="http://schemas.microsoft.com/office/drawing/2014/main" id="{0D00ADBF-CE36-E961-84EB-662D92FD2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829" y="3899371"/>
            <a:ext cx="177685" cy="14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ctr" anchorCtr="0" upright="1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CA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</a:t>
            </a:r>
            <a:endParaRPr lang="en-US" sz="1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8" name="TextBox 29">
            <a:extLst>
              <a:ext uri="{FF2B5EF4-FFF2-40B4-BE49-F238E27FC236}">
                <a16:creationId xmlns:a16="http://schemas.microsoft.com/office/drawing/2014/main" id="{B337DCCB-2D53-0D7D-678C-8EDAB8F34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466" y="700148"/>
            <a:ext cx="133611" cy="124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ctr" anchorCtr="0" upright="1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CA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3ED25F-DD81-1CCC-C354-76BEBF7998AE}"/>
              </a:ext>
            </a:extLst>
          </p:cNvPr>
          <p:cNvCxnSpPr>
            <a:cxnSpLocks/>
          </p:cNvCxnSpPr>
          <p:nvPr/>
        </p:nvCxnSpPr>
        <p:spPr>
          <a:xfrm>
            <a:off x="4749800" y="2574925"/>
            <a:ext cx="127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2AE4CE5-195F-B943-8C34-856EF1915E0E}"/>
              </a:ext>
            </a:extLst>
          </p:cNvPr>
          <p:cNvSpPr txBox="1"/>
          <p:nvPr/>
        </p:nvSpPr>
        <p:spPr>
          <a:xfrm>
            <a:off x="4819650" y="2460625"/>
            <a:ext cx="56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6009827-C04F-7AFC-33B8-C3B5158B2D36}"/>
              </a:ext>
            </a:extLst>
          </p:cNvPr>
          <p:cNvCxnSpPr>
            <a:cxnSpLocks/>
          </p:cNvCxnSpPr>
          <p:nvPr/>
        </p:nvCxnSpPr>
        <p:spPr>
          <a:xfrm>
            <a:off x="4749800" y="2717800"/>
            <a:ext cx="127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B6FA04F-9046-024B-22FE-C22116AFD5C7}"/>
              </a:ext>
            </a:extLst>
          </p:cNvPr>
          <p:cNvSpPr txBox="1"/>
          <p:nvPr/>
        </p:nvSpPr>
        <p:spPr>
          <a:xfrm>
            <a:off x="4819650" y="2603500"/>
            <a:ext cx="5116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1A3712A-FF7B-4F08-1C03-29D85ECD7F09}"/>
              </a:ext>
            </a:extLst>
          </p:cNvPr>
          <p:cNvCxnSpPr>
            <a:cxnSpLocks/>
          </p:cNvCxnSpPr>
          <p:nvPr/>
        </p:nvCxnSpPr>
        <p:spPr>
          <a:xfrm>
            <a:off x="4730750" y="3384550"/>
            <a:ext cx="127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8252C9E3-673D-0BD9-F284-D347F278341F}"/>
              </a:ext>
            </a:extLst>
          </p:cNvPr>
          <p:cNvSpPr txBox="1"/>
          <p:nvPr/>
        </p:nvSpPr>
        <p:spPr>
          <a:xfrm>
            <a:off x="4800600" y="3270250"/>
            <a:ext cx="56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57103AD2-4A11-BD5A-CF88-FEF852EF2E6A}"/>
              </a:ext>
            </a:extLst>
          </p:cNvPr>
          <p:cNvCxnSpPr>
            <a:cxnSpLocks/>
          </p:cNvCxnSpPr>
          <p:nvPr/>
        </p:nvCxnSpPr>
        <p:spPr>
          <a:xfrm>
            <a:off x="4730750" y="3527425"/>
            <a:ext cx="127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2A5329CA-460E-9985-76FB-91F3D55EB849}"/>
              </a:ext>
            </a:extLst>
          </p:cNvPr>
          <p:cNvSpPr txBox="1"/>
          <p:nvPr/>
        </p:nvSpPr>
        <p:spPr>
          <a:xfrm>
            <a:off x="4800600" y="3413125"/>
            <a:ext cx="5116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974D92FB-09DB-EA88-D2DB-631932D1B395}"/>
              </a:ext>
            </a:extLst>
          </p:cNvPr>
          <p:cNvCxnSpPr>
            <a:cxnSpLocks/>
          </p:cNvCxnSpPr>
          <p:nvPr/>
        </p:nvCxnSpPr>
        <p:spPr>
          <a:xfrm>
            <a:off x="4778375" y="1736725"/>
            <a:ext cx="127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6" name="TextBox 195">
            <a:extLst>
              <a:ext uri="{FF2B5EF4-FFF2-40B4-BE49-F238E27FC236}">
                <a16:creationId xmlns:a16="http://schemas.microsoft.com/office/drawing/2014/main" id="{4B9BE023-3A1B-7DD0-3C25-D29B5F5E483F}"/>
              </a:ext>
            </a:extLst>
          </p:cNvPr>
          <p:cNvSpPr txBox="1"/>
          <p:nvPr/>
        </p:nvSpPr>
        <p:spPr>
          <a:xfrm>
            <a:off x="4848225" y="1622425"/>
            <a:ext cx="56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4BD5F6CE-0BBB-0697-4F97-C3DC16B98783}"/>
              </a:ext>
            </a:extLst>
          </p:cNvPr>
          <p:cNvCxnSpPr>
            <a:cxnSpLocks/>
          </p:cNvCxnSpPr>
          <p:nvPr/>
        </p:nvCxnSpPr>
        <p:spPr>
          <a:xfrm>
            <a:off x="4778375" y="1879600"/>
            <a:ext cx="127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8" name="TextBox 197">
            <a:extLst>
              <a:ext uri="{FF2B5EF4-FFF2-40B4-BE49-F238E27FC236}">
                <a16:creationId xmlns:a16="http://schemas.microsoft.com/office/drawing/2014/main" id="{32E5C485-8175-04D7-D9AC-DE6F458A1B78}"/>
              </a:ext>
            </a:extLst>
          </p:cNvPr>
          <p:cNvSpPr txBox="1"/>
          <p:nvPr/>
        </p:nvSpPr>
        <p:spPr>
          <a:xfrm>
            <a:off x="4848225" y="1765300"/>
            <a:ext cx="5116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2227CE72-9912-FF49-173F-FD35E24822AA}"/>
              </a:ext>
            </a:extLst>
          </p:cNvPr>
          <p:cNvSpPr txBox="1"/>
          <p:nvPr/>
        </p:nvSpPr>
        <p:spPr>
          <a:xfrm>
            <a:off x="3141047" y="4201896"/>
            <a:ext cx="56618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900" dirty="0">
                <a:latin typeface="Arial" panose="020B0604020202020204" pitchFamily="34" charset="0"/>
                <a:cs typeface="Arial" panose="020B0604020202020204" pitchFamily="34" charset="0"/>
              </a:rPr>
              <a:t>PGC1</a:t>
            </a:r>
            <a:r>
              <a:rPr lang="el-GR" sz="9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9284ADC7-7F55-5359-7595-0838754A1B5E}"/>
              </a:ext>
            </a:extLst>
          </p:cNvPr>
          <p:cNvSpPr txBox="1"/>
          <p:nvPr/>
        </p:nvSpPr>
        <p:spPr>
          <a:xfrm>
            <a:off x="3189722" y="4565557"/>
            <a:ext cx="5790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(50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4D2D75AC-FCB7-8C06-B69E-F0676A40D734}"/>
              </a:ext>
            </a:extLst>
          </p:cNvPr>
          <p:cNvCxnSpPr>
            <a:cxnSpLocks/>
          </p:cNvCxnSpPr>
          <p:nvPr/>
        </p:nvCxnSpPr>
        <p:spPr>
          <a:xfrm>
            <a:off x="3195203" y="4676743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0" name="TextBox 239">
            <a:extLst>
              <a:ext uri="{FF2B5EF4-FFF2-40B4-BE49-F238E27FC236}">
                <a16:creationId xmlns:a16="http://schemas.microsoft.com/office/drawing/2014/main" id="{16703BAF-9634-126F-645B-6B248D50EB54}"/>
              </a:ext>
            </a:extLst>
          </p:cNvPr>
          <p:cNvSpPr txBox="1"/>
          <p:nvPr/>
        </p:nvSpPr>
        <p:spPr>
          <a:xfrm>
            <a:off x="3189722" y="4331127"/>
            <a:ext cx="6367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(100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1" name="Straight Connector 240">
            <a:extLst>
              <a:ext uri="{FF2B5EF4-FFF2-40B4-BE49-F238E27FC236}">
                <a16:creationId xmlns:a16="http://schemas.microsoft.com/office/drawing/2014/main" id="{EF1552B5-8CF7-6FE1-3799-9E79B21744A1}"/>
              </a:ext>
            </a:extLst>
          </p:cNvPr>
          <p:cNvCxnSpPr>
            <a:cxnSpLocks/>
          </p:cNvCxnSpPr>
          <p:nvPr/>
        </p:nvCxnSpPr>
        <p:spPr>
          <a:xfrm>
            <a:off x="3195203" y="4450354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2" name="TextBox 241">
            <a:extLst>
              <a:ext uri="{FF2B5EF4-FFF2-40B4-BE49-F238E27FC236}">
                <a16:creationId xmlns:a16="http://schemas.microsoft.com/office/drawing/2014/main" id="{EE2E7CD2-037E-FEC0-DB3C-D7F79419D3BA}"/>
              </a:ext>
            </a:extLst>
          </p:cNvPr>
          <p:cNvSpPr txBox="1"/>
          <p:nvPr/>
        </p:nvSpPr>
        <p:spPr>
          <a:xfrm>
            <a:off x="3189722" y="4864007"/>
            <a:ext cx="5790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(35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3" name="Straight Connector 242">
            <a:extLst>
              <a:ext uri="{FF2B5EF4-FFF2-40B4-BE49-F238E27FC236}">
                <a16:creationId xmlns:a16="http://schemas.microsoft.com/office/drawing/2014/main" id="{10FCA32D-7FA3-191D-96C9-B6CF72D6A43A}"/>
              </a:ext>
            </a:extLst>
          </p:cNvPr>
          <p:cNvCxnSpPr>
            <a:cxnSpLocks/>
          </p:cNvCxnSpPr>
          <p:nvPr/>
        </p:nvCxnSpPr>
        <p:spPr>
          <a:xfrm>
            <a:off x="3195203" y="4975193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4" name="TextBox 243">
            <a:extLst>
              <a:ext uri="{FF2B5EF4-FFF2-40B4-BE49-F238E27FC236}">
                <a16:creationId xmlns:a16="http://schemas.microsoft.com/office/drawing/2014/main" id="{B25A3017-91E9-5AF5-B118-BCF0186BFE2F}"/>
              </a:ext>
            </a:extLst>
          </p:cNvPr>
          <p:cNvSpPr txBox="1"/>
          <p:nvPr/>
        </p:nvSpPr>
        <p:spPr>
          <a:xfrm>
            <a:off x="3189722" y="5320152"/>
            <a:ext cx="5790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(15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5" name="Straight Connector 244">
            <a:extLst>
              <a:ext uri="{FF2B5EF4-FFF2-40B4-BE49-F238E27FC236}">
                <a16:creationId xmlns:a16="http://schemas.microsoft.com/office/drawing/2014/main" id="{3DCB940C-A14C-CD13-5165-EBC4B70A6345}"/>
              </a:ext>
            </a:extLst>
          </p:cNvPr>
          <p:cNvCxnSpPr>
            <a:cxnSpLocks/>
          </p:cNvCxnSpPr>
          <p:nvPr/>
        </p:nvCxnSpPr>
        <p:spPr>
          <a:xfrm>
            <a:off x="3195203" y="5440383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892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662BADF-AB7A-3BCB-CE94-FB4565B43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9362" t="23887" r="23190" b="47610"/>
          <a:stretch>
            <a:fillRect/>
          </a:stretch>
        </p:blipFill>
        <p:spPr>
          <a:xfrm>
            <a:off x="587692" y="1609724"/>
            <a:ext cx="2811780" cy="14173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B98DF5-8A8B-6D89-083F-F6CA2D10D1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30507" t="25854" r="22298" b="45236"/>
          <a:stretch>
            <a:fillRect/>
          </a:stretch>
        </p:blipFill>
        <p:spPr>
          <a:xfrm>
            <a:off x="3912108" y="1647825"/>
            <a:ext cx="2651760" cy="13563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A1150F4-A49B-88A4-D689-4CF08641FB86}"/>
              </a:ext>
            </a:extLst>
          </p:cNvPr>
          <p:cNvSpPr txBox="1"/>
          <p:nvPr/>
        </p:nvSpPr>
        <p:spPr>
          <a:xfrm>
            <a:off x="-109728" y="1642830"/>
            <a:ext cx="687067" cy="441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p-Akt (S473)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3CF340-15CE-1728-1A2C-B0D6D72D6868}"/>
              </a:ext>
            </a:extLst>
          </p:cNvPr>
          <p:cNvSpPr txBox="1"/>
          <p:nvPr/>
        </p:nvSpPr>
        <p:spPr>
          <a:xfrm>
            <a:off x="16217" y="2727864"/>
            <a:ext cx="569484" cy="271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Akt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91AF44-4E51-1116-C690-FF2AFD200744}"/>
              </a:ext>
            </a:extLst>
          </p:cNvPr>
          <p:cNvSpPr txBox="1"/>
          <p:nvPr/>
        </p:nvSpPr>
        <p:spPr>
          <a:xfrm>
            <a:off x="941343" y="1219114"/>
            <a:ext cx="428438" cy="27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015522-8BB8-7FB0-F748-744444DEBDA3}"/>
              </a:ext>
            </a:extLst>
          </p:cNvPr>
          <p:cNvSpPr txBox="1"/>
          <p:nvPr/>
        </p:nvSpPr>
        <p:spPr>
          <a:xfrm>
            <a:off x="1411273" y="1219114"/>
            <a:ext cx="627306" cy="27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E7139A5-5CD1-0861-CD52-64EE4CDE9D5E}"/>
              </a:ext>
            </a:extLst>
          </p:cNvPr>
          <p:cNvCxnSpPr>
            <a:cxnSpLocks/>
          </p:cNvCxnSpPr>
          <p:nvPr/>
        </p:nvCxnSpPr>
        <p:spPr>
          <a:xfrm>
            <a:off x="901411" y="1440630"/>
            <a:ext cx="49170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3ACF873-49CA-05BA-7441-2A996D0265CE}"/>
              </a:ext>
            </a:extLst>
          </p:cNvPr>
          <p:cNvCxnSpPr>
            <a:cxnSpLocks/>
          </p:cNvCxnSpPr>
          <p:nvPr/>
        </p:nvCxnSpPr>
        <p:spPr>
          <a:xfrm>
            <a:off x="1455090" y="1440630"/>
            <a:ext cx="48436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71967AD-4503-1AA7-DA8F-25474209F89B}"/>
              </a:ext>
            </a:extLst>
          </p:cNvPr>
          <p:cNvSpPr txBox="1"/>
          <p:nvPr/>
        </p:nvSpPr>
        <p:spPr>
          <a:xfrm>
            <a:off x="2007370" y="1219114"/>
            <a:ext cx="445018" cy="27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089F50-5611-78A5-2300-09F4454EC167}"/>
              </a:ext>
            </a:extLst>
          </p:cNvPr>
          <p:cNvSpPr txBox="1"/>
          <p:nvPr/>
        </p:nvSpPr>
        <p:spPr>
          <a:xfrm>
            <a:off x="2493879" y="1219114"/>
            <a:ext cx="627306" cy="27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48F4BE-C4D6-22B6-8755-AB3C51F4A777}"/>
              </a:ext>
            </a:extLst>
          </p:cNvPr>
          <p:cNvCxnSpPr>
            <a:cxnSpLocks/>
          </p:cNvCxnSpPr>
          <p:nvPr/>
        </p:nvCxnSpPr>
        <p:spPr>
          <a:xfrm>
            <a:off x="1984017" y="1440630"/>
            <a:ext cx="49170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90EE533-B435-F765-F535-96C3F6C7F964}"/>
              </a:ext>
            </a:extLst>
          </p:cNvPr>
          <p:cNvCxnSpPr>
            <a:cxnSpLocks/>
          </p:cNvCxnSpPr>
          <p:nvPr/>
        </p:nvCxnSpPr>
        <p:spPr>
          <a:xfrm>
            <a:off x="2537696" y="1440630"/>
            <a:ext cx="48436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2036A7E-908B-45ED-CA9F-FF66C685C25C}"/>
              </a:ext>
            </a:extLst>
          </p:cNvPr>
          <p:cNvSpPr txBox="1"/>
          <p:nvPr/>
        </p:nvSpPr>
        <p:spPr>
          <a:xfrm>
            <a:off x="1150340" y="970750"/>
            <a:ext cx="612356" cy="27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15885A-48E4-C244-6211-4DF9C7081353}"/>
              </a:ext>
            </a:extLst>
          </p:cNvPr>
          <p:cNvSpPr txBox="1"/>
          <p:nvPr/>
        </p:nvSpPr>
        <p:spPr>
          <a:xfrm>
            <a:off x="1837627" y="970750"/>
            <a:ext cx="1285648" cy="27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BAT;DicerKO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9F8CDC0-D267-BBE3-51C2-B73D35F2443E}"/>
              </a:ext>
            </a:extLst>
          </p:cNvPr>
          <p:cNvCxnSpPr>
            <a:cxnSpLocks/>
          </p:cNvCxnSpPr>
          <p:nvPr/>
        </p:nvCxnSpPr>
        <p:spPr>
          <a:xfrm>
            <a:off x="903337" y="1226439"/>
            <a:ext cx="100318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51CA8DB-67B8-1678-CE2B-7E59C4184C72}"/>
              </a:ext>
            </a:extLst>
          </p:cNvPr>
          <p:cNvCxnSpPr>
            <a:cxnSpLocks/>
          </p:cNvCxnSpPr>
          <p:nvPr/>
        </p:nvCxnSpPr>
        <p:spPr>
          <a:xfrm>
            <a:off x="2013276" y="1226439"/>
            <a:ext cx="100318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A9E5DD-FA27-C9BA-0CE1-814FD20FCAE5}"/>
              </a:ext>
            </a:extLst>
          </p:cNvPr>
          <p:cNvCxnSpPr>
            <a:cxnSpLocks/>
          </p:cNvCxnSpPr>
          <p:nvPr/>
        </p:nvCxnSpPr>
        <p:spPr>
          <a:xfrm flipV="1">
            <a:off x="1421008" y="1280560"/>
            <a:ext cx="0" cy="1828800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072A34-5EBE-09A6-BA45-9F9F01F3FA2D}"/>
              </a:ext>
            </a:extLst>
          </p:cNvPr>
          <p:cNvCxnSpPr>
            <a:cxnSpLocks/>
          </p:cNvCxnSpPr>
          <p:nvPr/>
        </p:nvCxnSpPr>
        <p:spPr>
          <a:xfrm flipV="1">
            <a:off x="2500827" y="1280560"/>
            <a:ext cx="0" cy="1828800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8E62360-231C-B3A9-3D2E-8F6965E245F4}"/>
              </a:ext>
            </a:extLst>
          </p:cNvPr>
          <p:cNvCxnSpPr>
            <a:cxnSpLocks/>
          </p:cNvCxnSpPr>
          <p:nvPr/>
        </p:nvCxnSpPr>
        <p:spPr>
          <a:xfrm flipV="1">
            <a:off x="1964401" y="960520"/>
            <a:ext cx="0" cy="2194560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A976F47A-E525-A8A7-4D51-CB4BFBC15DD4}"/>
              </a:ext>
            </a:extLst>
          </p:cNvPr>
          <p:cNvSpPr/>
          <p:nvPr/>
        </p:nvSpPr>
        <p:spPr>
          <a:xfrm>
            <a:off x="182546" y="5554068"/>
            <a:ext cx="159219" cy="48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2D4431-D4B0-AF07-EA78-269CB65112D5}"/>
              </a:ext>
            </a:extLst>
          </p:cNvPr>
          <p:cNvSpPr txBox="1"/>
          <p:nvPr/>
        </p:nvSpPr>
        <p:spPr>
          <a:xfrm>
            <a:off x="1243164" y="3524354"/>
            <a:ext cx="476674" cy="253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0DF14F8-9744-9618-CA0D-DD0E92138410}"/>
              </a:ext>
            </a:extLst>
          </p:cNvPr>
          <p:cNvSpPr txBox="1"/>
          <p:nvPr/>
        </p:nvSpPr>
        <p:spPr>
          <a:xfrm>
            <a:off x="1675990" y="3362771"/>
            <a:ext cx="71419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BAT;</a:t>
            </a:r>
          </a:p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DicerKO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8DB84D0-5F14-AF3F-CD40-506BB997311C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8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52" t="36214" r="65046" b="52380"/>
          <a:stretch>
            <a:fillRect/>
          </a:stretch>
        </p:blipFill>
        <p:spPr>
          <a:xfrm flipH="1">
            <a:off x="1066800" y="3981450"/>
            <a:ext cx="1409700" cy="5207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6042101-E831-574B-BC0E-15A31AD6A186}"/>
              </a:ext>
            </a:extLst>
          </p:cNvPr>
          <p:cNvSpPr txBox="1"/>
          <p:nvPr/>
        </p:nvSpPr>
        <p:spPr>
          <a:xfrm>
            <a:off x="207066" y="4138454"/>
            <a:ext cx="8280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p-AMPK</a:t>
            </a:r>
            <a:r>
              <a:rPr lang="el-GR" sz="9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 descr="A blurry image of a black spot&#10;&#10;AI-generated content may be incorrect.">
            <a:extLst>
              <a:ext uri="{FF2B5EF4-FFF2-40B4-BE49-F238E27FC236}">
                <a16:creationId xmlns:a16="http://schemas.microsoft.com/office/drawing/2014/main" id="{661BDAB6-E541-B5A2-76BF-4D5FFB300166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5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608" t="444" r="-1230" b="5058"/>
          <a:stretch>
            <a:fillRect/>
          </a:stretch>
        </p:blipFill>
        <p:spPr>
          <a:xfrm>
            <a:off x="1066800" y="4502149"/>
            <a:ext cx="1397000" cy="3810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F21E674-63BE-0E12-A567-F2CFE6CF359E}"/>
              </a:ext>
            </a:extLst>
          </p:cNvPr>
          <p:cNvSpPr txBox="1"/>
          <p:nvPr/>
        </p:nvSpPr>
        <p:spPr>
          <a:xfrm>
            <a:off x="345827" y="4544861"/>
            <a:ext cx="6863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AMPK</a:t>
            </a:r>
            <a:r>
              <a:rPr lang="el-GR" sz="9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63B44ECA-2998-EFD4-D731-BE51A0A21E60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1" t="17700" r="286" b="6993"/>
          <a:stretch>
            <a:fillRect/>
          </a:stretch>
        </p:blipFill>
        <p:spPr>
          <a:xfrm>
            <a:off x="1016000" y="4921250"/>
            <a:ext cx="1435100" cy="27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2DE9D9C-F2F4-24D9-FE3F-793220B38AF2}"/>
              </a:ext>
            </a:extLst>
          </p:cNvPr>
          <p:cNvSpPr txBox="1"/>
          <p:nvPr/>
        </p:nvSpPr>
        <p:spPr>
          <a:xfrm>
            <a:off x="391000" y="4906818"/>
            <a:ext cx="638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FoxO1</a:t>
            </a:r>
          </a:p>
        </p:txBody>
      </p:sp>
      <p:pic>
        <p:nvPicPr>
          <p:cNvPr id="38" name="Picture 37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EEEE8B1E-6D37-C49C-1DEF-A883768FD4BB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43000" contrast="8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58" t="48853" r="20578" b="42538"/>
          <a:stretch>
            <a:fillRect/>
          </a:stretch>
        </p:blipFill>
        <p:spPr>
          <a:xfrm>
            <a:off x="1066800" y="5276850"/>
            <a:ext cx="1397000" cy="431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E451C4E5-4973-8147-04AF-54FD96C86FD8}"/>
              </a:ext>
            </a:extLst>
          </p:cNvPr>
          <p:cNvSpPr txBox="1"/>
          <p:nvPr/>
        </p:nvSpPr>
        <p:spPr>
          <a:xfrm>
            <a:off x="400736" y="5446574"/>
            <a:ext cx="638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9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-actin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322C616-41DE-DDBC-A9F0-163739FB66B4}"/>
              </a:ext>
            </a:extLst>
          </p:cNvPr>
          <p:cNvCxnSpPr>
            <a:cxnSpLocks/>
          </p:cNvCxnSpPr>
          <p:nvPr/>
        </p:nvCxnSpPr>
        <p:spPr>
          <a:xfrm flipV="1">
            <a:off x="1242375" y="3786054"/>
            <a:ext cx="463465" cy="32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DA6181E-B197-CB17-6501-4D654E8745D9}"/>
              </a:ext>
            </a:extLst>
          </p:cNvPr>
          <p:cNvCxnSpPr>
            <a:cxnSpLocks/>
          </p:cNvCxnSpPr>
          <p:nvPr/>
        </p:nvCxnSpPr>
        <p:spPr>
          <a:xfrm flipV="1">
            <a:off x="1782367" y="3786054"/>
            <a:ext cx="463465" cy="32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5E61609-BFFF-281F-141F-AD4F9A0400AD}"/>
              </a:ext>
            </a:extLst>
          </p:cNvPr>
          <p:cNvCxnSpPr>
            <a:cxnSpLocks/>
          </p:cNvCxnSpPr>
          <p:nvPr/>
        </p:nvCxnSpPr>
        <p:spPr>
          <a:xfrm flipV="1">
            <a:off x="1741677" y="3748083"/>
            <a:ext cx="0" cy="1919041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3A808FDC-252D-4C29-9E15-87A5B08B228B}"/>
              </a:ext>
            </a:extLst>
          </p:cNvPr>
          <p:cNvSpPr txBox="1"/>
          <p:nvPr/>
        </p:nvSpPr>
        <p:spPr>
          <a:xfrm>
            <a:off x="3038888" y="3514194"/>
            <a:ext cx="469977" cy="253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443B42E-78D3-F6C1-2D63-79B37D607764}"/>
              </a:ext>
            </a:extLst>
          </p:cNvPr>
          <p:cNvSpPr txBox="1"/>
          <p:nvPr/>
        </p:nvSpPr>
        <p:spPr>
          <a:xfrm>
            <a:off x="3577849" y="3352611"/>
            <a:ext cx="75601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BAT;</a:t>
            </a:r>
          </a:p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DicerKO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D942806-8DA9-222C-709E-76DFBF86A1E9}"/>
              </a:ext>
            </a:extLst>
          </p:cNvPr>
          <p:cNvCxnSpPr>
            <a:cxnSpLocks/>
          </p:cNvCxnSpPr>
          <p:nvPr/>
        </p:nvCxnSpPr>
        <p:spPr>
          <a:xfrm>
            <a:off x="2944396" y="3776221"/>
            <a:ext cx="592593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B634276-098E-00AB-F1A5-E93F702EAEC0}"/>
              </a:ext>
            </a:extLst>
          </p:cNvPr>
          <p:cNvCxnSpPr>
            <a:cxnSpLocks/>
          </p:cNvCxnSpPr>
          <p:nvPr/>
        </p:nvCxnSpPr>
        <p:spPr>
          <a:xfrm>
            <a:off x="3611677" y="3776221"/>
            <a:ext cx="583748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A3D6DBEB-0521-5AAB-1D11-9A6CDD6A95DC}"/>
              </a:ext>
            </a:extLst>
          </p:cNvPr>
          <p:cNvSpPr txBox="1"/>
          <p:nvPr/>
        </p:nvSpPr>
        <p:spPr>
          <a:xfrm>
            <a:off x="4287796" y="4709391"/>
            <a:ext cx="8194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900" dirty="0">
                <a:latin typeface="Arial" panose="020B0604020202020204" pitchFamily="34" charset="0"/>
                <a:cs typeface="Arial" panose="020B0604020202020204" pitchFamily="34" charset="0"/>
              </a:rPr>
              <a:t>CV (50 </a:t>
            </a:r>
            <a:r>
              <a:rPr lang="en-CA" sz="9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9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Picture 48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A7B9C05D-B6AD-8289-CEAF-854FC587DEF4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t="134" r="625" b="579"/>
          <a:stretch>
            <a:fillRect/>
          </a:stretch>
        </p:blipFill>
        <p:spPr>
          <a:xfrm>
            <a:off x="2872740" y="4728210"/>
            <a:ext cx="1432560" cy="9753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DD302264-D034-C807-10F0-B8086A936D26}"/>
              </a:ext>
            </a:extLst>
          </p:cNvPr>
          <p:cNvSpPr txBox="1"/>
          <p:nvPr/>
        </p:nvSpPr>
        <p:spPr>
          <a:xfrm>
            <a:off x="4257316" y="5133132"/>
            <a:ext cx="332142" cy="2136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900" dirty="0">
                <a:latin typeface="Arial" panose="020B0604020202020204" pitchFamily="34" charset="0"/>
                <a:cs typeface="Arial" panose="020B0604020202020204" pitchFamily="34" charset="0"/>
              </a:rPr>
              <a:t>CII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AD3126A-9FE8-29B8-8536-0745A9D34480}"/>
              </a:ext>
            </a:extLst>
          </p:cNvPr>
          <p:cNvCxnSpPr>
            <a:cxnSpLocks/>
          </p:cNvCxnSpPr>
          <p:nvPr/>
        </p:nvCxnSpPr>
        <p:spPr>
          <a:xfrm>
            <a:off x="4265178" y="5252359"/>
            <a:ext cx="7924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81A22BC7-1DAA-8798-D8BE-CF6E6084B41E}"/>
              </a:ext>
            </a:extLst>
          </p:cNvPr>
          <p:cNvSpPr txBox="1"/>
          <p:nvPr/>
        </p:nvSpPr>
        <p:spPr>
          <a:xfrm>
            <a:off x="4257316" y="4840991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900" dirty="0">
                <a:latin typeface="Arial" panose="020B0604020202020204" pitchFamily="34" charset="0"/>
                <a:cs typeface="Arial" panose="020B0604020202020204" pitchFamily="34" charset="0"/>
              </a:rPr>
              <a:t>CIV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683D02A-9B0E-E7EF-13FD-58F2910DFE11}"/>
              </a:ext>
            </a:extLst>
          </p:cNvPr>
          <p:cNvCxnSpPr>
            <a:cxnSpLocks/>
          </p:cNvCxnSpPr>
          <p:nvPr/>
        </p:nvCxnSpPr>
        <p:spPr>
          <a:xfrm>
            <a:off x="4265178" y="4961223"/>
            <a:ext cx="7924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EA79AD7-347E-78D7-FFC6-81154743BD10}"/>
              </a:ext>
            </a:extLst>
          </p:cNvPr>
          <p:cNvCxnSpPr>
            <a:cxnSpLocks/>
          </p:cNvCxnSpPr>
          <p:nvPr/>
        </p:nvCxnSpPr>
        <p:spPr>
          <a:xfrm>
            <a:off x="4265178" y="4843579"/>
            <a:ext cx="7924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1715099-7441-7ADA-33BA-10753B238FEA}"/>
              </a:ext>
            </a:extLst>
          </p:cNvPr>
          <p:cNvSpPr txBox="1"/>
          <p:nvPr/>
        </p:nvSpPr>
        <p:spPr>
          <a:xfrm>
            <a:off x="4257316" y="5349045"/>
            <a:ext cx="300082" cy="2136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900" dirty="0">
                <a:latin typeface="Arial" panose="020B0604020202020204" pitchFamily="34" charset="0"/>
                <a:cs typeface="Arial" panose="020B0604020202020204" pitchFamily="34" charset="0"/>
              </a:rPr>
              <a:t>CI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0C933BF-07DA-4480-1520-A5A763176113}"/>
              </a:ext>
            </a:extLst>
          </p:cNvPr>
          <p:cNvCxnSpPr>
            <a:cxnSpLocks/>
          </p:cNvCxnSpPr>
          <p:nvPr/>
        </p:nvCxnSpPr>
        <p:spPr>
          <a:xfrm>
            <a:off x="4265178" y="5469276"/>
            <a:ext cx="79249" cy="0"/>
          </a:xfrm>
          <a:prstGeom prst="line">
            <a:avLst/>
          </a:prstGeom>
          <a:ln w="127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8" name="Picture 57" descr="A blurry image of a black and white image&#10;&#10;AI-generated content may be incorrect.">
            <a:extLst>
              <a:ext uri="{FF2B5EF4-FFF2-40B4-BE49-F238E27FC236}">
                <a16:creationId xmlns:a16="http://schemas.microsoft.com/office/drawing/2014/main" id="{C4393B9B-47E8-93BD-B283-0138BAF4FBC0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5" t="2144" r="1651" b="6683"/>
          <a:stretch>
            <a:fillRect/>
          </a:stretch>
        </p:blipFill>
        <p:spPr>
          <a:xfrm>
            <a:off x="2857500" y="5855970"/>
            <a:ext cx="1455419" cy="4724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74BDB8AD-1EEC-6A56-C174-2692BFC7B350}"/>
              </a:ext>
            </a:extLst>
          </p:cNvPr>
          <p:cNvSpPr txBox="1"/>
          <p:nvPr/>
        </p:nvSpPr>
        <p:spPr>
          <a:xfrm>
            <a:off x="4263077" y="5866050"/>
            <a:ext cx="5950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9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" name="Picture 60" descr="A blurry image of a window&#10;&#10;AI-generated content may be incorrect.">
            <a:extLst>
              <a:ext uri="{FF2B5EF4-FFF2-40B4-BE49-F238E27FC236}">
                <a16:creationId xmlns:a16="http://schemas.microsoft.com/office/drawing/2014/main" id="{60FED923-5B5B-948B-46DC-67AADFC0D1EB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3000" contras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" t="12978" r="1116" b="8429"/>
          <a:stretch>
            <a:fillRect/>
          </a:stretch>
        </p:blipFill>
        <p:spPr>
          <a:xfrm>
            <a:off x="2819400" y="3905250"/>
            <a:ext cx="1600199" cy="6934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FB6888B7-1BB3-D274-8450-A90A1E64A2C3}"/>
              </a:ext>
            </a:extLst>
          </p:cNvPr>
          <p:cNvSpPr txBox="1"/>
          <p:nvPr/>
        </p:nvSpPr>
        <p:spPr>
          <a:xfrm>
            <a:off x="4422790" y="4054258"/>
            <a:ext cx="56618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900" dirty="0">
                <a:latin typeface="Arial" panose="020B0604020202020204" pitchFamily="34" charset="0"/>
                <a:cs typeface="Arial" panose="020B0604020202020204" pitchFamily="34" charset="0"/>
              </a:rPr>
              <a:t>PGC1</a:t>
            </a:r>
            <a:r>
              <a:rPr lang="el-GR" sz="9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5B664B62-F8DC-F9A0-FBEE-A84C95454884}"/>
              </a:ext>
            </a:extLst>
          </p:cNvPr>
          <p:cNvCxnSpPr>
            <a:cxnSpLocks/>
          </p:cNvCxnSpPr>
          <p:nvPr/>
        </p:nvCxnSpPr>
        <p:spPr>
          <a:xfrm flipV="1">
            <a:off x="3576712" y="3610922"/>
            <a:ext cx="0" cy="2743200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29">
            <a:extLst>
              <a:ext uri="{FF2B5EF4-FFF2-40B4-BE49-F238E27FC236}">
                <a16:creationId xmlns:a16="http://schemas.microsoft.com/office/drawing/2014/main" id="{5F667704-8F6A-FF09-C3A3-766566B29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257" y="3491039"/>
            <a:ext cx="133611" cy="124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ctr" anchorCtr="0" upright="1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CA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298CD6E-C84E-84A0-5D45-8FFB4314E1A1}"/>
              </a:ext>
            </a:extLst>
          </p:cNvPr>
          <p:cNvSpPr txBox="1"/>
          <p:nvPr/>
        </p:nvSpPr>
        <p:spPr>
          <a:xfrm>
            <a:off x="4199056" y="1188634"/>
            <a:ext cx="428438" cy="27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7016A29-4D65-3ECB-A0B6-110BD7F134B8}"/>
              </a:ext>
            </a:extLst>
          </p:cNvPr>
          <p:cNvSpPr txBox="1"/>
          <p:nvPr/>
        </p:nvSpPr>
        <p:spPr>
          <a:xfrm>
            <a:off x="4668986" y="1188634"/>
            <a:ext cx="627306" cy="27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64F636D-98A2-7D83-1356-EFEA90A3BC51}"/>
              </a:ext>
            </a:extLst>
          </p:cNvPr>
          <p:cNvCxnSpPr>
            <a:cxnSpLocks/>
          </p:cNvCxnSpPr>
          <p:nvPr/>
        </p:nvCxnSpPr>
        <p:spPr>
          <a:xfrm>
            <a:off x="4159124" y="1410150"/>
            <a:ext cx="49170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C44235D-03D2-A9B7-D139-66BFCEA7289E}"/>
              </a:ext>
            </a:extLst>
          </p:cNvPr>
          <p:cNvCxnSpPr>
            <a:cxnSpLocks/>
          </p:cNvCxnSpPr>
          <p:nvPr/>
        </p:nvCxnSpPr>
        <p:spPr>
          <a:xfrm>
            <a:off x="4712803" y="1410150"/>
            <a:ext cx="48436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6877DDFD-AED5-BAC3-C39B-E5B62025F17A}"/>
              </a:ext>
            </a:extLst>
          </p:cNvPr>
          <p:cNvSpPr txBox="1"/>
          <p:nvPr/>
        </p:nvSpPr>
        <p:spPr>
          <a:xfrm>
            <a:off x="5265083" y="1188634"/>
            <a:ext cx="445018" cy="27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3A1467F-2543-E811-B778-0454610C797C}"/>
              </a:ext>
            </a:extLst>
          </p:cNvPr>
          <p:cNvSpPr txBox="1"/>
          <p:nvPr/>
        </p:nvSpPr>
        <p:spPr>
          <a:xfrm>
            <a:off x="5751592" y="1188634"/>
            <a:ext cx="627306" cy="27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INS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FE4A804C-675C-B5DD-0027-EE8C635E76B2}"/>
              </a:ext>
            </a:extLst>
          </p:cNvPr>
          <p:cNvCxnSpPr>
            <a:cxnSpLocks/>
          </p:cNvCxnSpPr>
          <p:nvPr/>
        </p:nvCxnSpPr>
        <p:spPr>
          <a:xfrm>
            <a:off x="5241730" y="1410150"/>
            <a:ext cx="49170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C87675D9-1993-457A-7824-C4C094958221}"/>
              </a:ext>
            </a:extLst>
          </p:cNvPr>
          <p:cNvCxnSpPr>
            <a:cxnSpLocks/>
          </p:cNvCxnSpPr>
          <p:nvPr/>
        </p:nvCxnSpPr>
        <p:spPr>
          <a:xfrm>
            <a:off x="5795409" y="1410150"/>
            <a:ext cx="48436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6D085583-A940-0F32-827A-DD976CC871E3}"/>
              </a:ext>
            </a:extLst>
          </p:cNvPr>
          <p:cNvSpPr txBox="1"/>
          <p:nvPr/>
        </p:nvSpPr>
        <p:spPr>
          <a:xfrm>
            <a:off x="4408053" y="940270"/>
            <a:ext cx="612356" cy="27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B41A9C4-71E9-DD11-36F0-FE7946F5B6CA}"/>
              </a:ext>
            </a:extLst>
          </p:cNvPr>
          <p:cNvSpPr txBox="1"/>
          <p:nvPr/>
        </p:nvSpPr>
        <p:spPr>
          <a:xfrm>
            <a:off x="5095340" y="940270"/>
            <a:ext cx="1285648" cy="279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BAT;DicerKO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40B3A28-12C4-67FF-F8A6-6286CF401CA8}"/>
              </a:ext>
            </a:extLst>
          </p:cNvPr>
          <p:cNvCxnSpPr>
            <a:cxnSpLocks/>
          </p:cNvCxnSpPr>
          <p:nvPr/>
        </p:nvCxnSpPr>
        <p:spPr>
          <a:xfrm>
            <a:off x="4161050" y="1195959"/>
            <a:ext cx="100318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64487FC-CDA5-9755-F324-AE5254022F72}"/>
              </a:ext>
            </a:extLst>
          </p:cNvPr>
          <p:cNvCxnSpPr>
            <a:cxnSpLocks/>
          </p:cNvCxnSpPr>
          <p:nvPr/>
        </p:nvCxnSpPr>
        <p:spPr>
          <a:xfrm>
            <a:off x="5270989" y="1195959"/>
            <a:ext cx="1003187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6393DF9D-D263-84E0-2C70-6459C6047D6E}"/>
              </a:ext>
            </a:extLst>
          </p:cNvPr>
          <p:cNvCxnSpPr>
            <a:cxnSpLocks/>
          </p:cNvCxnSpPr>
          <p:nvPr/>
        </p:nvCxnSpPr>
        <p:spPr>
          <a:xfrm flipV="1">
            <a:off x="4678721" y="1250080"/>
            <a:ext cx="0" cy="1828800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27A7AF0-C092-2A05-CEB6-1F9B30F0B72A}"/>
              </a:ext>
            </a:extLst>
          </p:cNvPr>
          <p:cNvCxnSpPr>
            <a:cxnSpLocks/>
          </p:cNvCxnSpPr>
          <p:nvPr/>
        </p:nvCxnSpPr>
        <p:spPr>
          <a:xfrm flipV="1">
            <a:off x="5758540" y="1250080"/>
            <a:ext cx="0" cy="1828800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CB76F0A-6169-B962-D407-219E4E33236C}"/>
              </a:ext>
            </a:extLst>
          </p:cNvPr>
          <p:cNvCxnSpPr>
            <a:cxnSpLocks/>
          </p:cNvCxnSpPr>
          <p:nvPr/>
        </p:nvCxnSpPr>
        <p:spPr>
          <a:xfrm flipV="1">
            <a:off x="5222114" y="930040"/>
            <a:ext cx="0" cy="2194560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4EC704C3-7264-91D2-78EA-D5CAE642BA8E}"/>
              </a:ext>
            </a:extLst>
          </p:cNvPr>
          <p:cNvSpPr txBox="1"/>
          <p:nvPr/>
        </p:nvSpPr>
        <p:spPr>
          <a:xfrm>
            <a:off x="3366516" y="1581870"/>
            <a:ext cx="687067" cy="441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p-Akt (S473)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F9DD35E-C641-F41D-4FD7-6D0E7418BCF9}"/>
              </a:ext>
            </a:extLst>
          </p:cNvPr>
          <p:cNvSpPr txBox="1"/>
          <p:nvPr/>
        </p:nvSpPr>
        <p:spPr>
          <a:xfrm>
            <a:off x="3500081" y="2506884"/>
            <a:ext cx="569484" cy="271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Akt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937C3A9-F333-65C6-BD34-A90E3E98725D}"/>
              </a:ext>
            </a:extLst>
          </p:cNvPr>
          <p:cNvSpPr txBox="1"/>
          <p:nvPr/>
        </p:nvSpPr>
        <p:spPr>
          <a:xfrm>
            <a:off x="715352" y="611409"/>
            <a:ext cx="2508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Longer exposure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D5E19B8-A9FF-038F-5CBA-8AF772366202}"/>
              </a:ext>
            </a:extLst>
          </p:cNvPr>
          <p:cNvSpPr txBox="1"/>
          <p:nvPr/>
        </p:nvSpPr>
        <p:spPr>
          <a:xfrm>
            <a:off x="3980903" y="601884"/>
            <a:ext cx="25086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Shorter exposure</a:t>
            </a:r>
          </a:p>
        </p:txBody>
      </p:sp>
      <p:sp>
        <p:nvSpPr>
          <p:cNvPr id="84" name="TextBox 29">
            <a:extLst>
              <a:ext uri="{FF2B5EF4-FFF2-40B4-BE49-F238E27FC236}">
                <a16:creationId xmlns:a16="http://schemas.microsoft.com/office/drawing/2014/main" id="{DA09396A-7965-5E61-6CD3-DBA6F2225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341" y="606570"/>
            <a:ext cx="194938" cy="157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ctr" anchorCtr="0" upright="1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CA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endParaRPr lang="en-US" sz="14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itle 1">
            <a:extLst>
              <a:ext uri="{FF2B5EF4-FFF2-40B4-BE49-F238E27FC236}">
                <a16:creationId xmlns:a16="http://schemas.microsoft.com/office/drawing/2014/main" id="{E8D9D107-BB4F-9BCE-2B5D-F1297639DDDD}"/>
              </a:ext>
            </a:extLst>
          </p:cNvPr>
          <p:cNvSpPr txBox="1">
            <a:spLocks/>
          </p:cNvSpPr>
          <p:nvPr/>
        </p:nvSpPr>
        <p:spPr>
          <a:xfrm>
            <a:off x="138357" y="133350"/>
            <a:ext cx="5624267" cy="569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Uncropped blots from Figure 6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057C779E-D23C-1738-18C7-9A86321658BA}"/>
              </a:ext>
            </a:extLst>
          </p:cNvPr>
          <p:cNvPicPr>
            <a:picLocks/>
          </p:cNvPicPr>
          <p:nvPr/>
        </p:nvPicPr>
        <p:blipFill>
          <a:blip r:embed="rId18"/>
          <a:srcRect l="5755" t="25215" r="49043" b="64679"/>
          <a:stretch>
            <a:fillRect/>
          </a:stretch>
        </p:blipFill>
        <p:spPr>
          <a:xfrm>
            <a:off x="1136650" y="7594601"/>
            <a:ext cx="3803650" cy="444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D537AAE3-EB0D-555C-9C54-7B9267978AA4}"/>
              </a:ext>
            </a:extLst>
          </p:cNvPr>
          <p:cNvPicPr>
            <a:picLocks/>
          </p:cNvPicPr>
          <p:nvPr/>
        </p:nvPicPr>
        <p:blipFill>
          <a:blip r:embed="rId19"/>
          <a:srcRect l="8411" t="17511" r="43412" b="71312"/>
          <a:stretch>
            <a:fillRect/>
          </a:stretch>
        </p:blipFill>
        <p:spPr>
          <a:xfrm flipV="1">
            <a:off x="1143000" y="8166098"/>
            <a:ext cx="3505199" cy="4826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82F19075-A9D2-25F4-5A84-37DE2FE71124}"/>
              </a:ext>
            </a:extLst>
          </p:cNvPr>
          <p:cNvSpPr txBox="1"/>
          <p:nvPr/>
        </p:nvSpPr>
        <p:spPr>
          <a:xfrm>
            <a:off x="5053782" y="7695029"/>
            <a:ext cx="6576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FoxO1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6916B27-948D-D667-8AA6-6624FE73717B}"/>
              </a:ext>
            </a:extLst>
          </p:cNvPr>
          <p:cNvSpPr txBox="1"/>
          <p:nvPr/>
        </p:nvSpPr>
        <p:spPr>
          <a:xfrm>
            <a:off x="4698182" y="8270568"/>
            <a:ext cx="6927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90F85E5-0CAF-9704-F30E-E46B7BDCC5FE}"/>
              </a:ext>
            </a:extLst>
          </p:cNvPr>
          <p:cNvSpPr txBox="1"/>
          <p:nvPr/>
        </p:nvSpPr>
        <p:spPr>
          <a:xfrm>
            <a:off x="2123574" y="7275534"/>
            <a:ext cx="448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WT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BDF485B-F000-1B0F-3289-FA121AE62B63}"/>
              </a:ext>
            </a:extLst>
          </p:cNvPr>
          <p:cNvSpPr txBox="1"/>
          <p:nvPr/>
        </p:nvSpPr>
        <p:spPr>
          <a:xfrm>
            <a:off x="2844077" y="6972544"/>
            <a:ext cx="1121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BAT;DicerKO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7A5DB04-CB53-8C21-96A6-EC5BC25E1107}"/>
              </a:ext>
            </a:extLst>
          </p:cNvPr>
          <p:cNvSpPr txBox="1"/>
          <p:nvPr/>
        </p:nvSpPr>
        <p:spPr>
          <a:xfrm>
            <a:off x="2775922" y="7275534"/>
            <a:ext cx="4802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Scr.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778D914-9802-09E3-0024-BD0DA19A79FD}"/>
              </a:ext>
            </a:extLst>
          </p:cNvPr>
          <p:cNvSpPr txBox="1"/>
          <p:nvPr/>
        </p:nvSpPr>
        <p:spPr>
          <a:xfrm>
            <a:off x="3324809" y="7275534"/>
            <a:ext cx="77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miR-1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91CDCD0-706C-3FB8-9D70-83F4418973EE}"/>
              </a:ext>
            </a:extLst>
          </p:cNvPr>
          <p:cNvCxnSpPr>
            <a:cxnSpLocks/>
          </p:cNvCxnSpPr>
          <p:nvPr/>
        </p:nvCxnSpPr>
        <p:spPr>
          <a:xfrm flipV="1">
            <a:off x="2690587" y="7529733"/>
            <a:ext cx="0" cy="1097280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4D45AF71-DF05-F9F3-44A2-5FA128317443}"/>
              </a:ext>
            </a:extLst>
          </p:cNvPr>
          <p:cNvCxnSpPr>
            <a:cxnSpLocks/>
          </p:cNvCxnSpPr>
          <p:nvPr/>
        </p:nvCxnSpPr>
        <p:spPr>
          <a:xfrm flipV="1">
            <a:off x="3364144" y="7529733"/>
            <a:ext cx="0" cy="1097280"/>
          </a:xfrm>
          <a:prstGeom prst="line">
            <a:avLst/>
          </a:prstGeom>
          <a:ln w="635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FC5D297E-5581-8264-CF52-EDC85CDA0C8D}"/>
              </a:ext>
            </a:extLst>
          </p:cNvPr>
          <p:cNvCxnSpPr>
            <a:cxnSpLocks/>
          </p:cNvCxnSpPr>
          <p:nvPr/>
        </p:nvCxnSpPr>
        <p:spPr>
          <a:xfrm>
            <a:off x="2755798" y="7294039"/>
            <a:ext cx="1256990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8" name="Title 1">
            <a:extLst>
              <a:ext uri="{FF2B5EF4-FFF2-40B4-BE49-F238E27FC236}">
                <a16:creationId xmlns:a16="http://schemas.microsoft.com/office/drawing/2014/main" id="{1D6F1E69-F4B9-B6FF-B510-CB9C0869F4E7}"/>
              </a:ext>
            </a:extLst>
          </p:cNvPr>
          <p:cNvSpPr txBox="1">
            <a:spLocks/>
          </p:cNvSpPr>
          <p:nvPr/>
        </p:nvSpPr>
        <p:spPr>
          <a:xfrm>
            <a:off x="205032" y="6486525"/>
            <a:ext cx="5624267" cy="569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Uncropped blots from Figure 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0BD8D1-BEFB-FA33-8D60-EDF47827E808}"/>
              </a:ext>
            </a:extLst>
          </p:cNvPr>
          <p:cNvSpPr txBox="1"/>
          <p:nvPr/>
        </p:nvSpPr>
        <p:spPr>
          <a:xfrm>
            <a:off x="3090672" y="1862247"/>
            <a:ext cx="5790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(50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E023176-1062-B895-05B2-2A466158AF28}"/>
              </a:ext>
            </a:extLst>
          </p:cNvPr>
          <p:cNvCxnSpPr>
            <a:cxnSpLocks/>
          </p:cNvCxnSpPr>
          <p:nvPr/>
        </p:nvCxnSpPr>
        <p:spPr>
          <a:xfrm>
            <a:off x="3090672" y="1981474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A4DE485-C1C6-EAEB-2F06-87027D79A662}"/>
              </a:ext>
            </a:extLst>
          </p:cNvPr>
          <p:cNvSpPr txBox="1"/>
          <p:nvPr/>
        </p:nvSpPr>
        <p:spPr>
          <a:xfrm>
            <a:off x="3166872" y="2715687"/>
            <a:ext cx="5790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(50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7148038-036A-56AE-3FFD-C6BFC3235DAF}"/>
              </a:ext>
            </a:extLst>
          </p:cNvPr>
          <p:cNvCxnSpPr>
            <a:cxnSpLocks/>
          </p:cNvCxnSpPr>
          <p:nvPr/>
        </p:nvCxnSpPr>
        <p:spPr>
          <a:xfrm>
            <a:off x="3166872" y="2834914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2D3A41AB-E534-BB39-E236-86A11ED520CA}"/>
              </a:ext>
            </a:extLst>
          </p:cNvPr>
          <p:cNvSpPr txBox="1"/>
          <p:nvPr/>
        </p:nvSpPr>
        <p:spPr>
          <a:xfrm>
            <a:off x="6274308" y="1786047"/>
            <a:ext cx="5790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(50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45D99C0-0A30-6524-732E-181CB12400E5}"/>
              </a:ext>
            </a:extLst>
          </p:cNvPr>
          <p:cNvCxnSpPr>
            <a:cxnSpLocks/>
          </p:cNvCxnSpPr>
          <p:nvPr/>
        </p:nvCxnSpPr>
        <p:spPr>
          <a:xfrm>
            <a:off x="6274308" y="1905274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B0A9E18E-012F-454F-FEC2-930594379C98}"/>
              </a:ext>
            </a:extLst>
          </p:cNvPr>
          <p:cNvSpPr txBox="1"/>
          <p:nvPr/>
        </p:nvSpPr>
        <p:spPr>
          <a:xfrm>
            <a:off x="6320028" y="2586147"/>
            <a:ext cx="5790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(50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509E3C6-1B79-5E2D-4D48-743CAA83AFC1}"/>
              </a:ext>
            </a:extLst>
          </p:cNvPr>
          <p:cNvCxnSpPr>
            <a:cxnSpLocks/>
          </p:cNvCxnSpPr>
          <p:nvPr/>
        </p:nvCxnSpPr>
        <p:spPr>
          <a:xfrm>
            <a:off x="6320028" y="2705374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5AC88FE8-36BB-AC18-C839-82182D0AB07B}"/>
              </a:ext>
            </a:extLst>
          </p:cNvPr>
          <p:cNvGrpSpPr/>
          <p:nvPr/>
        </p:nvGrpSpPr>
        <p:grpSpPr>
          <a:xfrm>
            <a:off x="513608" y="4311401"/>
            <a:ext cx="579005" cy="215444"/>
            <a:chOff x="3110504" y="6871721"/>
            <a:chExt cx="579005" cy="215444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0473B334-91E9-1CD7-267A-D64E203E2D59}"/>
                </a:ext>
              </a:extLst>
            </p:cNvPr>
            <p:cNvSpPr txBox="1"/>
            <p:nvPr/>
          </p:nvSpPr>
          <p:spPr>
            <a:xfrm>
              <a:off x="3110504" y="6871721"/>
              <a:ext cx="57900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(50 </a:t>
              </a:r>
              <a:r>
                <a:rPr lang="en-CA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BDDE0739-4C0F-4CE6-7760-49F0F72B2138}"/>
                </a:ext>
              </a:extLst>
            </p:cNvPr>
            <p:cNvCxnSpPr>
              <a:cxnSpLocks/>
            </p:cNvCxnSpPr>
            <p:nvPr/>
          </p:nvCxnSpPr>
          <p:spPr>
            <a:xfrm>
              <a:off x="3604144" y="6996229"/>
              <a:ext cx="79249" cy="0"/>
            </a:xfrm>
            <a:prstGeom prst="line">
              <a:avLst/>
            </a:prstGeom>
            <a:ln w="952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0CA3614-A560-B004-B848-24B9D8438729}"/>
              </a:ext>
            </a:extLst>
          </p:cNvPr>
          <p:cNvGrpSpPr/>
          <p:nvPr/>
        </p:nvGrpSpPr>
        <p:grpSpPr>
          <a:xfrm>
            <a:off x="519704" y="4695449"/>
            <a:ext cx="579005" cy="215444"/>
            <a:chOff x="3110504" y="6871721"/>
            <a:chExt cx="579005" cy="215444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AA765A8-33F6-050B-2870-DD483D68ADCB}"/>
                </a:ext>
              </a:extLst>
            </p:cNvPr>
            <p:cNvSpPr txBox="1"/>
            <p:nvPr/>
          </p:nvSpPr>
          <p:spPr>
            <a:xfrm>
              <a:off x="3110504" y="6871721"/>
              <a:ext cx="57900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(50 </a:t>
              </a:r>
              <a:r>
                <a:rPr lang="en-CA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570638B-0146-CB3B-22D7-64C73FD28762}"/>
                </a:ext>
              </a:extLst>
            </p:cNvPr>
            <p:cNvCxnSpPr>
              <a:cxnSpLocks/>
            </p:cNvCxnSpPr>
            <p:nvPr/>
          </p:nvCxnSpPr>
          <p:spPr>
            <a:xfrm>
              <a:off x="3604144" y="6996229"/>
              <a:ext cx="79249" cy="0"/>
            </a:xfrm>
            <a:prstGeom prst="line">
              <a:avLst/>
            </a:prstGeom>
            <a:ln w="952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67D755C-DD1B-4387-E40F-A1DE823E8D8F}"/>
              </a:ext>
            </a:extLst>
          </p:cNvPr>
          <p:cNvGrpSpPr/>
          <p:nvPr/>
        </p:nvGrpSpPr>
        <p:grpSpPr>
          <a:xfrm>
            <a:off x="448076" y="5058161"/>
            <a:ext cx="579005" cy="215444"/>
            <a:chOff x="3118124" y="7679441"/>
            <a:chExt cx="579005" cy="215444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0CB31E51-FB99-9232-B111-6ECE4B80B614}"/>
                </a:ext>
              </a:extLst>
            </p:cNvPr>
            <p:cNvSpPr txBox="1"/>
            <p:nvPr/>
          </p:nvSpPr>
          <p:spPr>
            <a:xfrm>
              <a:off x="3118124" y="7679441"/>
              <a:ext cx="57900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(70 </a:t>
              </a:r>
              <a:r>
                <a:rPr lang="en-CA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18FB53E1-62E3-ACEE-B054-06DFFD587F2E}"/>
                </a:ext>
              </a:extLst>
            </p:cNvPr>
            <p:cNvCxnSpPr>
              <a:cxnSpLocks/>
            </p:cNvCxnSpPr>
            <p:nvPr/>
          </p:nvCxnSpPr>
          <p:spPr>
            <a:xfrm>
              <a:off x="3604144" y="7784897"/>
              <a:ext cx="79249" cy="0"/>
            </a:xfrm>
            <a:prstGeom prst="line">
              <a:avLst/>
            </a:prstGeom>
            <a:ln w="952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482DB4B-01FD-9515-76C5-04A4A4BEA661}"/>
              </a:ext>
            </a:extLst>
          </p:cNvPr>
          <p:cNvGrpSpPr/>
          <p:nvPr/>
        </p:nvGrpSpPr>
        <p:grpSpPr>
          <a:xfrm>
            <a:off x="514614" y="5244221"/>
            <a:ext cx="579005" cy="215444"/>
            <a:chOff x="3118114" y="7898521"/>
            <a:chExt cx="579005" cy="215444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781FA4D-6CA8-1B74-3F6F-CCFBB30EFC85}"/>
                </a:ext>
              </a:extLst>
            </p:cNvPr>
            <p:cNvSpPr txBox="1"/>
            <p:nvPr/>
          </p:nvSpPr>
          <p:spPr>
            <a:xfrm>
              <a:off x="3118114" y="7898521"/>
              <a:ext cx="57900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(40 </a:t>
              </a:r>
              <a:r>
                <a:rPr lang="en-CA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CA" sz="8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8F73315E-A928-4829-849E-60FEE4531E8B}"/>
                </a:ext>
              </a:extLst>
            </p:cNvPr>
            <p:cNvCxnSpPr>
              <a:cxnSpLocks/>
            </p:cNvCxnSpPr>
            <p:nvPr/>
          </p:nvCxnSpPr>
          <p:spPr>
            <a:xfrm>
              <a:off x="3604144" y="8003977"/>
              <a:ext cx="79249" cy="0"/>
            </a:xfrm>
            <a:prstGeom prst="line">
              <a:avLst/>
            </a:prstGeom>
            <a:ln w="952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1794AA16-0C69-47D0-3F06-E5033163C83A}"/>
              </a:ext>
            </a:extLst>
          </p:cNvPr>
          <p:cNvSpPr txBox="1"/>
          <p:nvPr/>
        </p:nvSpPr>
        <p:spPr>
          <a:xfrm>
            <a:off x="4288272" y="5999871"/>
            <a:ext cx="5790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(40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CD2A89A3-31B1-045E-57FB-D8E3F341EFDB}"/>
              </a:ext>
            </a:extLst>
          </p:cNvPr>
          <p:cNvCxnSpPr>
            <a:cxnSpLocks/>
          </p:cNvCxnSpPr>
          <p:nvPr/>
        </p:nvCxnSpPr>
        <p:spPr>
          <a:xfrm>
            <a:off x="4293753" y="6105327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92E094F9-3165-7106-1E74-599A90E001F8}"/>
              </a:ext>
            </a:extLst>
          </p:cNvPr>
          <p:cNvSpPr txBox="1"/>
          <p:nvPr/>
        </p:nvSpPr>
        <p:spPr>
          <a:xfrm>
            <a:off x="4396222" y="4312077"/>
            <a:ext cx="6367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(100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7C2FC5BD-5655-D9BA-3C96-F95F03F5A6A2}"/>
              </a:ext>
            </a:extLst>
          </p:cNvPr>
          <p:cNvCxnSpPr>
            <a:cxnSpLocks/>
          </p:cNvCxnSpPr>
          <p:nvPr/>
        </p:nvCxnSpPr>
        <p:spPr>
          <a:xfrm>
            <a:off x="4401703" y="4431304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6" name="TextBox 125">
            <a:extLst>
              <a:ext uri="{FF2B5EF4-FFF2-40B4-BE49-F238E27FC236}">
                <a16:creationId xmlns:a16="http://schemas.microsoft.com/office/drawing/2014/main" id="{5D2D5DBA-42FB-877A-D076-353CA6BA6E76}"/>
              </a:ext>
            </a:extLst>
          </p:cNvPr>
          <p:cNvSpPr txBox="1"/>
          <p:nvPr/>
        </p:nvSpPr>
        <p:spPr>
          <a:xfrm>
            <a:off x="4269222" y="5038632"/>
            <a:ext cx="5790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(35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E1FDB82C-4746-55A8-E50E-355262067FAF}"/>
              </a:ext>
            </a:extLst>
          </p:cNvPr>
          <p:cNvCxnSpPr>
            <a:cxnSpLocks/>
          </p:cNvCxnSpPr>
          <p:nvPr/>
        </p:nvCxnSpPr>
        <p:spPr>
          <a:xfrm>
            <a:off x="4274703" y="5149818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B4795D52-F0B1-2F2E-3402-6FE0D8DC9CD1}"/>
              </a:ext>
            </a:extLst>
          </p:cNvPr>
          <p:cNvSpPr txBox="1"/>
          <p:nvPr/>
        </p:nvSpPr>
        <p:spPr>
          <a:xfrm>
            <a:off x="4269222" y="5513827"/>
            <a:ext cx="5790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(15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E4E94FC8-54EE-05B1-2672-6DA7D246F2BD}"/>
              </a:ext>
            </a:extLst>
          </p:cNvPr>
          <p:cNvCxnSpPr>
            <a:cxnSpLocks/>
          </p:cNvCxnSpPr>
          <p:nvPr/>
        </p:nvCxnSpPr>
        <p:spPr>
          <a:xfrm>
            <a:off x="4274703" y="5634058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60578135-F815-2C12-8332-68D065C7AAAC}"/>
              </a:ext>
            </a:extLst>
          </p:cNvPr>
          <p:cNvCxnSpPr>
            <a:cxnSpLocks/>
          </p:cNvCxnSpPr>
          <p:nvPr/>
        </p:nvCxnSpPr>
        <p:spPr>
          <a:xfrm>
            <a:off x="1051987" y="7740650"/>
            <a:ext cx="127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EBF1121A-822C-CC4D-9232-8FECA508AB4E}"/>
              </a:ext>
            </a:extLst>
          </p:cNvPr>
          <p:cNvSpPr txBox="1"/>
          <p:nvPr/>
        </p:nvSpPr>
        <p:spPr>
          <a:xfrm>
            <a:off x="565150" y="7626350"/>
            <a:ext cx="56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69A18A64-C07A-CCE7-C750-DFA3A0C55EDE}"/>
              </a:ext>
            </a:extLst>
          </p:cNvPr>
          <p:cNvCxnSpPr>
            <a:cxnSpLocks/>
          </p:cNvCxnSpPr>
          <p:nvPr/>
        </p:nvCxnSpPr>
        <p:spPr>
          <a:xfrm>
            <a:off x="1051987" y="7883525"/>
            <a:ext cx="127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84B5F1A9-E057-4DD0-D012-274CC2F041DF}"/>
              </a:ext>
            </a:extLst>
          </p:cNvPr>
          <p:cNvSpPr txBox="1"/>
          <p:nvPr/>
        </p:nvSpPr>
        <p:spPr>
          <a:xfrm>
            <a:off x="622858" y="7769225"/>
            <a:ext cx="5116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73C6A367-3A19-A4EF-9E44-A9F99CBEED0A}"/>
              </a:ext>
            </a:extLst>
          </p:cNvPr>
          <p:cNvSpPr txBox="1"/>
          <p:nvPr/>
        </p:nvSpPr>
        <p:spPr>
          <a:xfrm>
            <a:off x="586222" y="8311271"/>
            <a:ext cx="5790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(40 </a:t>
            </a:r>
            <a:r>
              <a:rPr lang="en-CA" sz="8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r>
              <a:rPr lang="en-CA" sz="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0A0C5112-DD17-5CA0-0D18-997F821F45A6}"/>
              </a:ext>
            </a:extLst>
          </p:cNvPr>
          <p:cNvCxnSpPr>
            <a:cxnSpLocks/>
          </p:cNvCxnSpPr>
          <p:nvPr/>
        </p:nvCxnSpPr>
        <p:spPr>
          <a:xfrm>
            <a:off x="1085978" y="8416727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985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-up of a grey surface&#10;&#10;AI-generated content may be incorrect.">
            <a:extLst>
              <a:ext uri="{FF2B5EF4-FFF2-40B4-BE49-F238E27FC236}">
                <a16:creationId xmlns:a16="http://schemas.microsoft.com/office/drawing/2014/main" id="{AF8C1EFC-0840-F696-6F0F-13F501BBE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8" t="916" r="643" b="7309"/>
          <a:stretch>
            <a:fillRect/>
          </a:stretch>
        </p:blipFill>
        <p:spPr>
          <a:xfrm>
            <a:off x="3438525" y="1127125"/>
            <a:ext cx="2819400" cy="2184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black line on a white background&#10;&#10;AI-generated content may be incorrect.">
            <a:extLst>
              <a:ext uri="{FF2B5EF4-FFF2-40B4-BE49-F238E27FC236}">
                <a16:creationId xmlns:a16="http://schemas.microsoft.com/office/drawing/2014/main" id="{50380217-F906-0B16-E8B3-3DBD9DFE1B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" t="2792" r="-176" b="4365"/>
          <a:stretch>
            <a:fillRect/>
          </a:stretch>
        </p:blipFill>
        <p:spPr>
          <a:xfrm>
            <a:off x="530226" y="1123951"/>
            <a:ext cx="2832100" cy="2209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2225E3-223D-181C-B1C6-3B2DE33DF3E1}"/>
              </a:ext>
            </a:extLst>
          </p:cNvPr>
          <p:cNvSpPr txBox="1"/>
          <p:nvPr/>
        </p:nvSpPr>
        <p:spPr>
          <a:xfrm>
            <a:off x="636829" y="852841"/>
            <a:ext cx="6719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Scramble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4D84C9-4685-C853-B565-E5D980AA3DD3}"/>
              </a:ext>
            </a:extLst>
          </p:cNvPr>
          <p:cNvSpPr txBox="1"/>
          <p:nvPr/>
        </p:nvSpPr>
        <p:spPr>
          <a:xfrm>
            <a:off x="1241839" y="852841"/>
            <a:ext cx="7232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miR-1a-3p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F8E17A-28A8-A5D5-B705-24C7F82E689F}"/>
              </a:ext>
            </a:extLst>
          </p:cNvPr>
          <p:cNvSpPr txBox="1"/>
          <p:nvPr/>
        </p:nvSpPr>
        <p:spPr>
          <a:xfrm>
            <a:off x="1892760" y="852841"/>
            <a:ext cx="6719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Scramble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6F3ECC-2B55-F5C2-952F-011D137C539A}"/>
              </a:ext>
            </a:extLst>
          </p:cNvPr>
          <p:cNvSpPr txBox="1"/>
          <p:nvPr/>
        </p:nvSpPr>
        <p:spPr>
          <a:xfrm>
            <a:off x="2490620" y="852841"/>
            <a:ext cx="7232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miR-1a-3p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C92B9D-5AEE-5885-F5E9-D0D649B8A43C}"/>
              </a:ext>
            </a:extLst>
          </p:cNvPr>
          <p:cNvCxnSpPr>
            <a:cxnSpLocks/>
          </p:cNvCxnSpPr>
          <p:nvPr/>
        </p:nvCxnSpPr>
        <p:spPr>
          <a:xfrm>
            <a:off x="1300593" y="886838"/>
            <a:ext cx="0" cy="2468880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3AACFA-0129-1394-BB10-27E8A4ABCEF3}"/>
              </a:ext>
            </a:extLst>
          </p:cNvPr>
          <p:cNvCxnSpPr>
            <a:cxnSpLocks/>
          </p:cNvCxnSpPr>
          <p:nvPr/>
        </p:nvCxnSpPr>
        <p:spPr>
          <a:xfrm>
            <a:off x="1918809" y="886838"/>
            <a:ext cx="0" cy="2468880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3E1973F-53F0-560A-2F3F-01453CE33AFB}"/>
              </a:ext>
            </a:extLst>
          </p:cNvPr>
          <p:cNvCxnSpPr>
            <a:cxnSpLocks/>
          </p:cNvCxnSpPr>
          <p:nvPr/>
        </p:nvCxnSpPr>
        <p:spPr>
          <a:xfrm>
            <a:off x="2541811" y="886838"/>
            <a:ext cx="0" cy="2468880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2B0F038-20D0-F40C-AC6E-BE1B0C289387}"/>
              </a:ext>
            </a:extLst>
          </p:cNvPr>
          <p:cNvSpPr txBox="1"/>
          <p:nvPr/>
        </p:nvSpPr>
        <p:spPr>
          <a:xfrm>
            <a:off x="516256" y="3300069"/>
            <a:ext cx="7168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Luciferase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9907C1-ADC2-5661-EAB8-9FAB54FF53EC}"/>
              </a:ext>
            </a:extLst>
          </p:cNvPr>
          <p:cNvSpPr txBox="1"/>
          <p:nvPr/>
        </p:nvSpPr>
        <p:spPr>
          <a:xfrm>
            <a:off x="3383845" y="3342519"/>
            <a:ext cx="6912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Ponceau S</a:t>
            </a:r>
          </a:p>
        </p:txBody>
      </p:sp>
      <p:sp>
        <p:nvSpPr>
          <p:cNvPr id="28" name="TextBox 29">
            <a:extLst>
              <a:ext uri="{FF2B5EF4-FFF2-40B4-BE49-F238E27FC236}">
                <a16:creationId xmlns:a16="http://schemas.microsoft.com/office/drawing/2014/main" id="{1B546460-E669-F7F6-86A7-670D8969C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75" y="896355"/>
            <a:ext cx="127635" cy="12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ctr" anchorCtr="0" upright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CA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endParaRPr lang="en-US" sz="1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43BF0B90-F182-5D94-6347-0D1240327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731" y="3761454"/>
            <a:ext cx="127635" cy="12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0" tIns="0" rIns="0" bIns="0" anchor="ctr" anchorCtr="0" upright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CA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endParaRPr lang="en-US" sz="1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 descr="A close-up of a white sheet&#10;&#10;Description automatically generated">
            <a:extLst>
              <a:ext uri="{FF2B5EF4-FFF2-40B4-BE49-F238E27FC236}">
                <a16:creationId xmlns:a16="http://schemas.microsoft.com/office/drawing/2014/main" id="{79C2B2C0-6BD9-A0D6-4B12-1C80069080D5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03" t="-503" r="17547" b="52665"/>
          <a:stretch>
            <a:fillRect/>
          </a:stretch>
        </p:blipFill>
        <p:spPr>
          <a:xfrm>
            <a:off x="714375" y="4400550"/>
            <a:ext cx="2095499" cy="21050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28A0F92-560F-85F9-F7B3-9178B5B077AD}"/>
              </a:ext>
            </a:extLst>
          </p:cNvPr>
          <p:cNvSpPr txBox="1"/>
          <p:nvPr/>
        </p:nvSpPr>
        <p:spPr>
          <a:xfrm>
            <a:off x="719324" y="6460990"/>
            <a:ext cx="5148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dirty="0">
                <a:latin typeface="Arial" panose="020B0604020202020204" pitchFamily="34" charset="0"/>
                <a:cs typeface="Arial" panose="020B0604020202020204" pitchFamily="34" charset="0"/>
              </a:rPr>
              <a:t>Ago2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FB9294-93C2-FD99-5FE2-44352E99FDF6}"/>
              </a:ext>
            </a:extLst>
          </p:cNvPr>
          <p:cNvSpPr txBox="1"/>
          <p:nvPr/>
        </p:nvSpPr>
        <p:spPr>
          <a:xfrm>
            <a:off x="682102" y="4076738"/>
            <a:ext cx="8915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Flag-beads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7BC330-C0D7-ACD8-7A0E-0536F6B1A947}"/>
              </a:ext>
            </a:extLst>
          </p:cNvPr>
          <p:cNvSpPr txBox="1"/>
          <p:nvPr/>
        </p:nvSpPr>
        <p:spPr>
          <a:xfrm>
            <a:off x="1430520" y="4071368"/>
            <a:ext cx="9460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dirty="0">
                <a:latin typeface="Arial" panose="020B0604020202020204" pitchFamily="34" charset="0"/>
                <a:cs typeface="Arial" panose="020B0604020202020204" pitchFamily="34" charset="0"/>
              </a:rPr>
              <a:t>T6B peptide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7CDDC63-915E-0AF4-3090-98286D261E09}"/>
              </a:ext>
            </a:extLst>
          </p:cNvPr>
          <p:cNvCxnSpPr>
            <a:cxnSpLocks/>
          </p:cNvCxnSpPr>
          <p:nvPr/>
        </p:nvCxnSpPr>
        <p:spPr>
          <a:xfrm flipV="1">
            <a:off x="850612" y="4329033"/>
            <a:ext cx="58069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8ABE99B-C013-3774-1BD7-AEED80C9B0FA}"/>
              </a:ext>
            </a:extLst>
          </p:cNvPr>
          <p:cNvCxnSpPr>
            <a:cxnSpLocks/>
          </p:cNvCxnSpPr>
          <p:nvPr/>
        </p:nvCxnSpPr>
        <p:spPr>
          <a:xfrm flipV="1">
            <a:off x="1516325" y="4329033"/>
            <a:ext cx="58069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A blurry image of a black and white image of a mountain range&#10;&#10;Description automatically generated">
            <a:extLst>
              <a:ext uri="{FF2B5EF4-FFF2-40B4-BE49-F238E27FC236}">
                <a16:creationId xmlns:a16="http://schemas.microsoft.com/office/drawing/2014/main" id="{96545413-86F4-E28E-487A-ADE810887C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814" t="2518" r="-2375" b="-1749"/>
          <a:stretch>
            <a:fillRect/>
          </a:stretch>
        </p:blipFill>
        <p:spPr>
          <a:xfrm>
            <a:off x="2940051" y="4397375"/>
            <a:ext cx="1866899" cy="205669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91A0DA6-9956-50E2-DA16-4B3C51A85365}"/>
              </a:ext>
            </a:extLst>
          </p:cNvPr>
          <p:cNvSpPr txBox="1"/>
          <p:nvPr/>
        </p:nvSpPr>
        <p:spPr>
          <a:xfrm>
            <a:off x="2867393" y="6460990"/>
            <a:ext cx="7425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dirty="0">
                <a:latin typeface="Arial" panose="020B0604020202020204" pitchFamily="34" charset="0"/>
                <a:cs typeface="Arial" panose="020B0604020202020204" pitchFamily="34" charset="0"/>
              </a:rPr>
              <a:t>Ponceau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8B7746-D4C5-3E35-6F2C-9161FA731292}"/>
              </a:ext>
            </a:extLst>
          </p:cNvPr>
          <p:cNvSpPr txBox="1"/>
          <p:nvPr/>
        </p:nvSpPr>
        <p:spPr>
          <a:xfrm>
            <a:off x="532399" y="3754189"/>
            <a:ext cx="4401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100" dirty="0">
                <a:latin typeface="Arial" panose="020B0604020202020204" pitchFamily="34" charset="0"/>
                <a:cs typeface="Arial" panose="020B0604020202020204" pitchFamily="34" charset="0"/>
              </a:rPr>
              <a:t>Ago2 pulldown (PD) with FLAG-T6B peptide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381338-8D94-365F-0695-9426A9392366}"/>
              </a:ext>
            </a:extLst>
          </p:cNvPr>
          <p:cNvSpPr txBox="1"/>
          <p:nvPr/>
        </p:nvSpPr>
        <p:spPr>
          <a:xfrm>
            <a:off x="2815702" y="4038638"/>
            <a:ext cx="8915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Flag-beads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50C3C6-EC1A-475A-28C6-98FCA782F3FC}"/>
              </a:ext>
            </a:extLst>
          </p:cNvPr>
          <p:cNvSpPr txBox="1"/>
          <p:nvPr/>
        </p:nvSpPr>
        <p:spPr>
          <a:xfrm>
            <a:off x="3564120" y="4033268"/>
            <a:ext cx="9460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dirty="0">
                <a:latin typeface="Arial" panose="020B0604020202020204" pitchFamily="34" charset="0"/>
                <a:cs typeface="Arial" panose="020B0604020202020204" pitchFamily="34" charset="0"/>
              </a:rPr>
              <a:t>T6B peptide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0C7A44E-6167-26C6-9DA2-BB57A16F00A0}"/>
              </a:ext>
            </a:extLst>
          </p:cNvPr>
          <p:cNvCxnSpPr>
            <a:cxnSpLocks/>
          </p:cNvCxnSpPr>
          <p:nvPr/>
        </p:nvCxnSpPr>
        <p:spPr>
          <a:xfrm flipV="1">
            <a:off x="2984212" y="4290933"/>
            <a:ext cx="58069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8FC808C-1808-2A64-8EF0-579EB5C23407}"/>
              </a:ext>
            </a:extLst>
          </p:cNvPr>
          <p:cNvCxnSpPr>
            <a:cxnSpLocks/>
          </p:cNvCxnSpPr>
          <p:nvPr/>
        </p:nvCxnSpPr>
        <p:spPr>
          <a:xfrm flipV="1">
            <a:off x="3649925" y="4290933"/>
            <a:ext cx="58069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D758714-9444-33D9-C7E5-24073EEC8F3F}"/>
              </a:ext>
            </a:extLst>
          </p:cNvPr>
          <p:cNvCxnSpPr>
            <a:cxnSpLocks/>
          </p:cNvCxnSpPr>
          <p:nvPr/>
        </p:nvCxnSpPr>
        <p:spPr>
          <a:xfrm flipH="1">
            <a:off x="549275" y="5153025"/>
            <a:ext cx="4533900" cy="0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F861141B-0D7B-8A66-4EA0-8B035929CD68}"/>
              </a:ext>
            </a:extLst>
          </p:cNvPr>
          <p:cNvSpPr txBox="1"/>
          <p:nvPr/>
        </p:nvSpPr>
        <p:spPr>
          <a:xfrm>
            <a:off x="5074018" y="5014937"/>
            <a:ext cx="7104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CA" sz="11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340C4CB-DD8F-F5AD-3B4D-A8F56E208940}"/>
              </a:ext>
            </a:extLst>
          </p:cNvPr>
          <p:cNvSpPr txBox="1"/>
          <p:nvPr/>
        </p:nvSpPr>
        <p:spPr>
          <a:xfrm>
            <a:off x="3456229" y="852841"/>
            <a:ext cx="6719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Scramble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0221F7F-5903-8D77-CFC5-91E046FA7C7A}"/>
              </a:ext>
            </a:extLst>
          </p:cNvPr>
          <p:cNvSpPr txBox="1"/>
          <p:nvPr/>
        </p:nvSpPr>
        <p:spPr>
          <a:xfrm>
            <a:off x="4061239" y="852841"/>
            <a:ext cx="7232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miR-1a-3p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62FB41A-FA51-D278-4139-EF59A45DA269}"/>
              </a:ext>
            </a:extLst>
          </p:cNvPr>
          <p:cNvSpPr txBox="1"/>
          <p:nvPr/>
        </p:nvSpPr>
        <p:spPr>
          <a:xfrm>
            <a:off x="4712160" y="852841"/>
            <a:ext cx="6719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Scramble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534F9E3-4F97-8CB6-4204-6BD5D1893FB0}"/>
              </a:ext>
            </a:extLst>
          </p:cNvPr>
          <p:cNvSpPr txBox="1"/>
          <p:nvPr/>
        </p:nvSpPr>
        <p:spPr>
          <a:xfrm>
            <a:off x="5310020" y="852841"/>
            <a:ext cx="7232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miR-1a-3p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4B4AAEC-3D4A-4B57-5FD6-E3DA97BFFDDA}"/>
              </a:ext>
            </a:extLst>
          </p:cNvPr>
          <p:cNvCxnSpPr>
            <a:cxnSpLocks/>
          </p:cNvCxnSpPr>
          <p:nvPr/>
        </p:nvCxnSpPr>
        <p:spPr>
          <a:xfrm>
            <a:off x="4119993" y="886838"/>
            <a:ext cx="0" cy="2468880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E0432F9-C644-229B-6B83-78FF919425B7}"/>
              </a:ext>
            </a:extLst>
          </p:cNvPr>
          <p:cNvCxnSpPr>
            <a:cxnSpLocks/>
          </p:cNvCxnSpPr>
          <p:nvPr/>
        </p:nvCxnSpPr>
        <p:spPr>
          <a:xfrm>
            <a:off x="4738209" y="886838"/>
            <a:ext cx="0" cy="2468880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D0E315D-7732-5CA7-7D04-0E8553B9044C}"/>
              </a:ext>
            </a:extLst>
          </p:cNvPr>
          <p:cNvCxnSpPr>
            <a:cxnSpLocks/>
          </p:cNvCxnSpPr>
          <p:nvPr/>
        </p:nvCxnSpPr>
        <p:spPr>
          <a:xfrm>
            <a:off x="5361211" y="886838"/>
            <a:ext cx="0" cy="2468880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4F58A00-C450-89B6-7F40-AEE30FCAC4A2}"/>
              </a:ext>
            </a:extLst>
          </p:cNvPr>
          <p:cNvSpPr txBox="1"/>
          <p:nvPr/>
        </p:nvSpPr>
        <p:spPr>
          <a:xfrm>
            <a:off x="6188443" y="1593074"/>
            <a:ext cx="51809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700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CA" sz="7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6F134C9-B780-1666-DC28-11CC5A639D9C}"/>
              </a:ext>
            </a:extLst>
          </p:cNvPr>
          <p:cNvSpPr txBox="1"/>
          <p:nvPr/>
        </p:nvSpPr>
        <p:spPr>
          <a:xfrm>
            <a:off x="6188443" y="1490680"/>
            <a:ext cx="51809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700" dirty="0">
                <a:latin typeface="Arial" panose="020B0604020202020204" pitchFamily="34" charset="0"/>
                <a:cs typeface="Arial" panose="020B0604020202020204" pitchFamily="34" charset="0"/>
              </a:rPr>
              <a:t>140 </a:t>
            </a:r>
            <a:r>
              <a:rPr lang="en-CA" sz="7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1DD95D-AA5C-7BB1-F207-4354C15FB68E}"/>
              </a:ext>
            </a:extLst>
          </p:cNvPr>
          <p:cNvSpPr txBox="1"/>
          <p:nvPr/>
        </p:nvSpPr>
        <p:spPr>
          <a:xfrm>
            <a:off x="6188443" y="1707374"/>
            <a:ext cx="4683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700" dirty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en-CA" sz="7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AD94877-A230-26D4-BFF7-72402D6812CE}"/>
              </a:ext>
            </a:extLst>
          </p:cNvPr>
          <p:cNvSpPr txBox="1"/>
          <p:nvPr/>
        </p:nvSpPr>
        <p:spPr>
          <a:xfrm>
            <a:off x="6188443" y="1833579"/>
            <a:ext cx="4683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700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CA" sz="7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CDBAFAB-6A59-E3BD-48B4-A3DC5A884C5B}"/>
              </a:ext>
            </a:extLst>
          </p:cNvPr>
          <p:cNvSpPr txBox="1"/>
          <p:nvPr/>
        </p:nvSpPr>
        <p:spPr>
          <a:xfrm>
            <a:off x="6188443" y="1969311"/>
            <a:ext cx="4683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700" dirty="0"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CA" sz="7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6648FB8-F6B2-2BC8-2E29-4E73E3F1272F}"/>
              </a:ext>
            </a:extLst>
          </p:cNvPr>
          <p:cNvSpPr txBox="1"/>
          <p:nvPr/>
        </p:nvSpPr>
        <p:spPr>
          <a:xfrm>
            <a:off x="6188443" y="2112186"/>
            <a:ext cx="4683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700" dirty="0"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en-CA" sz="7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78812FA-F450-1407-B152-6C0473425F7F}"/>
              </a:ext>
            </a:extLst>
          </p:cNvPr>
          <p:cNvSpPr txBox="1"/>
          <p:nvPr/>
        </p:nvSpPr>
        <p:spPr>
          <a:xfrm>
            <a:off x="6188443" y="2502711"/>
            <a:ext cx="4683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700" dirty="0"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en-CA" sz="7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itle 1">
            <a:extLst>
              <a:ext uri="{FF2B5EF4-FFF2-40B4-BE49-F238E27FC236}">
                <a16:creationId xmlns:a16="http://schemas.microsoft.com/office/drawing/2014/main" id="{66B2B4A9-94BE-176C-9E51-70F8F343A959}"/>
              </a:ext>
            </a:extLst>
          </p:cNvPr>
          <p:cNvSpPr txBox="1">
            <a:spLocks/>
          </p:cNvSpPr>
          <p:nvPr/>
        </p:nvSpPr>
        <p:spPr>
          <a:xfrm>
            <a:off x="339633" y="209549"/>
            <a:ext cx="6314862" cy="444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1400" b="1" dirty="0">
                <a:latin typeface="Arial" panose="020B0604020202020204" pitchFamily="34" charset="0"/>
                <a:cs typeface="Arial" panose="020B0604020202020204" pitchFamily="34" charset="0"/>
              </a:rPr>
              <a:t>Uncropped Blots from Figure S8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50E9E-7A1A-4BF1-72F2-C7A765ABCC79}"/>
              </a:ext>
            </a:extLst>
          </p:cNvPr>
          <p:cNvSpPr txBox="1"/>
          <p:nvPr/>
        </p:nvSpPr>
        <p:spPr>
          <a:xfrm>
            <a:off x="44818" y="1707374"/>
            <a:ext cx="46839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700" dirty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en-CA" sz="70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66F3E36-EF12-2F87-7DBE-E0B03D1AC430}"/>
              </a:ext>
            </a:extLst>
          </p:cNvPr>
          <p:cNvCxnSpPr>
            <a:cxnSpLocks/>
          </p:cNvCxnSpPr>
          <p:nvPr/>
        </p:nvCxnSpPr>
        <p:spPr>
          <a:xfrm>
            <a:off x="467878" y="1807401"/>
            <a:ext cx="79249" cy="0"/>
          </a:xfrm>
          <a:prstGeom prst="line">
            <a:avLst/>
          </a:prstGeom>
          <a:ln w="95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1BE4B40-6380-4979-6559-39A690A8E630}"/>
              </a:ext>
            </a:extLst>
          </p:cNvPr>
          <p:cNvSpPr txBox="1"/>
          <p:nvPr/>
        </p:nvSpPr>
        <p:spPr>
          <a:xfrm>
            <a:off x="4797792" y="5600713"/>
            <a:ext cx="6126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CA" sz="105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6EB88A-D1BE-CBEC-031B-D658CE7BC94F}"/>
              </a:ext>
            </a:extLst>
          </p:cNvPr>
          <p:cNvSpPr txBox="1"/>
          <p:nvPr/>
        </p:nvSpPr>
        <p:spPr>
          <a:xfrm>
            <a:off x="4797792" y="5869795"/>
            <a:ext cx="6126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en-CA" sz="105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10851D-D090-3AAD-BF26-4714873F6D76}"/>
              </a:ext>
            </a:extLst>
          </p:cNvPr>
          <p:cNvSpPr txBox="1"/>
          <p:nvPr/>
        </p:nvSpPr>
        <p:spPr>
          <a:xfrm>
            <a:off x="4797792" y="6146020"/>
            <a:ext cx="6126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en-CA" sz="105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AFAE9B-265C-8614-FF84-B3972A25F10E}"/>
              </a:ext>
            </a:extLst>
          </p:cNvPr>
          <p:cNvSpPr txBox="1"/>
          <p:nvPr/>
        </p:nvSpPr>
        <p:spPr>
          <a:xfrm>
            <a:off x="4797792" y="5343538"/>
            <a:ext cx="6126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50" dirty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en-CA" sz="1050" dirty="0" err="1"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140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29911</TotalTime>
  <Words>600</Words>
  <Application>Microsoft Office PowerPoint</Application>
  <PresentationFormat>Letter Paper (8.5x11 in)</PresentationFormat>
  <Paragraphs>413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L</dc:creator>
  <cp:lastModifiedBy>M L</cp:lastModifiedBy>
  <cp:revision>11</cp:revision>
  <dcterms:created xsi:type="dcterms:W3CDTF">2025-11-20T18:37:01Z</dcterms:created>
  <dcterms:modified xsi:type="dcterms:W3CDTF">2026-04-28T17:57:08Z</dcterms:modified>
</cp:coreProperties>
</file>