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5" r:id="rId3"/>
    <p:sldId id="267" r:id="rId4"/>
    <p:sldId id="268" r:id="rId5"/>
    <p:sldId id="269" r:id="rId6"/>
    <p:sldId id="266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58" r:id="rId16"/>
    <p:sldId id="260" r:id="rId17"/>
    <p:sldId id="257" r:id="rId18"/>
    <p:sldId id="259" r:id="rId1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4" d="100"/>
          <a:sy n="154" d="100"/>
        </p:scale>
        <p:origin x="53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6978F27-65E4-C47C-9D8A-60100D2A5E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5FC5819-B201-A220-BF5B-96EBA1C814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081616C-D694-D68B-34DB-7E0D4B721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6BF9-23C1-412E-A80C-29FC448B8A62}" type="datetimeFigureOut">
              <a:rPr kumimoji="1" lang="ja-JP" altLang="en-US" smtClean="0"/>
              <a:t>2023/8/8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276DC7-6138-DAC0-69E0-2C4C0152D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91BF631-871D-D4A1-BFB8-38CB81A3B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F536-22EB-4BE9-B6C9-6C80531AD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0517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955434-5BDE-FA8A-5FF1-C7E91A221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BC939F4-09FC-2C5C-52D3-3340B84DA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084FE92-2C0F-0991-63E1-664FCE825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6BF9-23C1-412E-A80C-29FC448B8A62}" type="datetimeFigureOut">
              <a:rPr kumimoji="1" lang="ja-JP" altLang="en-US" smtClean="0"/>
              <a:t>2023/8/8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4CEB368-1205-9D24-BCCA-8A27C2593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1EE948E-B9F2-3C47-1272-D80C0EBAF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F536-22EB-4BE9-B6C9-6C80531AD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0166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03BFA2C-98C6-7F12-2FB4-F2F9210BDA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12B2861-7DD4-7697-7D8D-C304BCFC20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4A2D9AC-5D08-C897-01EB-BC7767484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6BF9-23C1-412E-A80C-29FC448B8A62}" type="datetimeFigureOut">
              <a:rPr kumimoji="1" lang="ja-JP" altLang="en-US" smtClean="0"/>
              <a:t>2023/8/8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7423378-574D-D94F-527C-A9788501C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776053A-06E3-D3D6-39C1-7FC0718D7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F536-22EB-4BE9-B6C9-6C80531AD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3781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9EC592-5A1A-C6FA-4BD9-A558F114B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4A95A72-E519-3CC6-7CC4-DF3B5ABA9D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2DAA1EF-3CEB-2BB2-4D1F-6C67E33F4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6BF9-23C1-412E-A80C-29FC448B8A62}" type="datetimeFigureOut">
              <a:rPr kumimoji="1" lang="ja-JP" altLang="en-US" smtClean="0"/>
              <a:t>2023/8/8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DB2B48-C926-6DEF-099D-638768A4B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0F718D3-C2AC-6953-D0A4-639349065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F536-22EB-4BE9-B6C9-6C80531AD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0396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CECC72-5106-EE2B-771D-B997A6B68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CD84D73-4C63-7006-43AC-E1DAF6ED9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84CBA83-5860-6363-58A3-9C27DCB34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6BF9-23C1-412E-A80C-29FC448B8A62}" type="datetimeFigureOut">
              <a:rPr kumimoji="1" lang="ja-JP" altLang="en-US" smtClean="0"/>
              <a:t>2023/8/8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CD3E183-468A-D502-5B43-344843694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29624D6-9283-1B2E-975C-F7BBFC6FE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F536-22EB-4BE9-B6C9-6C80531AD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8043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674367F-0F4F-EC0C-B0A6-B1885D1EF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689B62-29AC-48AA-F303-7969D5DA5E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680975B-62D5-2B7B-AB77-2C50C7F138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C2AFB4D-783E-97A8-6D88-657EE5AEB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6BF9-23C1-412E-A80C-29FC448B8A62}" type="datetimeFigureOut">
              <a:rPr kumimoji="1" lang="ja-JP" altLang="en-US" smtClean="0"/>
              <a:t>2023/8/8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009E1E6-A559-5E08-C1A6-22276D68D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052AB87-8350-EBC6-9135-5BC02192C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F536-22EB-4BE9-B6C9-6C80531AD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833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382BC0E-D013-99ED-1226-2000D2AFF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936F6CA-5F10-7FB2-3AA3-1D0460DF84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3773F20-7D3A-5890-0A78-73EEC729E4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03175C0-5040-4106-C9FF-6806220F58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AA62279-2E1E-743C-A6A1-AB4ACAF88C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0B77A4D7-0955-52EA-D579-8D28A558F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6BF9-23C1-412E-A80C-29FC448B8A62}" type="datetimeFigureOut">
              <a:rPr kumimoji="1" lang="ja-JP" altLang="en-US" smtClean="0"/>
              <a:t>2023/8/8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FFB9D69-3CB5-B5DB-5E4D-40301B24C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98FF57E-04C6-3060-4858-FCA1C1AC7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F536-22EB-4BE9-B6C9-6C80531AD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340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91E4D4-5EE2-1894-AED2-7D3A203D7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5ACC211-B6D4-B38B-C82C-6943E32E9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6BF9-23C1-412E-A80C-29FC448B8A62}" type="datetimeFigureOut">
              <a:rPr kumimoji="1" lang="ja-JP" altLang="en-US" smtClean="0"/>
              <a:t>2023/8/8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6813D56-D889-5FD4-1380-10577C624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925DDD5-D146-00FE-CEE5-8DF6290CA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F536-22EB-4BE9-B6C9-6C80531AD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2653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3095D59-9B27-6CF4-562F-8CD0ED828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6BF9-23C1-412E-A80C-29FC448B8A62}" type="datetimeFigureOut">
              <a:rPr kumimoji="1" lang="ja-JP" altLang="en-US" smtClean="0"/>
              <a:t>2023/8/8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0DE2608-9466-15AE-6DBE-F8B5BE682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57164D3-3690-3BEB-6EAC-CECA3B68E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F536-22EB-4BE9-B6C9-6C80531AD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9783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B51E18-D6F5-9D77-C095-474B85277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294A7D-B73E-6FED-FB50-EFB63F5BE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6DABE7B-3291-F6E6-9532-572AFB02E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1334F4A-5048-EB36-71F2-574DE0505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6BF9-23C1-412E-A80C-29FC448B8A62}" type="datetimeFigureOut">
              <a:rPr kumimoji="1" lang="ja-JP" altLang="en-US" smtClean="0"/>
              <a:t>2023/8/8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3F4B76A-6BF7-A99F-17CE-BD26B5032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AC23012-7E8E-AE2F-05D4-20AB6AC91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F536-22EB-4BE9-B6C9-6C80531AD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9218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E48573-8095-494E-14F2-A1C8E2686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296F7C2-26C3-7406-C56A-37F4FF81D4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46FF4B2-569B-AE09-C12F-2904F9D508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EE6CA9E-DCBD-72D6-686B-57D5FB9DD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6BF9-23C1-412E-A80C-29FC448B8A62}" type="datetimeFigureOut">
              <a:rPr kumimoji="1" lang="ja-JP" altLang="en-US" smtClean="0"/>
              <a:t>2023/8/8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5B4C4A1-F40B-47CA-E0CE-C88D80528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60FB165-339C-CBBD-C465-E5620FB66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F536-22EB-4BE9-B6C9-6C80531AD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347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0EF6C69-2B4B-1EDA-402D-A758EB1D2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D020D11-1AD2-75BE-96FB-3C4E5FD309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7249206-7192-2904-F0F3-4470389EA1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D6BF9-23C1-412E-A80C-29FC448B8A62}" type="datetimeFigureOut">
              <a:rPr kumimoji="1" lang="ja-JP" altLang="en-US" smtClean="0"/>
              <a:t>2023/8/8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34C82A4-5CEE-D3BE-8178-19D4D130E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7ADF518-6DC8-F97A-165F-68150BB2D1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3F536-22EB-4BE9-B6C9-6C80531AD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2473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B0862E0-80CD-CB0B-E87C-FF83CFC350EC}"/>
              </a:ext>
            </a:extLst>
          </p:cNvPr>
          <p:cNvSpPr txBox="1"/>
          <p:nvPr/>
        </p:nvSpPr>
        <p:spPr>
          <a:xfrm>
            <a:off x="4020752" y="1896195"/>
            <a:ext cx="42402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err="1"/>
              <a:t>LipidHunter</a:t>
            </a:r>
            <a:r>
              <a:rPr kumimoji="1" lang="ja-JP" altLang="en-US" sz="2800" dirty="0"/>
              <a:t> </a:t>
            </a:r>
            <a:r>
              <a:rPr kumimoji="1" lang="en-US" altLang="ja-JP" sz="2800" dirty="0"/>
              <a:t>vs</a:t>
            </a:r>
            <a:r>
              <a:rPr lang="ja-JP" altLang="en-US" sz="2800" dirty="0"/>
              <a:t> </a:t>
            </a:r>
            <a:r>
              <a:rPr kumimoji="1" lang="en-US" altLang="ja-JP" sz="2800" dirty="0"/>
              <a:t>MS-DIAL</a:t>
            </a:r>
            <a:endParaRPr kumimoji="1" lang="ja-JP" alt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B70308-A1B3-D165-274F-B7B0EE43B58E}"/>
              </a:ext>
            </a:extLst>
          </p:cNvPr>
          <p:cNvSpPr txBox="1"/>
          <p:nvPr/>
        </p:nvSpPr>
        <p:spPr>
          <a:xfrm>
            <a:off x="2004846" y="2905035"/>
            <a:ext cx="937435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Brief summary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/>
              <a:t>One QC sample (positive = 1, negative = 1) of liver samples was used.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/>
              <a:t>MS-DIAL ver.4.9.221218 was used. (the algorithm between v4.2 and 4.9 for annotation is the same.)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 err="1"/>
              <a:t>LipidHunter</a:t>
            </a:r>
            <a:r>
              <a:rPr lang="en-US" altLang="ja-JP" dirty="0"/>
              <a:t>(RC2) was used.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/>
              <a:t>The final RANK_SCORE used for filtering annotated lipids in </a:t>
            </a:r>
            <a:r>
              <a:rPr lang="en-US" altLang="ja-JP" dirty="0" err="1"/>
              <a:t>LipidHunter</a:t>
            </a:r>
            <a:r>
              <a:rPr lang="en-US" altLang="ja-JP" dirty="0"/>
              <a:t> was described below.</a:t>
            </a:r>
          </a:p>
          <a:p>
            <a:r>
              <a:rPr kumimoji="1" lang="ja-JP" altLang="en-US" dirty="0"/>
              <a:t> ・</a:t>
            </a:r>
            <a:r>
              <a:rPr kumimoji="1" lang="en-US" altLang="ja-JP" dirty="0"/>
              <a:t> RANK_SCORE </a:t>
            </a:r>
            <a:r>
              <a:rPr kumimoji="1" lang="ja-JP" altLang="en-US" dirty="0"/>
              <a:t>＞</a:t>
            </a:r>
            <a:r>
              <a:rPr kumimoji="1" lang="en-US" altLang="ja-JP" dirty="0"/>
              <a:t>70</a:t>
            </a:r>
            <a:r>
              <a:rPr kumimoji="1" lang="ja-JP" altLang="en-US" dirty="0"/>
              <a:t>　</a:t>
            </a:r>
            <a:r>
              <a:rPr kumimoji="1" lang="en-US" altLang="ja-JP" dirty="0"/>
              <a:t>PC</a:t>
            </a:r>
            <a:r>
              <a:rPr kumimoji="1" lang="ja-JP" altLang="en-US" dirty="0"/>
              <a:t>、</a:t>
            </a:r>
            <a:r>
              <a:rPr kumimoji="1" lang="en-US" altLang="ja-JP" dirty="0"/>
              <a:t>PE</a:t>
            </a:r>
            <a:r>
              <a:rPr kumimoji="1" lang="ja-JP" altLang="en-US" dirty="0"/>
              <a:t>、</a:t>
            </a:r>
            <a:r>
              <a:rPr kumimoji="1" lang="en-US" altLang="ja-JP" dirty="0"/>
              <a:t>TG</a:t>
            </a:r>
            <a:r>
              <a:rPr kumimoji="1" lang="ja-JP" altLang="en-US" dirty="0"/>
              <a:t>、</a:t>
            </a:r>
            <a:r>
              <a:rPr kumimoji="1" lang="en-US" altLang="ja-JP" dirty="0"/>
              <a:t>DG</a:t>
            </a:r>
          </a:p>
          <a:p>
            <a:r>
              <a:rPr lang="ja-JP" altLang="en-US" dirty="0"/>
              <a:t> ・</a:t>
            </a:r>
            <a:r>
              <a:rPr kumimoji="1" lang="en-US" altLang="ja-JP" dirty="0"/>
              <a:t> RANK_SCORE </a:t>
            </a:r>
            <a:r>
              <a:rPr lang="ja-JP" altLang="en-US" dirty="0"/>
              <a:t>＞</a:t>
            </a:r>
            <a:r>
              <a:rPr lang="en-US" altLang="ja-JP" dirty="0"/>
              <a:t>60</a:t>
            </a:r>
            <a:r>
              <a:rPr lang="ja-JP" altLang="en-US" dirty="0"/>
              <a:t>　</a:t>
            </a:r>
            <a:r>
              <a:rPr lang="en-US" altLang="ja-JP" dirty="0"/>
              <a:t>PS</a:t>
            </a:r>
            <a:r>
              <a:rPr lang="ja-JP" altLang="en-US" dirty="0"/>
              <a:t>、</a:t>
            </a:r>
            <a:r>
              <a:rPr lang="en-US" altLang="ja-JP" dirty="0"/>
              <a:t>PI</a:t>
            </a:r>
            <a:r>
              <a:rPr lang="ja-JP" altLang="en-US" dirty="0"/>
              <a:t>、</a:t>
            </a:r>
            <a:r>
              <a:rPr lang="en-US" altLang="ja-JP" dirty="0"/>
              <a:t>PA</a:t>
            </a:r>
          </a:p>
          <a:p>
            <a:r>
              <a:rPr lang="ja-JP" altLang="en-US" dirty="0"/>
              <a:t> ・</a:t>
            </a:r>
            <a:r>
              <a:rPr kumimoji="1" lang="en-US" altLang="ja-JP" dirty="0"/>
              <a:t> RANK_SCORE </a:t>
            </a:r>
            <a:r>
              <a:rPr lang="ja-JP" altLang="en-US" dirty="0"/>
              <a:t>＞</a:t>
            </a:r>
            <a:r>
              <a:rPr lang="en-US" altLang="ja-JP" dirty="0"/>
              <a:t>50</a:t>
            </a:r>
            <a:r>
              <a:rPr lang="ja-JP" altLang="en-US" dirty="0"/>
              <a:t>　</a:t>
            </a:r>
            <a:r>
              <a:rPr lang="en-US" altLang="ja-JP" dirty="0"/>
              <a:t>PG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/>
              <a:t> If multiple annotations were attached to the same MS2 spectrum in </a:t>
            </a:r>
            <a:r>
              <a:rPr lang="en-US" altLang="ja-JP" dirty="0" err="1"/>
              <a:t>LipidHunter</a:t>
            </a:r>
            <a:r>
              <a:rPr lang="en-US" altLang="ja-JP" dirty="0"/>
              <a:t>, only the one with the largest RANK_SCORE was adopted.</a:t>
            </a:r>
          </a:p>
          <a:p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2005572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CDB6222E-4E80-4208-E564-AB1F4B255B83}"/>
              </a:ext>
            </a:extLst>
          </p:cNvPr>
          <p:cNvGraphicFramePr>
            <a:graphicFrameLocks noGrp="1"/>
          </p:cNvGraphicFramePr>
          <p:nvPr/>
        </p:nvGraphicFramePr>
        <p:xfrm>
          <a:off x="6667247" y="1306691"/>
          <a:ext cx="4530114" cy="234315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10038">
                  <a:extLst>
                    <a:ext uri="{9D8B030D-6E8A-4147-A177-3AD203B41FA5}">
                      <a16:colId xmlns:a16="http://schemas.microsoft.com/office/drawing/2014/main" val="1888225741"/>
                    </a:ext>
                  </a:extLst>
                </a:gridCol>
                <a:gridCol w="1510038">
                  <a:extLst>
                    <a:ext uri="{9D8B030D-6E8A-4147-A177-3AD203B41FA5}">
                      <a16:colId xmlns:a16="http://schemas.microsoft.com/office/drawing/2014/main" val="2620283464"/>
                    </a:ext>
                  </a:extLst>
                </a:gridCol>
                <a:gridCol w="1510038">
                  <a:extLst>
                    <a:ext uri="{9D8B030D-6E8A-4147-A177-3AD203B41FA5}">
                      <a16:colId xmlns:a16="http://schemas.microsoft.com/office/drawing/2014/main" val="3390096116"/>
                    </a:ext>
                  </a:extLst>
                </a:gridCol>
              </a:tblGrid>
              <a:tr h="2343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only in MS-DIAL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both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only in LipidHunter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872484708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16:1_18:2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17:0_18:2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16:0_18:2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178476998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17:1_18:2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18:0_18:2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540560001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18:0_18:1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16:0_20:4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835320531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16:1_20:4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17:0_20:4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010397554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19:1_20:4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18:0_20:3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86229145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17:0_22:6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18:1_20:4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244649653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18:0_22:4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16:0_22:6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34325863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18:0_22:5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19:0_20:4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77882842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18:1_22:6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PI 18:0_22:6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944398404"/>
                  </a:ext>
                </a:extLst>
              </a:tr>
            </a:tbl>
          </a:graphicData>
        </a:graphic>
      </p:graphicFrame>
      <p:pic>
        <p:nvPicPr>
          <p:cNvPr id="5" name="図 4" descr="ダイアグラム, ベン図表&#10;&#10;自動的に生成された説明">
            <a:extLst>
              <a:ext uri="{FF2B5EF4-FFF2-40B4-BE49-F238E27FC236}">
                <a16:creationId xmlns:a16="http://schemas.microsoft.com/office/drawing/2014/main" id="{DCC54C35-DB06-2A80-641C-8CAC41F5EF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77" y="685800"/>
            <a:ext cx="54864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10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1719D991-E0B8-B797-D11C-5E35502CB9CF}"/>
              </a:ext>
            </a:extLst>
          </p:cNvPr>
          <p:cNvGraphicFramePr>
            <a:graphicFrameLocks noGrp="1"/>
          </p:cNvGraphicFramePr>
          <p:nvPr/>
        </p:nvGraphicFramePr>
        <p:xfrm>
          <a:off x="6648576" y="1626420"/>
          <a:ext cx="4114800" cy="210883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498669299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9540933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520027711"/>
                    </a:ext>
                  </a:extLst>
                </a:gridCol>
              </a:tblGrid>
              <a:tr h="2343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only in MS-DIAL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both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only in LipidHunter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11003106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PS 19:0_20:4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PS 18:0_18:1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PS 15:0_18:0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411765807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PS 16:0_20:4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PS 17:0_18:0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782366703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PS 17:0_20:4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PS 18:0_18:2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646889453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PS 18:1_20:4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PS 18:0_18:0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51582351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PS 16:0_22:6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188069396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PS 17:0_22:6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563301599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PS 18:0_22:5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453761855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PS 18:0_22:6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079442615"/>
                  </a:ext>
                </a:extLst>
              </a:tr>
            </a:tbl>
          </a:graphicData>
        </a:graphic>
      </p:graphicFrame>
      <p:pic>
        <p:nvPicPr>
          <p:cNvPr id="3" name="図 2" descr="ダイアグラム&#10;&#10;自動的に生成された説明">
            <a:extLst>
              <a:ext uri="{FF2B5EF4-FFF2-40B4-BE49-F238E27FC236}">
                <a16:creationId xmlns:a16="http://schemas.microsoft.com/office/drawing/2014/main" id="{7AC01A09-B674-3697-E67A-987A22804D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88" y="573742"/>
            <a:ext cx="54864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741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CDAE8A18-7663-022B-682B-2CB553E0F920}"/>
              </a:ext>
            </a:extLst>
          </p:cNvPr>
          <p:cNvGraphicFramePr>
            <a:graphicFrameLocks noGrp="1"/>
          </p:cNvGraphicFramePr>
          <p:nvPr/>
        </p:nvGraphicFramePr>
        <p:xfrm>
          <a:off x="7273190" y="2197679"/>
          <a:ext cx="4076700" cy="93726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358900">
                  <a:extLst>
                    <a:ext uri="{9D8B030D-6E8A-4147-A177-3AD203B41FA5}">
                      <a16:colId xmlns:a16="http://schemas.microsoft.com/office/drawing/2014/main" val="1715321349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1642269417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225104388"/>
                    </a:ext>
                  </a:extLst>
                </a:gridCol>
              </a:tblGrid>
              <a:tr h="2343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only in MS-DIAL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both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only in LipidHunter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509349021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PA 16:0_18:1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PA 18:1_20:2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134659186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PA 16:0_18:2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PA 22:6_22:6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66261226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PA 16:0_20:4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601595999"/>
                  </a:ext>
                </a:extLst>
              </a:tr>
            </a:tbl>
          </a:graphicData>
        </a:graphic>
      </p:graphicFrame>
      <p:pic>
        <p:nvPicPr>
          <p:cNvPr id="3" name="図 2" descr="グラフ が含まれている画像&#10;&#10;自動的に生成された説明">
            <a:extLst>
              <a:ext uri="{FF2B5EF4-FFF2-40B4-BE49-F238E27FC236}">
                <a16:creationId xmlns:a16="http://schemas.microsoft.com/office/drawing/2014/main" id="{E6AE8A62-F27E-B043-8D55-87F57766C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47" y="685800"/>
            <a:ext cx="54864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248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97CF6BD0-9B9D-F0EC-94C8-DAE06DF46DE9}"/>
              </a:ext>
            </a:extLst>
          </p:cNvPr>
          <p:cNvGraphicFramePr>
            <a:graphicFrameLocks noGrp="1"/>
          </p:cNvGraphicFramePr>
          <p:nvPr/>
        </p:nvGraphicFramePr>
        <p:xfrm>
          <a:off x="6523017" y="113544"/>
          <a:ext cx="5182516" cy="663091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95629">
                  <a:extLst>
                    <a:ext uri="{9D8B030D-6E8A-4147-A177-3AD203B41FA5}">
                      <a16:colId xmlns:a16="http://schemas.microsoft.com/office/drawing/2014/main" val="2129781734"/>
                    </a:ext>
                  </a:extLst>
                </a:gridCol>
                <a:gridCol w="1295629">
                  <a:extLst>
                    <a:ext uri="{9D8B030D-6E8A-4147-A177-3AD203B41FA5}">
                      <a16:colId xmlns:a16="http://schemas.microsoft.com/office/drawing/2014/main" val="3294254104"/>
                    </a:ext>
                  </a:extLst>
                </a:gridCol>
                <a:gridCol w="1295629">
                  <a:extLst>
                    <a:ext uri="{9D8B030D-6E8A-4147-A177-3AD203B41FA5}">
                      <a16:colId xmlns:a16="http://schemas.microsoft.com/office/drawing/2014/main" val="928804050"/>
                    </a:ext>
                  </a:extLst>
                </a:gridCol>
                <a:gridCol w="1295629">
                  <a:extLst>
                    <a:ext uri="{9D8B030D-6E8A-4147-A177-3AD203B41FA5}">
                      <a16:colId xmlns:a16="http://schemas.microsoft.com/office/drawing/2014/main" val="688298115"/>
                    </a:ext>
                  </a:extLst>
                </a:gridCol>
              </a:tblGrid>
              <a:tr h="184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only in MS-DIAL</a:t>
                      </a:r>
                    </a:p>
                  </a:txBody>
                  <a:tcPr marL="5443" marR="5443" marT="5443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both</a:t>
                      </a:r>
                    </a:p>
                  </a:txBody>
                  <a:tcPr marL="5443" marR="5443" marT="5443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only in LipidHunter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106581616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8:0_8:0_8:0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8:0_16:0_22:6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15:0_16:1_18:1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14:0_16:1_16:1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185159101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8:0_8:0_10:0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8:0_16:0_18:2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18:1_18:2_18:2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15:0_18:1_18:1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700689718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8:0_16:1_16:1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9:0_16:0_18:2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15:0_18:1_18:2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16:0_12:1_18:2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988030530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9:0_16:1_18:2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8:0_16:0_18:1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16:0_18:1_22:6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16:0_16:1_18:3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85419300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8:0_16:0_16:1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10:0_16:0_18:2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17:1_18:1_18:2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16:0_18:0_20:1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584408696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8:0_16:0_20:4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16:1_18:2_18:4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16:0_18:2_18:2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338832511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8:0_17:0_16:1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14:1_16:1_18:2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14:0_16:0_16:0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16:0_18:2_18:3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732068220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9:0_16:0_20:4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16:1_16:1_18:3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14:0_16:0_18:1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16:0_18:2_18:4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254297849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9:0_18:1_18:2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18:2_18:3_22:6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16:0_16:1_18:1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16:0_20:4_22:6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31082467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10:0_16:0_20:4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10:0_16:0_18:1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16:0_18:1_18:2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16:1_16:1_16:1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95629871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12:0_16:1_18:2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15:0_16:1_18:3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18:1_18:1_22:5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16:1_18:2_20:5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272864997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9:0_16:0_18:1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16:1_18:2_18:3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17:0_18:1_20:4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769568991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11:0_16:0_18:2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16:1_18:2_22:6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15:0_16:0_18:1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17:0_18:1_22:5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248449602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14:1_16:1_17:1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14:0_16:1_18:2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18:1_18:1_20:3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17:0_18:1_22:6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991323460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14:0_18:2_22:6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15:0_18:2_18:3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16:0_16:0_16:0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17:1_18:1_18:1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534932449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16:0_14:1_16:1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16:1_16:1_18:2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16:0_16:0_18:1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17:1_18:1_20:4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363969888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14:0_15:0_16:1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18:2_18:2_22:6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18:1_18:1_22:4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18:0_18:1_18:1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528704022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18:1_22:6_22:6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18:2_18:2_18:3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16:0_18:1_18:1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18:0_18:1_20:1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972280003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14:0_14:0_16:0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15:0_18:2_22:6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18:1_18:1_18:1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18:1_18:1_20:4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4173172972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17:1_18:2_18:2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18:2_20:4_22:6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18:1_20:1_18:2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18:1_18:2_19:2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769965882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14:0_15:0_16:0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16:1_18:2_18:2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16:0_16:0_17:0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18:1_18:2_20:4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105648105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17:1_19:2_19:3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17:1_18:2_22:6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16:0_17:0_18:1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18:1_18:2_22:5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11660832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18:1_18:1_19:3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15:0_16:1_18:2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17:0_18:1_18:1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18:1_18:2_24:6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917182496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15:0_16:0_16:0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14:0_16:0_16:1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18:1_18:1_19:1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18:1_18:5_21:5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786598614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18:1_18:1_24:6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18:1_18:2_18:3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18:1_18:1_22:3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18:2_18:2_18:2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581953411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16:0_17:1_18:1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15:0_18:2_18:2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16:0_16:0_18:0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18:2_18:2_20:4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822853369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17:0_18:1_18:2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18:1_20:4_22:6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16:0_18:0_18:1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18:2_18:3_18:3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209012478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18:1_19:1_18:2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16:0_16:1_16:1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18:1_18:1_20:1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19:0_18:1_18:1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621367935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18:1_18:1_24:4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16:0_18:2_22:6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18:1_22:1_18:2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7:0_16:0_18:1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64574810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16:0_18:1_20:1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18:1_18:2_22:6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17:0_18:0_18:1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7:0_16:0_18:2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250186025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18:1_18:1_22:1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16:0_16:1_18:2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17:0_18:1_20:1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727304952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18:0_18:0_18:0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15:0_18:1_22:6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16:0_18:0_18:0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73132197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16:1_18:1_18:2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16:0_20:0_18:1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4293289447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17:1_18:1_22:6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16:0_18:1_22:1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902108403"/>
                  </a:ext>
                </a:extLst>
              </a:tr>
              <a:tr h="184192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TG 15:0_16:0_16:1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234850781"/>
                  </a:ext>
                </a:extLst>
              </a:tr>
            </a:tbl>
          </a:graphicData>
        </a:graphic>
      </p:graphicFrame>
      <p:pic>
        <p:nvPicPr>
          <p:cNvPr id="11" name="図 10" descr="ダイアグラム&#10;&#10;自動的に生成された説明">
            <a:extLst>
              <a:ext uri="{FF2B5EF4-FFF2-40B4-BE49-F238E27FC236}">
                <a16:creationId xmlns:a16="http://schemas.microsoft.com/office/drawing/2014/main" id="{A1C54605-592C-D3B1-D4A6-C27A94AEC6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31" y="685800"/>
            <a:ext cx="54864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6597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5D2EA4E-6D57-CC86-04C6-DB17A0E6D934}"/>
              </a:ext>
            </a:extLst>
          </p:cNvPr>
          <p:cNvGraphicFramePr>
            <a:graphicFrameLocks noGrp="1"/>
          </p:cNvGraphicFramePr>
          <p:nvPr/>
        </p:nvGraphicFramePr>
        <p:xfrm>
          <a:off x="6874149" y="978048"/>
          <a:ext cx="4572000" cy="398335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45080418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5272931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648506692"/>
                    </a:ext>
                  </a:extLst>
                </a:gridCol>
              </a:tblGrid>
              <a:tr h="2343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only in MS-DIAL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both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only in LipidHunter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830956038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16:1_22:6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16:1_18:2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14:0_18:1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63292203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16:1_16:1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18:2_18:2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16:1_18:1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825434654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18:2_20:4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16:0_16:1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18:1_18:3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289103452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15:0_18:2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16:0_22:6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18:2_38:8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854235374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14:0_16:0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16:0_20:4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08721576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18:1_22:6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16:0_18:2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445524071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15:0_18:1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18:1_18:1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536011304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17:0_20:4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18:1_20:4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58144370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17:0_18:2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18:1_18:2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765621463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18:0_22:6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16:0_16:0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91745942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18:0_20:3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16:0_18:1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649731506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18:0_20:4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56261021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17:0_18:1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38952036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16:0_18:0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66957031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18:0_18:1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584534268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DG 18:1_20:1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470974049"/>
                  </a:ext>
                </a:extLst>
              </a:tr>
            </a:tbl>
          </a:graphicData>
        </a:graphic>
      </p:graphicFrame>
      <p:pic>
        <p:nvPicPr>
          <p:cNvPr id="5" name="図 4" descr="ダイアグラム, ベン図表&#10;&#10;自動的に生成された説明">
            <a:extLst>
              <a:ext uri="{FF2B5EF4-FFF2-40B4-BE49-F238E27FC236}">
                <a16:creationId xmlns:a16="http://schemas.microsoft.com/office/drawing/2014/main" id="{32E12867-3D65-B591-BE23-CB62B5E11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925" y="635281"/>
            <a:ext cx="54864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9512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B0862E0-80CD-CB0B-E87C-FF83CFC350EC}"/>
              </a:ext>
            </a:extLst>
          </p:cNvPr>
          <p:cNvSpPr txBox="1"/>
          <p:nvPr/>
        </p:nvSpPr>
        <p:spPr>
          <a:xfrm>
            <a:off x="4020752" y="1896195"/>
            <a:ext cx="41504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err="1"/>
              <a:t>LipidMatch</a:t>
            </a:r>
            <a:r>
              <a:rPr kumimoji="1" lang="ja-JP" altLang="en-US" sz="2800" dirty="0"/>
              <a:t> </a:t>
            </a:r>
            <a:r>
              <a:rPr kumimoji="1" lang="en-US" altLang="ja-JP" sz="2800" dirty="0"/>
              <a:t>vs</a:t>
            </a:r>
            <a:r>
              <a:rPr lang="ja-JP" altLang="en-US" sz="2800" dirty="0"/>
              <a:t> </a:t>
            </a:r>
            <a:r>
              <a:rPr kumimoji="1" lang="en-US" altLang="ja-JP" sz="2800" dirty="0"/>
              <a:t>MS-DIAL</a:t>
            </a:r>
            <a:endParaRPr kumimoji="1" lang="ja-JP" alt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B70308-A1B3-D165-274F-B7B0EE43B58E}"/>
              </a:ext>
            </a:extLst>
          </p:cNvPr>
          <p:cNvSpPr txBox="1"/>
          <p:nvPr/>
        </p:nvSpPr>
        <p:spPr>
          <a:xfrm>
            <a:off x="1909596" y="2828835"/>
            <a:ext cx="83728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Brief summary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/>
              <a:t>Seven QC samples (positive = 7, negative = 7) of liver samples were used.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/>
              <a:t>MS-DIAL ver.4.9.221218 was used.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/>
              <a:t>LipidMatch3.0.0 was used. </a:t>
            </a:r>
          </a:p>
        </p:txBody>
      </p:sp>
    </p:spTree>
    <p:extLst>
      <p:ext uri="{BB962C8B-B14F-4D97-AF65-F5344CB8AC3E}">
        <p14:creationId xmlns:p14="http://schemas.microsoft.com/office/powerpoint/2010/main" val="26626488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B9F3672-0CCC-F950-CF3B-75307447D781}"/>
              </a:ext>
            </a:extLst>
          </p:cNvPr>
          <p:cNvSpPr txBox="1"/>
          <p:nvPr/>
        </p:nvSpPr>
        <p:spPr>
          <a:xfrm>
            <a:off x="349846" y="350838"/>
            <a:ext cx="60951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dirty="0"/>
              <a:t>MS-DIAL parameter settings</a:t>
            </a:r>
            <a:endParaRPr lang="ja-JP" alt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22905C3E-182C-C369-3867-8175726F8C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774" y="785010"/>
            <a:ext cx="2837880" cy="277146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F9AD218F-43CC-E63F-FD2C-92716FCB9F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9317" y="785010"/>
            <a:ext cx="2837880" cy="2804371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07FF2CE2-907C-F54D-A8D6-2180A56E16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0860" y="785010"/>
            <a:ext cx="2819732" cy="2771467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5F917D07-65F3-85FD-A1FC-D0EF4F5DA5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0860" y="3621317"/>
            <a:ext cx="2837880" cy="2791442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26ED869E-BDCC-98CB-3B16-049F112C4A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5654" y="3621317"/>
            <a:ext cx="2881543" cy="2832175"/>
          </a:xfrm>
          <a:prstGeom prst="rect">
            <a:avLst/>
          </a:prstGeom>
        </p:spPr>
      </p:pic>
      <p:pic>
        <p:nvPicPr>
          <p:cNvPr id="3" name="図 9">
            <a:extLst>
              <a:ext uri="{FF2B5EF4-FFF2-40B4-BE49-F238E27FC236}">
                <a16:creationId xmlns:a16="http://schemas.microsoft.com/office/drawing/2014/main" id="{9F230F23-84A9-3F25-C72F-F577CA3EF2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725" y="3609148"/>
            <a:ext cx="2901700" cy="284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339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1ED2D6F-53A4-9E0E-565E-A81969095A56}"/>
              </a:ext>
            </a:extLst>
          </p:cNvPr>
          <p:cNvSpPr txBox="1"/>
          <p:nvPr/>
        </p:nvSpPr>
        <p:spPr>
          <a:xfrm>
            <a:off x="541820" y="573124"/>
            <a:ext cx="60951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dirty="0"/>
              <a:t>LIPIDMATCH_PARAMETERS_SciEx.csv</a:t>
            </a:r>
            <a:endParaRPr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BB50A33-33AF-6644-3B3F-A41B7785F3D2}"/>
              </a:ext>
            </a:extLst>
          </p:cNvPr>
          <p:cNvSpPr txBox="1"/>
          <p:nvPr/>
        </p:nvSpPr>
        <p:spPr>
          <a:xfrm>
            <a:off x="607494" y="942456"/>
            <a:ext cx="1115846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dirty="0"/>
              <a:t>Parameters,Values,Notes</a:t>
            </a:r>
            <a:endParaRPr lang="en-US" altLang="ja-JP" sz="1000" dirty="0"/>
          </a:p>
          <a:p>
            <a:r>
              <a:rPr lang="ja-JP" altLang="en-US" sz="1000" dirty="0"/>
              <a:t>RT Window (for matching peaks to MS/MS scans),0.14,0.14 would be RT plus or minus 0.07 minute search window (can be seconds as well if that is what units are in)</a:t>
            </a:r>
            <a:endParaRPr lang="en-US" altLang="ja-JP" sz="1000" dirty="0"/>
          </a:p>
          <a:p>
            <a:r>
              <a:rPr lang="ja-JP" altLang="en-US" sz="1000" dirty="0"/>
              <a:t>MZ Search Tolerance MS1 (Da),0.016,0.005 would be MZ plus or minus 0.005 Da search window</a:t>
            </a:r>
            <a:endParaRPr lang="en-US" altLang="ja-JP" sz="1000" dirty="0"/>
          </a:p>
          <a:p>
            <a:r>
              <a:rPr lang="ja-JP" altLang="en-US" sz="1000" dirty="0"/>
              <a:t>MZ Search Window MS2 (ppm),20,10 would be MZ plus or minus 5 ppm search window</a:t>
            </a:r>
            <a:endParaRPr lang="en-US" altLang="ja-JP" sz="1000" dirty="0"/>
          </a:p>
          <a:p>
            <a:r>
              <a:rPr lang="ja-JP" altLang="en-US" sz="1000" dirty="0"/>
              <a:t>Isolation Window (selection accuracy),1,amu or Da. 1 would be MZ plus or minus 0.5</a:t>
            </a:r>
            <a:endParaRPr lang="en-US" altLang="ja-JP" sz="1000" dirty="0"/>
          </a:p>
          <a:p>
            <a:r>
              <a:rPr lang="ja-JP" altLang="en-US" sz="1000" dirty="0"/>
              <a:t>Minimum Scans for Fragment,1,Minimum number of scan with a fragment observed for that fragment to be considered real</a:t>
            </a:r>
            <a:endParaRPr lang="en-US" altLang="ja-JP" sz="1000" dirty="0"/>
          </a:p>
          <a:p>
            <a:r>
              <a:rPr lang="ja-JP" altLang="en-US" sz="1000" dirty="0"/>
              <a:t>Intensity Threshold MS2,15,Necessary for a fragment mass to be considered real</a:t>
            </a:r>
            <a:endParaRPr lang="en-US" altLang="ja-JP" sz="1000" dirty="0"/>
          </a:p>
          <a:p>
            <a:r>
              <a:rPr lang="ja-JP" altLang="en-US" sz="1000" dirty="0"/>
              <a:t>AIF minimum number of scans,NA,Minimum number of scan with a fragment observed for that fragment to be considered real</a:t>
            </a:r>
            <a:endParaRPr lang="en-US" altLang="ja-JP" sz="1000" dirty="0"/>
          </a:p>
          <a:p>
            <a:r>
              <a:rPr lang="ja-JP" altLang="en-US" sz="1000" dirty="0"/>
              <a:t>AIF correlation cutoff,NA,Adjusted R2 correlation between precursors and fragments</a:t>
            </a:r>
            <a:endParaRPr lang="en-US" altLang="ja-JP" sz="1000" dirty="0"/>
          </a:p>
          <a:p>
            <a:r>
              <a:rPr lang="ja-JP" altLang="en-US" sz="1000" dirty="0"/>
              <a:t>Comments Column (row ID. Should be numeric,1,Must be changed to match your data format</a:t>
            </a:r>
            <a:endParaRPr lang="en-US" altLang="ja-JP" sz="1000" dirty="0"/>
          </a:p>
          <a:p>
            <a:r>
              <a:rPr lang="ja-JP" altLang="en-US" sz="1000" dirty="0"/>
              <a:t>MZ Column (in feature table),3,Must be changed to match your data format</a:t>
            </a:r>
            <a:endParaRPr lang="en-US" altLang="ja-JP" sz="1000" dirty="0"/>
          </a:p>
          <a:p>
            <a:r>
              <a:rPr lang="ja-JP" altLang="en-US" sz="1000" dirty="0"/>
              <a:t>RT Column (in feature table),2,Must be changed to match your data format</a:t>
            </a:r>
            <a:endParaRPr lang="en-US" altLang="ja-JP" sz="1000" dirty="0"/>
          </a:p>
          <a:p>
            <a:r>
              <a:rPr lang="ja-JP" altLang="en-US" sz="1000" dirty="0"/>
              <a:t>row numeric data starts (in feature table),6,Must be changed to match your data format</a:t>
            </a:r>
            <a:endParaRPr lang="en-US" altLang="ja-JP" sz="1000" dirty="0"/>
          </a:p>
          <a:p>
            <a:r>
              <a:rPr lang="ja-JP" altLang="en-US" sz="1000" dirty="0"/>
              <a:t>Directory of Inputs,C:/Users/mikikot/Desktop/LipidMatch/liver/MS2neg/,"Directory (Must be changed) (use forward slash ""/"", end in ""/"")“</a:t>
            </a:r>
            <a:endParaRPr lang="en-US" altLang="ja-JP" sz="1000" dirty="0"/>
          </a:p>
          <a:p>
            <a:r>
              <a:rPr lang="ja-JP" altLang="en-US" sz="1000" dirty="0"/>
              <a:t>Directory of Libraries,C:/Users/mikikot/Desktop/LipidMatch/LipidMatch-3.0.0/LipidMatch_Libraries_Acetate/,"Directory (Must be changed) (use forward slash ""/"", end in ""/"")"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065144C-1F91-6467-0D22-37A3548A7A55}"/>
              </a:ext>
            </a:extLst>
          </p:cNvPr>
          <p:cNvSpPr txBox="1"/>
          <p:nvPr/>
        </p:nvSpPr>
        <p:spPr>
          <a:xfrm>
            <a:off x="541820" y="203792"/>
            <a:ext cx="60951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dirty="0" err="1"/>
              <a:t>LipidMatch</a:t>
            </a:r>
            <a:r>
              <a:rPr kumimoji="1" lang="en-US" altLang="ja-JP" dirty="0"/>
              <a:t> parameter settings</a:t>
            </a:r>
            <a:endParaRPr lang="ja-JP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B0DB1E-000C-D703-834B-BC6E68E36D26}"/>
              </a:ext>
            </a:extLst>
          </p:cNvPr>
          <p:cNvSpPr txBox="1"/>
          <p:nvPr/>
        </p:nvSpPr>
        <p:spPr>
          <a:xfrm>
            <a:off x="607494" y="3712445"/>
            <a:ext cx="11422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The annotation rank “1” and “3” were used as the annotated lipid molecules where the numbers of 1 and 3 denote for molecular species level and species level annotations, respectively.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8207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FEF46BA-F502-82CB-BE7F-75A25D78BC5A}"/>
              </a:ext>
            </a:extLst>
          </p:cNvPr>
          <p:cNvSpPr txBox="1"/>
          <p:nvPr/>
        </p:nvSpPr>
        <p:spPr>
          <a:xfrm>
            <a:off x="350008" y="638605"/>
            <a:ext cx="44246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Annotated peak</a:t>
            </a:r>
            <a:r>
              <a:rPr kumimoji="1"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number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20C8763-6BDE-8F48-145A-FDBBBA91B4ED}"/>
              </a:ext>
            </a:extLst>
          </p:cNvPr>
          <p:cNvSpPr txBox="1"/>
          <p:nvPr/>
        </p:nvSpPr>
        <p:spPr>
          <a:xfrm>
            <a:off x="350008" y="165720"/>
            <a:ext cx="10705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MS-DIAL</a:t>
            </a:r>
            <a:r>
              <a:rPr kumimoji="1"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vs</a:t>
            </a:r>
            <a:r>
              <a:rPr kumimoji="1"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kumimoji="1" lang="en-US" altLang="ja-JP" sz="28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LipidMatch</a:t>
            </a:r>
            <a:r>
              <a:rPr kumimoji="1"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 (see the detail at vs_LipidMatch_dataset_VS2.xlsx)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27FBFC3A-C8D5-E5F1-6F06-4E8831A870E5}"/>
              </a:ext>
            </a:extLst>
          </p:cNvPr>
          <p:cNvGrpSpPr/>
          <p:nvPr/>
        </p:nvGrpSpPr>
        <p:grpSpPr>
          <a:xfrm>
            <a:off x="425610" y="1219933"/>
            <a:ext cx="5526993" cy="5486401"/>
            <a:chOff x="425610" y="1219933"/>
            <a:chExt cx="5526993" cy="5486401"/>
          </a:xfrm>
        </p:grpSpPr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B3B6B9DE-30E1-9986-B2ED-915B1E449D1F}"/>
                </a:ext>
              </a:extLst>
            </p:cNvPr>
            <p:cNvGrpSpPr/>
            <p:nvPr/>
          </p:nvGrpSpPr>
          <p:grpSpPr>
            <a:xfrm>
              <a:off x="425610" y="1219933"/>
              <a:ext cx="5526993" cy="5486401"/>
              <a:chOff x="425610" y="1219933"/>
              <a:chExt cx="5526993" cy="5486401"/>
            </a:xfrm>
          </p:grpSpPr>
          <p:pic>
            <p:nvPicPr>
              <p:cNvPr id="14" name="図 13" descr="ダイアグラム, ベン図表&#10;&#10;自動的に生成された説明">
                <a:extLst>
                  <a:ext uri="{FF2B5EF4-FFF2-40B4-BE49-F238E27FC236}">
                    <a16:creationId xmlns:a16="http://schemas.microsoft.com/office/drawing/2014/main" id="{E0093BBD-CE50-503E-FF6A-707FE6C6A3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5610" y="1219933"/>
                <a:ext cx="5486400" cy="5486400"/>
              </a:xfrm>
              <a:prstGeom prst="rect">
                <a:avLst/>
              </a:prstGeom>
            </p:spPr>
          </p:pic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0B833E36-7DF1-BC32-A05A-C17A8287B274}"/>
                  </a:ext>
                </a:extLst>
              </p:cNvPr>
              <p:cNvSpPr txBox="1"/>
              <p:nvPr/>
            </p:nvSpPr>
            <p:spPr>
              <a:xfrm>
                <a:off x="955258" y="1775021"/>
                <a:ext cx="458811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32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4489 </a:t>
                </a:r>
                <a:r>
                  <a:rPr kumimoji="1" lang="en-US" altLang="ja-JP" sz="20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peaks are MS2 measured </a:t>
                </a:r>
                <a:endParaRPr kumimoji="1" lang="ja-JP" altLang="en-US" sz="2000" dirty="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0E98F43-9BD1-3994-7F4B-A56C0730F52B}"/>
                  </a:ext>
                </a:extLst>
              </p:cNvPr>
              <p:cNvSpPr/>
              <p:nvPr/>
            </p:nvSpPr>
            <p:spPr>
              <a:xfrm>
                <a:off x="466203" y="2484304"/>
                <a:ext cx="5486400" cy="4222030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4" name="直線コネクタ 23">
                <a:extLst>
                  <a:ext uri="{FF2B5EF4-FFF2-40B4-BE49-F238E27FC236}">
                    <a16:creationId xmlns:a16="http://schemas.microsoft.com/office/drawing/2014/main" id="{845C51D2-91FC-4E4E-3EE2-BCB3AB3349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32199" y="5102453"/>
                <a:ext cx="0" cy="73253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C5390A6C-609D-C471-F560-300EE2F25C9B}"/>
                </a:ext>
              </a:extLst>
            </p:cNvPr>
            <p:cNvGrpSpPr/>
            <p:nvPr/>
          </p:nvGrpSpPr>
          <p:grpSpPr>
            <a:xfrm>
              <a:off x="2177038" y="2730218"/>
              <a:ext cx="2247045" cy="936347"/>
              <a:chOff x="2177038" y="2730218"/>
              <a:chExt cx="2247045" cy="936347"/>
            </a:xfrm>
          </p:grpSpPr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51E7707E-6E2D-93FF-26E8-69D9F44E211B}"/>
                  </a:ext>
                </a:extLst>
              </p:cNvPr>
              <p:cNvSpPr txBox="1"/>
              <p:nvPr/>
            </p:nvSpPr>
            <p:spPr>
              <a:xfrm>
                <a:off x="2177038" y="2730218"/>
                <a:ext cx="224704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1" lang="en-US" altLang="ja-JP" sz="18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Name</a:t>
                </a:r>
                <a:r>
                  <a:rPr kumimoji="1" lang="ja-JP" altLang="en-US" sz="18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 </a:t>
                </a:r>
                <a:r>
                  <a:rPr kumimoji="1" lang="en-US" altLang="ja-JP" sz="18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Unmatched</a:t>
                </a:r>
              </a:p>
            </p:txBody>
          </p:sp>
          <p:cxnSp>
            <p:nvCxnSpPr>
              <p:cNvPr id="8" name="直線コネクタ 7">
                <a:extLst>
                  <a:ext uri="{FF2B5EF4-FFF2-40B4-BE49-F238E27FC236}">
                    <a16:creationId xmlns:a16="http://schemas.microsoft.com/office/drawing/2014/main" id="{6AA8C4C6-5F96-4FD0-49B6-C89422DCF5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67844" y="3062735"/>
                <a:ext cx="966" cy="60383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4DCA509F-22BC-D37D-874F-E1E03C232EB4}"/>
              </a:ext>
            </a:extLst>
          </p:cNvPr>
          <p:cNvGrpSpPr/>
          <p:nvPr/>
        </p:nvGrpSpPr>
        <p:grpSpPr>
          <a:xfrm>
            <a:off x="6279990" y="1219933"/>
            <a:ext cx="5487056" cy="5486400"/>
            <a:chOff x="6279990" y="1219933"/>
            <a:chExt cx="5487056" cy="5486400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AEF05EB2-0056-A479-E62C-AE3863A7F4AA}"/>
                </a:ext>
              </a:extLst>
            </p:cNvPr>
            <p:cNvGrpSpPr/>
            <p:nvPr/>
          </p:nvGrpSpPr>
          <p:grpSpPr>
            <a:xfrm>
              <a:off x="6279990" y="1219933"/>
              <a:ext cx="5487056" cy="5486400"/>
              <a:chOff x="6279990" y="1219933"/>
              <a:chExt cx="5487056" cy="5486400"/>
            </a:xfrm>
          </p:grpSpPr>
          <p:pic>
            <p:nvPicPr>
              <p:cNvPr id="3" name="図 2" descr="ダイアグラム, ベン図表&#10;&#10;自動的に生成された説明">
                <a:extLst>
                  <a:ext uri="{FF2B5EF4-FFF2-40B4-BE49-F238E27FC236}">
                    <a16:creationId xmlns:a16="http://schemas.microsoft.com/office/drawing/2014/main" id="{BAED5A0F-9B67-AEF3-3309-59EA2DB642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79990" y="1219933"/>
                <a:ext cx="5486400" cy="5486400"/>
              </a:xfrm>
              <a:prstGeom prst="rect">
                <a:avLst/>
              </a:prstGeom>
            </p:spPr>
          </p:pic>
          <p:grpSp>
            <p:nvGrpSpPr>
              <p:cNvPr id="29" name="グループ化 28">
                <a:extLst>
                  <a:ext uri="{FF2B5EF4-FFF2-40B4-BE49-F238E27FC236}">
                    <a16:creationId xmlns:a16="http://schemas.microsoft.com/office/drawing/2014/main" id="{6B426F13-ED87-4227-DE3E-01EFF00B2136}"/>
                  </a:ext>
                </a:extLst>
              </p:cNvPr>
              <p:cNvGrpSpPr/>
              <p:nvPr/>
            </p:nvGrpSpPr>
            <p:grpSpPr>
              <a:xfrm>
                <a:off x="6280646" y="1775021"/>
                <a:ext cx="5486400" cy="4931312"/>
                <a:chOff x="6280646" y="1775021"/>
                <a:chExt cx="5486400" cy="4931312"/>
              </a:xfrm>
            </p:grpSpPr>
            <p:sp>
              <p:nvSpPr>
                <p:cNvPr id="9" name="四角形: 角を丸くする 8">
                  <a:extLst>
                    <a:ext uri="{FF2B5EF4-FFF2-40B4-BE49-F238E27FC236}">
                      <a16:creationId xmlns:a16="http://schemas.microsoft.com/office/drawing/2014/main" id="{D7E8CE9F-0D5A-FAAE-5616-7DFE37540D4B}"/>
                    </a:ext>
                  </a:extLst>
                </p:cNvPr>
                <p:cNvSpPr/>
                <p:nvPr/>
              </p:nvSpPr>
              <p:spPr>
                <a:xfrm>
                  <a:off x="6280646" y="2484304"/>
                  <a:ext cx="5486400" cy="4222029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6" name="テキスト ボックス 15">
                  <a:extLst>
                    <a:ext uri="{FF2B5EF4-FFF2-40B4-BE49-F238E27FC236}">
                      <a16:creationId xmlns:a16="http://schemas.microsoft.com/office/drawing/2014/main" id="{CFB66E5B-E4D7-2810-EA26-4A3249DD2BE8}"/>
                    </a:ext>
                  </a:extLst>
                </p:cNvPr>
                <p:cNvSpPr txBox="1"/>
                <p:nvPr/>
              </p:nvSpPr>
              <p:spPr>
                <a:xfrm>
                  <a:off x="6905458" y="1775021"/>
                  <a:ext cx="4588115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3200" dirty="0">
                      <a:latin typeface="Meiryo UI" panose="020B0604030504040204" pitchFamily="50" charset="-128"/>
                      <a:ea typeface="Meiryo UI" panose="020B0604030504040204" pitchFamily="50" charset="-128"/>
                    </a:rPr>
                    <a:t>3526 </a:t>
                  </a:r>
                  <a:r>
                    <a:rPr kumimoji="1" lang="en-US" altLang="ja-JP" sz="2000" dirty="0">
                      <a:latin typeface="Meiryo UI" panose="020B0604030504040204" pitchFamily="50" charset="-128"/>
                      <a:ea typeface="Meiryo UI" panose="020B0604030504040204" pitchFamily="50" charset="-128"/>
                    </a:rPr>
                    <a:t>peaks are MS2 measured </a:t>
                  </a:r>
                  <a:endParaRPr kumimoji="1" lang="ja-JP" altLang="en-US" sz="2000" dirty="0">
                    <a:latin typeface="Meiryo UI" panose="020B0604030504040204" pitchFamily="50" charset="-128"/>
                    <a:ea typeface="Meiryo UI" panose="020B0604030504040204" pitchFamily="50" charset="-128"/>
                  </a:endParaRPr>
                </a:p>
              </p:txBody>
            </p:sp>
            <p:cxnSp>
              <p:nvCxnSpPr>
                <p:cNvPr id="27" name="直線コネクタ 26">
                  <a:extLst>
                    <a:ext uri="{FF2B5EF4-FFF2-40B4-BE49-F238E27FC236}">
                      <a16:creationId xmlns:a16="http://schemas.microsoft.com/office/drawing/2014/main" id="{C3EFB031-10FA-E3F2-611D-6B2DC58901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23190" y="5102453"/>
                  <a:ext cx="0" cy="73253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02CE8EE2-1DA5-46FF-EE39-A081E58C6688}"/>
                </a:ext>
              </a:extLst>
            </p:cNvPr>
            <p:cNvGrpSpPr/>
            <p:nvPr/>
          </p:nvGrpSpPr>
          <p:grpSpPr>
            <a:xfrm>
              <a:off x="8022026" y="2730218"/>
              <a:ext cx="2247045" cy="936347"/>
              <a:chOff x="2177038" y="2730218"/>
              <a:chExt cx="2247045" cy="936347"/>
            </a:xfrm>
          </p:grpSpPr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4E6E1590-6D2A-F9B5-134A-19288972FF9E}"/>
                  </a:ext>
                </a:extLst>
              </p:cNvPr>
              <p:cNvSpPr txBox="1"/>
              <p:nvPr/>
            </p:nvSpPr>
            <p:spPr>
              <a:xfrm>
                <a:off x="2177038" y="2730218"/>
                <a:ext cx="224704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1" lang="en-US" altLang="ja-JP" sz="18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Name</a:t>
                </a:r>
                <a:r>
                  <a:rPr kumimoji="1" lang="ja-JP" altLang="en-US" sz="18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 </a:t>
                </a:r>
                <a:r>
                  <a:rPr kumimoji="1" lang="en-US" altLang="ja-JP" sz="18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Unmatched</a:t>
                </a:r>
              </a:p>
            </p:txBody>
          </p:sp>
          <p:cxnSp>
            <p:nvCxnSpPr>
              <p:cNvPr id="19" name="直線コネクタ 18">
                <a:extLst>
                  <a:ext uri="{FF2B5EF4-FFF2-40B4-BE49-F238E27FC236}">
                    <a16:creationId xmlns:a16="http://schemas.microsoft.com/office/drawing/2014/main" id="{54F8AB19-C152-4C6F-021A-A0C3AADEC5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67844" y="3062735"/>
                <a:ext cx="966" cy="60383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739024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BC81C4A2-4705-7A10-B721-0D562D0102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870" y="584485"/>
            <a:ext cx="2823319" cy="277712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9425D97C-1B32-7989-2AE1-597C61005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0841" y="584485"/>
            <a:ext cx="2888879" cy="28445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755A532-3414-5698-2FEB-CB3302C9B4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3731" y="584485"/>
            <a:ext cx="2891488" cy="284451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EE9B219B-8F35-D53C-253B-1F85C02A69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0841" y="3615484"/>
            <a:ext cx="2873189" cy="2839295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7F52579C-E6ED-A237-6633-94B6092B79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3731" y="3615485"/>
            <a:ext cx="2891488" cy="2844344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899BD21E-43AA-E360-C0F7-030A1603EF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870" y="3610435"/>
            <a:ext cx="2901700" cy="2844344"/>
          </a:xfrm>
          <a:prstGeom prst="rect">
            <a:avLst/>
          </a:prstGeom>
        </p:spPr>
      </p:pic>
      <p:sp>
        <p:nvSpPr>
          <p:cNvPr id="4" name="テキスト ボックス 1">
            <a:extLst>
              <a:ext uri="{FF2B5EF4-FFF2-40B4-BE49-F238E27FC236}">
                <a16:creationId xmlns:a16="http://schemas.microsoft.com/office/drawing/2014/main" id="{96167282-5EB1-5F06-DE59-3211C18388E7}"/>
              </a:ext>
            </a:extLst>
          </p:cNvPr>
          <p:cNvSpPr txBox="1"/>
          <p:nvPr/>
        </p:nvSpPr>
        <p:spPr>
          <a:xfrm>
            <a:off x="374562" y="215153"/>
            <a:ext cx="60951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dirty="0"/>
              <a:t>MS-DIAL parameter settings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59775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F6910D1-98E8-8B46-54ED-EB2F008833B0}"/>
              </a:ext>
            </a:extLst>
          </p:cNvPr>
          <p:cNvSpPr txBox="1"/>
          <p:nvPr/>
        </p:nvSpPr>
        <p:spPr>
          <a:xfrm>
            <a:off x="134471" y="192741"/>
            <a:ext cx="242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Lipid Hunter settings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77BAFF1-5C67-D84C-EA37-234B8A207AC6}"/>
              </a:ext>
            </a:extLst>
          </p:cNvPr>
          <p:cNvSpPr txBox="1"/>
          <p:nvPr/>
        </p:nvSpPr>
        <p:spPr>
          <a:xfrm>
            <a:off x="349624" y="613192"/>
            <a:ext cx="38144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program: </a:t>
            </a:r>
            <a:r>
              <a:rPr lang="ja-JP" altLang="en-US" dirty="0"/>
              <a:t>LipidHunter(RC2)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F892754-1CA2-BF98-2D2C-3F9B01EB945B}"/>
              </a:ext>
            </a:extLst>
          </p:cNvPr>
          <p:cNvSpPr txBox="1"/>
          <p:nvPr/>
        </p:nvSpPr>
        <p:spPr>
          <a:xfrm>
            <a:off x="563773" y="1141065"/>
            <a:ext cx="4676968" cy="504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[parameters]</a:t>
            </a:r>
          </a:p>
          <a:p>
            <a:r>
              <a:rPr lang="ja-JP" altLang="en-US" sz="700" dirty="0"/>
              <a:t>vendor = sciex</a:t>
            </a:r>
          </a:p>
          <a:p>
            <a:r>
              <a:rPr lang="ja-JP" altLang="en-US" sz="700" dirty="0"/>
              <a:t>experiment_mode = LC-MS</a:t>
            </a:r>
          </a:p>
          <a:p>
            <a:r>
              <a:rPr lang="ja-JP" altLang="en-US" sz="700" dirty="0"/>
              <a:t>lipid_class = PC</a:t>
            </a:r>
          </a:p>
          <a:p>
            <a:r>
              <a:rPr lang="ja-JP" altLang="en-US" sz="700" dirty="0"/>
              <a:t>charge_mode = [M+CH3COO]-</a:t>
            </a:r>
          </a:p>
          <a:p>
            <a:r>
              <a:rPr lang="ja-JP" altLang="en-US" sz="700" dirty="0"/>
              <a:t>fawhitelist_path_str = F:\takahashi\20230209_aging_chk\Lipidhunter\LipidHunter2_RC\LipidHunter\ConfigurationFiles\1-FA_Whitelist_To_MS-DIAL_compair.xlsx</a:t>
            </a:r>
          </a:p>
          <a:p>
            <a:r>
              <a:rPr lang="ja-JP" altLang="en-US" sz="700" dirty="0"/>
              <a:t>score_cfg = F:\takahashi\20230209_aging_chk\Lipidhunter\LipidHunter2_RC\LipidHunter\ConfigurationFiles\2-Score_weight_PL.xlsx</a:t>
            </a:r>
          </a:p>
          <a:p>
            <a:r>
              <a:rPr lang="ja-JP" altLang="en-US" sz="700" dirty="0"/>
              <a:t>mzml_path_str = F:\takahashi\20230209_aging_chk\~liver\02_neg\190618_TT1_Hclass_Aging_029_10_24M_SPF_M_Liver_3_Neg.mzML</a:t>
            </a:r>
          </a:p>
          <a:p>
            <a:r>
              <a:rPr lang="ja-JP" altLang="en-US" sz="700" dirty="0"/>
              <a:t>img_output_folder_str = F:\takahashi\20230209_aging_chk\Lipidhunter\20230315_Go</a:t>
            </a:r>
          </a:p>
          <a:p>
            <a:r>
              <a:rPr lang="ja-JP" altLang="en-US" sz="700" dirty="0"/>
              <a:t>xlsx_output_path_str = F:\takahashi\20230209_aging_chk\Lipidhunter\20230315_Go\PC_neg.xlsx</a:t>
            </a:r>
          </a:p>
          <a:p>
            <a:r>
              <a:rPr lang="ja-JP" altLang="en-US" sz="700" dirty="0"/>
              <a:t>rt_start = 1.0</a:t>
            </a:r>
          </a:p>
          <a:p>
            <a:r>
              <a:rPr lang="ja-JP" altLang="en-US" sz="700" dirty="0"/>
              <a:t>rt_end = 25.0</a:t>
            </a:r>
          </a:p>
          <a:p>
            <a:r>
              <a:rPr lang="ja-JP" altLang="en-US" sz="700" dirty="0"/>
              <a:t>mz_start = 200.0</a:t>
            </a:r>
          </a:p>
          <a:p>
            <a:r>
              <a:rPr lang="ja-JP" altLang="en-US" sz="700" dirty="0"/>
              <a:t>mz_end = 1000.0</a:t>
            </a:r>
          </a:p>
          <a:p>
            <a:r>
              <a:rPr lang="ja-JP" altLang="en-US" sz="700" dirty="0"/>
              <a:t>dda_top = 10</a:t>
            </a:r>
          </a:p>
          <a:p>
            <a:r>
              <a:rPr lang="ja-JP" altLang="en-US" sz="700" dirty="0"/>
              <a:t>pr_window = 0.75</a:t>
            </a:r>
          </a:p>
          <a:p>
            <a:r>
              <a:rPr lang="ja-JP" altLang="en-US" sz="700" dirty="0"/>
              <a:t>ms_th = 1000</a:t>
            </a:r>
          </a:p>
          <a:p>
            <a:r>
              <a:rPr lang="ja-JP" altLang="en-US" sz="700" dirty="0"/>
              <a:t>ms_ppm = 20</a:t>
            </a:r>
          </a:p>
          <a:p>
            <a:r>
              <a:rPr lang="ja-JP" altLang="en-US" sz="700" dirty="0"/>
              <a:t>ms2_th = 10</a:t>
            </a:r>
          </a:p>
          <a:p>
            <a:r>
              <a:rPr lang="ja-JP" altLang="en-US" sz="700" dirty="0"/>
              <a:t>ms2_ppm = 50</a:t>
            </a:r>
          </a:p>
          <a:p>
            <a:r>
              <a:rPr lang="ja-JP" altLang="en-US" sz="700" dirty="0"/>
              <a:t>ms2_infopeak_threshold = 0.001</a:t>
            </a:r>
          </a:p>
          <a:p>
            <a:r>
              <a:rPr lang="ja-JP" altLang="en-US" sz="700" dirty="0"/>
              <a:t>rank_score_filter = 40.0</a:t>
            </a:r>
          </a:p>
          <a:p>
            <a:r>
              <a:rPr lang="ja-JP" altLang="en-US" sz="700" dirty="0"/>
              <a:t>score_filter = 40.0</a:t>
            </a:r>
          </a:p>
          <a:p>
            <a:r>
              <a:rPr lang="ja-JP" altLang="en-US" sz="700" dirty="0"/>
              <a:t>isotope_score_filter = 80.0</a:t>
            </a:r>
          </a:p>
          <a:p>
            <a:r>
              <a:rPr lang="ja-JP" altLang="en-US" sz="700" dirty="0"/>
              <a:t>lipid_specific_cfg = F:\takahashi\20230209_aging_chk\Lipidhunter\LipidHunter2_RC\LipidHunter\ConfigurationFiles\3-Specific_ions.xlsx</a:t>
            </a:r>
          </a:p>
          <a:p>
            <a:r>
              <a:rPr lang="ja-JP" altLang="en-US" sz="700" dirty="0"/>
              <a:t>core_number = 8</a:t>
            </a:r>
          </a:p>
          <a:p>
            <a:r>
              <a:rPr lang="ja-JP" altLang="en-US" sz="700" dirty="0"/>
              <a:t>max_ram = 48</a:t>
            </a:r>
          </a:p>
          <a:p>
            <a:r>
              <a:rPr lang="ja-JP" altLang="en-US" sz="700" dirty="0"/>
              <a:t>img_type = png</a:t>
            </a:r>
          </a:p>
          <a:p>
            <a:r>
              <a:rPr lang="ja-JP" altLang="en-US" sz="700" dirty="0"/>
              <a:t>img_dpi = 300</a:t>
            </a:r>
          </a:p>
          <a:p>
            <a:r>
              <a:rPr lang="ja-JP" altLang="en-US" sz="700" dirty="0"/>
              <a:t>hunter_folder = F:\takahashi\20230209_aging_chk\Lipidhunter\LipidHunter2_RC\LipidHunter</a:t>
            </a:r>
          </a:p>
          <a:p>
            <a:r>
              <a:rPr lang="ja-JP" altLang="en-US" sz="700" dirty="0"/>
              <a:t>hunter_start_time = 2023-03-15_11-53-50</a:t>
            </a:r>
          </a:p>
          <a:p>
            <a:r>
              <a:rPr lang="ja-JP" altLang="en-US" sz="700" dirty="0"/>
              <a:t>rank_score = True</a:t>
            </a:r>
          </a:p>
          <a:p>
            <a:r>
              <a:rPr lang="ja-JP" altLang="en-US" sz="700" dirty="0"/>
              <a:t>tag_all_sn = True</a:t>
            </a:r>
          </a:p>
          <a:p>
            <a:r>
              <a:rPr lang="ja-JP" altLang="en-US" sz="700" dirty="0"/>
              <a:t>fast_isotope = False</a:t>
            </a:r>
          </a:p>
          <a:p>
            <a:r>
              <a:rPr lang="ja-JP" altLang="en-US" sz="700" dirty="0"/>
              <a:t>ms_max = 0</a:t>
            </a:r>
          </a:p>
          <a:p>
            <a:r>
              <a:rPr lang="ja-JP" altLang="en-US" sz="700" dirty="0"/>
              <a:t>batch_cfg_file = F:\takahashi\20230209_aging_chk\Lipidhunter\20230315_Go\batch\PC.txt</a:t>
            </a:r>
          </a:p>
          <a:p>
            <a:r>
              <a:rPr lang="ja-JP" altLang="en-US" sz="700" dirty="0"/>
              <a:t>lipid_type = PC</a:t>
            </a:r>
          </a:p>
          <a:p>
            <a:endParaRPr lang="ja-JP" altLang="en-US" sz="7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69344A6-A9CD-9515-D1E0-CB1026EF8C59}"/>
              </a:ext>
            </a:extLst>
          </p:cNvPr>
          <p:cNvSpPr txBox="1"/>
          <p:nvPr/>
        </p:nvSpPr>
        <p:spPr>
          <a:xfrm>
            <a:off x="6096000" y="1248787"/>
            <a:ext cx="4899546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[parameters]</a:t>
            </a:r>
          </a:p>
          <a:p>
            <a:r>
              <a:rPr lang="ja-JP" altLang="en-US" sz="700" dirty="0"/>
              <a:t>vendor = sciex</a:t>
            </a:r>
          </a:p>
          <a:p>
            <a:r>
              <a:rPr lang="ja-JP" altLang="en-US" sz="700" dirty="0"/>
              <a:t>experiment_mode = LC-MS</a:t>
            </a:r>
          </a:p>
          <a:p>
            <a:r>
              <a:rPr lang="ja-JP" altLang="en-US" sz="700" dirty="0"/>
              <a:t>lipid_class = PE</a:t>
            </a:r>
          </a:p>
          <a:p>
            <a:r>
              <a:rPr lang="ja-JP" altLang="en-US" sz="700" dirty="0"/>
              <a:t>charge_mode = [M-H]-</a:t>
            </a:r>
          </a:p>
          <a:p>
            <a:r>
              <a:rPr lang="ja-JP" altLang="en-US" sz="700" dirty="0"/>
              <a:t>fawhitelist_path_str = F:\takahashi\20230209_aging_chk\Lipidhunter\LipidHunter2_RC\LipidHunter\ConfigurationFiles\1-FA_Whitelist_To_MS-DIAL_compair.xlsx</a:t>
            </a:r>
          </a:p>
          <a:p>
            <a:r>
              <a:rPr lang="ja-JP" altLang="en-US" sz="700" dirty="0"/>
              <a:t>score_cfg = F:\takahashi\20230209_aging_chk\Lipidhunter\LipidHunter2_RC\LipidHunter\ConfigurationFiles\2-Score_weight_PL.xlsx</a:t>
            </a:r>
          </a:p>
          <a:p>
            <a:r>
              <a:rPr lang="ja-JP" altLang="en-US" sz="700" dirty="0"/>
              <a:t>mzml_path_str = F:\takahashi\20230209_aging_chk\~liver\02_neg\190618_TT1_Hclass_Aging_029_10_24M_SPF_M_Liver_3_Neg.mzML</a:t>
            </a:r>
          </a:p>
          <a:p>
            <a:r>
              <a:rPr lang="ja-JP" altLang="en-US" sz="700" dirty="0"/>
              <a:t>img_output_folder_str = F:\takahashi\20230209_aging_chk\Lipidhunter\20230315_Go</a:t>
            </a:r>
          </a:p>
          <a:p>
            <a:r>
              <a:rPr lang="ja-JP" altLang="en-US" sz="700" dirty="0"/>
              <a:t>xlsx_output_path_str = F:\takahashi\20230209_aging_chk\Lipidhunter\20230315_Go\PE_neg.xlsx</a:t>
            </a:r>
          </a:p>
          <a:p>
            <a:r>
              <a:rPr lang="ja-JP" altLang="en-US" sz="700" dirty="0"/>
              <a:t>rt_start = 1.0</a:t>
            </a:r>
          </a:p>
          <a:p>
            <a:r>
              <a:rPr lang="ja-JP" altLang="en-US" sz="700" dirty="0"/>
              <a:t>rt_end = 25.0</a:t>
            </a:r>
          </a:p>
          <a:p>
            <a:r>
              <a:rPr lang="ja-JP" altLang="en-US" sz="700" dirty="0"/>
              <a:t>mz_start = 200.0</a:t>
            </a:r>
          </a:p>
          <a:p>
            <a:r>
              <a:rPr lang="ja-JP" altLang="en-US" sz="700" dirty="0"/>
              <a:t>mz_end = 1000.0</a:t>
            </a:r>
          </a:p>
          <a:p>
            <a:r>
              <a:rPr lang="ja-JP" altLang="en-US" sz="700" dirty="0"/>
              <a:t>dda_top = 10</a:t>
            </a:r>
          </a:p>
          <a:p>
            <a:r>
              <a:rPr lang="ja-JP" altLang="en-US" sz="700" dirty="0"/>
              <a:t>pr_window = 0.75</a:t>
            </a:r>
          </a:p>
          <a:p>
            <a:r>
              <a:rPr lang="ja-JP" altLang="en-US" sz="700" dirty="0"/>
              <a:t>ms_th = 1000</a:t>
            </a:r>
          </a:p>
          <a:p>
            <a:r>
              <a:rPr lang="ja-JP" altLang="en-US" sz="700" dirty="0"/>
              <a:t>ms_ppm = 20</a:t>
            </a:r>
          </a:p>
          <a:p>
            <a:r>
              <a:rPr lang="ja-JP" altLang="en-US" sz="700" dirty="0"/>
              <a:t>ms2_th = 10</a:t>
            </a:r>
          </a:p>
          <a:p>
            <a:r>
              <a:rPr lang="ja-JP" altLang="en-US" sz="700" dirty="0"/>
              <a:t>ms2_ppm = 50</a:t>
            </a:r>
          </a:p>
          <a:p>
            <a:r>
              <a:rPr lang="ja-JP" altLang="en-US" sz="700" dirty="0"/>
              <a:t>ms2_infopeak_threshold = 0.001</a:t>
            </a:r>
          </a:p>
          <a:p>
            <a:r>
              <a:rPr lang="ja-JP" altLang="en-US" sz="700" dirty="0"/>
              <a:t>rank_score_filter = 40.0</a:t>
            </a:r>
          </a:p>
          <a:p>
            <a:r>
              <a:rPr lang="ja-JP" altLang="en-US" sz="700" dirty="0"/>
              <a:t>score_filter = 40.0</a:t>
            </a:r>
          </a:p>
          <a:p>
            <a:r>
              <a:rPr lang="ja-JP" altLang="en-US" sz="700" dirty="0"/>
              <a:t>isotope_score_filter = 80.0</a:t>
            </a:r>
          </a:p>
          <a:p>
            <a:r>
              <a:rPr lang="ja-JP" altLang="en-US" sz="700" dirty="0"/>
              <a:t>lipid_specific_cfg = F:\takahashi\20230209_aging_chk\Lipidhunter\LipidHunter2_RC\LipidHunter\ConfigurationFiles\3-Specific_ions.xlsx</a:t>
            </a:r>
          </a:p>
          <a:p>
            <a:r>
              <a:rPr lang="ja-JP" altLang="en-US" sz="700" dirty="0"/>
              <a:t>core_number = 8</a:t>
            </a:r>
          </a:p>
          <a:p>
            <a:r>
              <a:rPr lang="ja-JP" altLang="en-US" sz="700" dirty="0"/>
              <a:t>max_ram = 48</a:t>
            </a:r>
          </a:p>
          <a:p>
            <a:r>
              <a:rPr lang="ja-JP" altLang="en-US" sz="700" dirty="0"/>
              <a:t>img_type = png</a:t>
            </a:r>
          </a:p>
          <a:p>
            <a:r>
              <a:rPr lang="ja-JP" altLang="en-US" sz="700" dirty="0"/>
              <a:t>img_dpi = 300</a:t>
            </a:r>
          </a:p>
          <a:p>
            <a:r>
              <a:rPr lang="ja-JP" altLang="en-US" sz="700" dirty="0"/>
              <a:t>hunter_folder = F:\takahashi\20230209_aging_chk\Lipidhunter\LipidHunter2_RC\LipidHunter</a:t>
            </a:r>
          </a:p>
          <a:p>
            <a:r>
              <a:rPr lang="ja-JP" altLang="en-US" sz="700" dirty="0"/>
              <a:t>hunter_start_time = 2023-03-15_11-59-12</a:t>
            </a:r>
          </a:p>
          <a:p>
            <a:r>
              <a:rPr lang="ja-JP" altLang="en-US" sz="700" dirty="0"/>
              <a:t>rank_score = True</a:t>
            </a:r>
          </a:p>
          <a:p>
            <a:r>
              <a:rPr lang="ja-JP" altLang="en-US" sz="700" dirty="0"/>
              <a:t>tag_all_sn = True</a:t>
            </a:r>
          </a:p>
          <a:p>
            <a:r>
              <a:rPr lang="ja-JP" altLang="en-US" sz="700" dirty="0"/>
              <a:t>fast_isotope = False</a:t>
            </a:r>
          </a:p>
          <a:p>
            <a:r>
              <a:rPr lang="ja-JP" altLang="en-US" sz="700" dirty="0"/>
              <a:t>ms_max = 0</a:t>
            </a:r>
          </a:p>
          <a:p>
            <a:r>
              <a:rPr lang="ja-JP" altLang="en-US" sz="700" dirty="0"/>
              <a:t>batch_cfg_file = F:\takahashi\20230209_aging_chk\Lipidhunter\20230315_Go\batch\PE.txt</a:t>
            </a:r>
          </a:p>
          <a:p>
            <a:r>
              <a:rPr lang="ja-JP" altLang="en-US" sz="700" dirty="0"/>
              <a:t>lipid_type = PE</a:t>
            </a:r>
          </a:p>
          <a:p>
            <a:endParaRPr lang="ja-JP" altLang="en-US" sz="700" dirty="0"/>
          </a:p>
        </p:txBody>
      </p:sp>
    </p:spTree>
    <p:extLst>
      <p:ext uri="{BB962C8B-B14F-4D97-AF65-F5344CB8AC3E}">
        <p14:creationId xmlns:p14="http://schemas.microsoft.com/office/powerpoint/2010/main" val="177589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9C48D0A-0146-E381-1410-47D9484D2997}"/>
              </a:ext>
            </a:extLst>
          </p:cNvPr>
          <p:cNvSpPr txBox="1"/>
          <p:nvPr/>
        </p:nvSpPr>
        <p:spPr>
          <a:xfrm>
            <a:off x="636896" y="1119455"/>
            <a:ext cx="4917743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[parameters]</a:t>
            </a:r>
          </a:p>
          <a:p>
            <a:r>
              <a:rPr lang="ja-JP" altLang="en-US" sz="700" dirty="0"/>
              <a:t>vendor = sciex</a:t>
            </a:r>
          </a:p>
          <a:p>
            <a:r>
              <a:rPr lang="ja-JP" altLang="en-US" sz="700" dirty="0"/>
              <a:t>experiment_mode = LC-MS</a:t>
            </a:r>
          </a:p>
          <a:p>
            <a:r>
              <a:rPr lang="ja-JP" altLang="en-US" sz="700" dirty="0"/>
              <a:t>lipid_class = PG</a:t>
            </a:r>
          </a:p>
          <a:p>
            <a:r>
              <a:rPr lang="ja-JP" altLang="en-US" sz="700" dirty="0"/>
              <a:t>charge_mode = [M-H]-</a:t>
            </a:r>
          </a:p>
          <a:p>
            <a:r>
              <a:rPr lang="ja-JP" altLang="en-US" sz="700" dirty="0"/>
              <a:t>fawhitelist_path_str = F:\takahashi\20230209_aging_chk\Lipidhunter\LipidHunter2_RC\LipidHunter\ConfigurationFiles\1-FA_Whitelist_To_MS-DIAL_compair.xlsx</a:t>
            </a:r>
          </a:p>
          <a:p>
            <a:r>
              <a:rPr lang="ja-JP" altLang="en-US" sz="700" dirty="0"/>
              <a:t>score_cfg = F:\takahashi\20230209_aging_chk\Lipidhunter\LipidHunter2_RC\LipidHunter\ConfigurationFiles\2-Score_weight_PL.xlsx</a:t>
            </a:r>
          </a:p>
          <a:p>
            <a:r>
              <a:rPr lang="ja-JP" altLang="en-US" sz="700" dirty="0"/>
              <a:t>mzml_path_str = F:\takahashi\20230209_aging_chk\~liver\02_neg\190618_TT1_Hclass_Aging_029_10_24M_SPF_M_Liver_3_Neg.mzML</a:t>
            </a:r>
          </a:p>
          <a:p>
            <a:r>
              <a:rPr lang="ja-JP" altLang="en-US" sz="700" dirty="0"/>
              <a:t>img_output_folder_str = F:\takahashi\20230209_aging_chk\Lipidhunter\20230315_Go</a:t>
            </a:r>
          </a:p>
          <a:p>
            <a:r>
              <a:rPr lang="ja-JP" altLang="en-US" sz="700" dirty="0"/>
              <a:t>xlsx_output_path_str = F:\takahashi\20230209_aging_chk\Lipidhunter\20230315_Go\PG_neg.xlsx</a:t>
            </a:r>
          </a:p>
          <a:p>
            <a:r>
              <a:rPr lang="ja-JP" altLang="en-US" sz="700" dirty="0"/>
              <a:t>rt_start = 1.0</a:t>
            </a:r>
          </a:p>
          <a:p>
            <a:r>
              <a:rPr lang="ja-JP" altLang="en-US" sz="700" dirty="0"/>
              <a:t>rt_end = 25.0</a:t>
            </a:r>
          </a:p>
          <a:p>
            <a:r>
              <a:rPr lang="ja-JP" altLang="en-US" sz="700" dirty="0"/>
              <a:t>mz_start = 200.0</a:t>
            </a:r>
          </a:p>
          <a:p>
            <a:r>
              <a:rPr lang="ja-JP" altLang="en-US" sz="700" dirty="0"/>
              <a:t>mz_end = 1000.0</a:t>
            </a:r>
          </a:p>
          <a:p>
            <a:r>
              <a:rPr lang="ja-JP" altLang="en-US" sz="700" dirty="0"/>
              <a:t>dda_top = 10</a:t>
            </a:r>
          </a:p>
          <a:p>
            <a:r>
              <a:rPr lang="ja-JP" altLang="en-US" sz="700" dirty="0"/>
              <a:t>pr_window = 0.75</a:t>
            </a:r>
          </a:p>
          <a:p>
            <a:r>
              <a:rPr lang="ja-JP" altLang="en-US" sz="700" dirty="0"/>
              <a:t>ms_th = 1000</a:t>
            </a:r>
          </a:p>
          <a:p>
            <a:r>
              <a:rPr lang="ja-JP" altLang="en-US" sz="700" dirty="0"/>
              <a:t>ms_ppm = 20</a:t>
            </a:r>
          </a:p>
          <a:p>
            <a:r>
              <a:rPr lang="ja-JP" altLang="en-US" sz="700" dirty="0"/>
              <a:t>ms2_th = 10</a:t>
            </a:r>
          </a:p>
          <a:p>
            <a:r>
              <a:rPr lang="ja-JP" altLang="en-US" sz="700" dirty="0"/>
              <a:t>ms2_ppm = 50</a:t>
            </a:r>
          </a:p>
          <a:p>
            <a:r>
              <a:rPr lang="ja-JP" altLang="en-US" sz="700" dirty="0"/>
              <a:t>ms2_infopeak_threshold = 0.001</a:t>
            </a:r>
          </a:p>
          <a:p>
            <a:r>
              <a:rPr lang="ja-JP" altLang="en-US" sz="700" dirty="0"/>
              <a:t>rank_score_filter = 40.0</a:t>
            </a:r>
          </a:p>
          <a:p>
            <a:r>
              <a:rPr lang="ja-JP" altLang="en-US" sz="700" dirty="0"/>
              <a:t>score_filter = 40.0</a:t>
            </a:r>
          </a:p>
          <a:p>
            <a:r>
              <a:rPr lang="ja-JP" altLang="en-US" sz="700" dirty="0"/>
              <a:t>isotope_score_filter = 80.0</a:t>
            </a:r>
          </a:p>
          <a:p>
            <a:r>
              <a:rPr lang="ja-JP" altLang="en-US" sz="700" dirty="0"/>
              <a:t>lipid_specific_cfg = F:\takahashi\20230209_aging_chk\Lipidhunter\LipidHunter2_RC\LipidHunter\ConfigurationFiles\3-Specific_ions.xlsx</a:t>
            </a:r>
          </a:p>
          <a:p>
            <a:r>
              <a:rPr lang="ja-JP" altLang="en-US" sz="700" dirty="0"/>
              <a:t>core_number = 8</a:t>
            </a:r>
          </a:p>
          <a:p>
            <a:r>
              <a:rPr lang="ja-JP" altLang="en-US" sz="700" dirty="0"/>
              <a:t>max_ram = 48</a:t>
            </a:r>
          </a:p>
          <a:p>
            <a:r>
              <a:rPr lang="ja-JP" altLang="en-US" sz="700" dirty="0"/>
              <a:t>img_type = png</a:t>
            </a:r>
          </a:p>
          <a:p>
            <a:r>
              <a:rPr lang="ja-JP" altLang="en-US" sz="700" dirty="0"/>
              <a:t>img_dpi = 300</a:t>
            </a:r>
          </a:p>
          <a:p>
            <a:r>
              <a:rPr lang="ja-JP" altLang="en-US" sz="700" dirty="0"/>
              <a:t>hunter_folder = F:\takahashi\20230209_aging_chk\Lipidhunter\LipidHunter2_RC\LipidHunter</a:t>
            </a:r>
          </a:p>
          <a:p>
            <a:r>
              <a:rPr lang="ja-JP" altLang="en-US" sz="700" dirty="0"/>
              <a:t>hunter_start_time = 2023-03-15_12-04-05</a:t>
            </a:r>
          </a:p>
          <a:p>
            <a:r>
              <a:rPr lang="ja-JP" altLang="en-US" sz="700" dirty="0"/>
              <a:t>rank_score = True</a:t>
            </a:r>
          </a:p>
          <a:p>
            <a:r>
              <a:rPr lang="ja-JP" altLang="en-US" sz="700" dirty="0"/>
              <a:t>tag_all_sn = True</a:t>
            </a:r>
          </a:p>
          <a:p>
            <a:r>
              <a:rPr lang="ja-JP" altLang="en-US" sz="700" dirty="0"/>
              <a:t>fast_isotope = False</a:t>
            </a:r>
          </a:p>
          <a:p>
            <a:r>
              <a:rPr lang="ja-JP" altLang="en-US" sz="700" dirty="0"/>
              <a:t>ms_max = 0</a:t>
            </a:r>
          </a:p>
          <a:p>
            <a:r>
              <a:rPr lang="ja-JP" altLang="en-US" sz="700" dirty="0"/>
              <a:t>batch_cfg_file = F:\takahashi\20230209_aging_chk\Lipidhunter\20230315_Go\batch\PG.txt</a:t>
            </a:r>
          </a:p>
          <a:p>
            <a:r>
              <a:rPr lang="ja-JP" altLang="en-US" sz="700" dirty="0"/>
              <a:t>lipid_type = PG</a:t>
            </a:r>
          </a:p>
          <a:p>
            <a:endParaRPr lang="ja-JP" altLang="en-US" sz="700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1FD7466-5EAB-A492-6F65-6FB5767EFBAD}"/>
              </a:ext>
            </a:extLst>
          </p:cNvPr>
          <p:cNvSpPr txBox="1"/>
          <p:nvPr/>
        </p:nvSpPr>
        <p:spPr>
          <a:xfrm>
            <a:off x="5936776" y="1201342"/>
            <a:ext cx="5399964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[parameters]</a:t>
            </a:r>
          </a:p>
          <a:p>
            <a:r>
              <a:rPr lang="ja-JP" altLang="en-US" sz="700" dirty="0"/>
              <a:t>vendor = sciex</a:t>
            </a:r>
          </a:p>
          <a:p>
            <a:r>
              <a:rPr lang="ja-JP" altLang="en-US" sz="700" dirty="0"/>
              <a:t>experiment_mode = LC-MS</a:t>
            </a:r>
          </a:p>
          <a:p>
            <a:r>
              <a:rPr lang="ja-JP" altLang="en-US" sz="700" dirty="0"/>
              <a:t>lipid_class = PS</a:t>
            </a:r>
          </a:p>
          <a:p>
            <a:r>
              <a:rPr lang="ja-JP" altLang="en-US" sz="700" dirty="0"/>
              <a:t>charge_mode = [M-H]-</a:t>
            </a:r>
          </a:p>
          <a:p>
            <a:r>
              <a:rPr lang="ja-JP" altLang="en-US" sz="700" dirty="0"/>
              <a:t>fawhitelist_path_str = F:\takahashi\20230209_aging_chk\Lipidhunter\LipidHunter2_RC\LipidHunter\ConfigurationFiles\1-FA_Whitelist_To_MS-DIAL_compair.xlsx</a:t>
            </a:r>
          </a:p>
          <a:p>
            <a:r>
              <a:rPr lang="ja-JP" altLang="en-US" sz="700" dirty="0"/>
              <a:t>score_cfg = F:\takahashi\20230209_aging_chk\Lipidhunter\LipidHunter2_RC\LipidHunter\ConfigurationFiles\2-Score_weight_PL.xlsx</a:t>
            </a:r>
          </a:p>
          <a:p>
            <a:r>
              <a:rPr lang="ja-JP" altLang="en-US" sz="700" dirty="0"/>
              <a:t>mzml_path_str = F:\takahashi\20230209_aging_chk\~liver\02_neg\190618_TT1_Hclass_Aging_029_10_24M_SPF_M_Liver_3_Neg.mzML</a:t>
            </a:r>
          </a:p>
          <a:p>
            <a:r>
              <a:rPr lang="ja-JP" altLang="en-US" sz="700" dirty="0"/>
              <a:t>img_output_folder_str = F:\takahashi\20230209_aging_chk\Lipidhunter\20230315_Go</a:t>
            </a:r>
          </a:p>
          <a:p>
            <a:r>
              <a:rPr lang="ja-JP" altLang="en-US" sz="700" dirty="0"/>
              <a:t>xlsx_output_path_str = F:\takahashi\20230209_aging_chk\Lipidhunter\20230315_Go\PS_neg.xlsx</a:t>
            </a:r>
          </a:p>
          <a:p>
            <a:r>
              <a:rPr lang="ja-JP" altLang="en-US" sz="700" dirty="0"/>
              <a:t>rt_start = 1.0</a:t>
            </a:r>
          </a:p>
          <a:p>
            <a:r>
              <a:rPr lang="ja-JP" altLang="en-US" sz="700" dirty="0"/>
              <a:t>rt_end = 25.0</a:t>
            </a:r>
          </a:p>
          <a:p>
            <a:r>
              <a:rPr lang="ja-JP" altLang="en-US" sz="700" dirty="0"/>
              <a:t>mz_start = 200.0</a:t>
            </a:r>
          </a:p>
          <a:p>
            <a:r>
              <a:rPr lang="ja-JP" altLang="en-US" sz="700" dirty="0"/>
              <a:t>mz_end = 1000.0</a:t>
            </a:r>
          </a:p>
          <a:p>
            <a:r>
              <a:rPr lang="ja-JP" altLang="en-US" sz="700" dirty="0"/>
              <a:t>dda_top = 10</a:t>
            </a:r>
          </a:p>
          <a:p>
            <a:r>
              <a:rPr lang="ja-JP" altLang="en-US" sz="700" dirty="0"/>
              <a:t>pr_window = 0.75</a:t>
            </a:r>
          </a:p>
          <a:p>
            <a:r>
              <a:rPr lang="ja-JP" altLang="en-US" sz="700" dirty="0"/>
              <a:t>ms_th = 1000</a:t>
            </a:r>
          </a:p>
          <a:p>
            <a:r>
              <a:rPr lang="ja-JP" altLang="en-US" sz="700" dirty="0"/>
              <a:t>ms_ppm = 20</a:t>
            </a:r>
          </a:p>
          <a:p>
            <a:r>
              <a:rPr lang="ja-JP" altLang="en-US" sz="700" dirty="0"/>
              <a:t>ms2_th = 10</a:t>
            </a:r>
          </a:p>
          <a:p>
            <a:r>
              <a:rPr lang="ja-JP" altLang="en-US" sz="700" dirty="0"/>
              <a:t>ms2_ppm = 50</a:t>
            </a:r>
          </a:p>
          <a:p>
            <a:r>
              <a:rPr lang="ja-JP" altLang="en-US" sz="700" dirty="0"/>
              <a:t>ms2_infopeak_threshold = 0.001</a:t>
            </a:r>
          </a:p>
          <a:p>
            <a:r>
              <a:rPr lang="ja-JP" altLang="en-US" sz="700" dirty="0"/>
              <a:t>rank_score_filter = 40.0</a:t>
            </a:r>
          </a:p>
          <a:p>
            <a:r>
              <a:rPr lang="ja-JP" altLang="en-US" sz="700" dirty="0"/>
              <a:t>score_filter = 40.0</a:t>
            </a:r>
          </a:p>
          <a:p>
            <a:r>
              <a:rPr lang="ja-JP" altLang="en-US" sz="700" dirty="0"/>
              <a:t>isotope_score_filter = 80.0</a:t>
            </a:r>
          </a:p>
          <a:p>
            <a:r>
              <a:rPr lang="ja-JP" altLang="en-US" sz="700" dirty="0"/>
              <a:t>lipid_specific_cfg = F:\takahashi\20230209_aging_chk\Lipidhunter\LipidHunter2_RC\LipidHunter\ConfigurationFiles\3-Specific_ions.xlsx</a:t>
            </a:r>
          </a:p>
          <a:p>
            <a:r>
              <a:rPr lang="ja-JP" altLang="en-US" sz="700" dirty="0"/>
              <a:t>core_number = 8</a:t>
            </a:r>
          </a:p>
          <a:p>
            <a:r>
              <a:rPr lang="ja-JP" altLang="en-US" sz="700" dirty="0"/>
              <a:t>max_ram = 48</a:t>
            </a:r>
          </a:p>
          <a:p>
            <a:r>
              <a:rPr lang="ja-JP" altLang="en-US" sz="700" dirty="0"/>
              <a:t>img_type = png</a:t>
            </a:r>
          </a:p>
          <a:p>
            <a:r>
              <a:rPr lang="ja-JP" altLang="en-US" sz="700" dirty="0"/>
              <a:t>img_dpi = 300</a:t>
            </a:r>
          </a:p>
          <a:p>
            <a:r>
              <a:rPr lang="ja-JP" altLang="en-US" sz="700" dirty="0"/>
              <a:t>hunter_folder = F:\takahashi\20230209_aging_chk\Lipidhunter\LipidHunter2_RC\LipidHunter</a:t>
            </a:r>
          </a:p>
          <a:p>
            <a:r>
              <a:rPr lang="ja-JP" altLang="en-US" sz="700" dirty="0"/>
              <a:t>hunter_start_time = 2023-03-15_12-08-08</a:t>
            </a:r>
          </a:p>
          <a:p>
            <a:r>
              <a:rPr lang="ja-JP" altLang="en-US" sz="700" dirty="0"/>
              <a:t>rank_score = True</a:t>
            </a:r>
          </a:p>
          <a:p>
            <a:r>
              <a:rPr lang="ja-JP" altLang="en-US" sz="700" dirty="0"/>
              <a:t>tag_all_sn = True</a:t>
            </a:r>
          </a:p>
          <a:p>
            <a:r>
              <a:rPr lang="ja-JP" altLang="en-US" sz="700" dirty="0"/>
              <a:t>fast_isotope = False</a:t>
            </a:r>
          </a:p>
          <a:p>
            <a:r>
              <a:rPr lang="ja-JP" altLang="en-US" sz="700" dirty="0"/>
              <a:t>ms_max = 0</a:t>
            </a:r>
          </a:p>
          <a:p>
            <a:r>
              <a:rPr lang="ja-JP" altLang="en-US" sz="700" dirty="0"/>
              <a:t>batch_cfg_file = F:\takahashi\20230209_aging_chk\Lipidhunter\20230315_Go\batch\PS.txt</a:t>
            </a:r>
          </a:p>
          <a:p>
            <a:r>
              <a:rPr lang="ja-JP" altLang="en-US" sz="700" dirty="0"/>
              <a:t>lipid_type = PS</a:t>
            </a:r>
          </a:p>
          <a:p>
            <a:endParaRPr lang="ja-JP" altLang="en-US" sz="700" dirty="0"/>
          </a:p>
        </p:txBody>
      </p:sp>
    </p:spTree>
    <p:extLst>
      <p:ext uri="{BB962C8B-B14F-4D97-AF65-F5344CB8AC3E}">
        <p14:creationId xmlns:p14="http://schemas.microsoft.com/office/powerpoint/2010/main" val="2642640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4E65018-4589-9216-4A6B-0DC28E3260F3}"/>
              </a:ext>
            </a:extLst>
          </p:cNvPr>
          <p:cNvSpPr txBox="1"/>
          <p:nvPr/>
        </p:nvSpPr>
        <p:spPr>
          <a:xfrm>
            <a:off x="6332559" y="1156184"/>
            <a:ext cx="5386317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[parameters]</a:t>
            </a:r>
          </a:p>
          <a:p>
            <a:r>
              <a:rPr lang="ja-JP" altLang="en-US" sz="700" dirty="0"/>
              <a:t>vendor = sciex</a:t>
            </a:r>
          </a:p>
          <a:p>
            <a:r>
              <a:rPr lang="ja-JP" altLang="en-US" sz="700" dirty="0"/>
              <a:t>experiment_mode = LC-MS</a:t>
            </a:r>
          </a:p>
          <a:p>
            <a:r>
              <a:rPr lang="ja-JP" altLang="en-US" sz="700" dirty="0"/>
              <a:t>lipid_class = PA</a:t>
            </a:r>
          </a:p>
          <a:p>
            <a:r>
              <a:rPr lang="ja-JP" altLang="en-US" sz="700" dirty="0"/>
              <a:t>charge_mode = [M-H]-</a:t>
            </a:r>
          </a:p>
          <a:p>
            <a:r>
              <a:rPr lang="ja-JP" altLang="en-US" sz="700" dirty="0"/>
              <a:t>fawhitelist_path_str = F:\takahashi\20230209_aging_chk\Lipidhunter\LipidHunter2_RC\LipidHunter\ConfigurationFiles\1-FA_Whitelist_To_MS-DIAL_compair.xlsx</a:t>
            </a:r>
          </a:p>
          <a:p>
            <a:r>
              <a:rPr lang="ja-JP" altLang="en-US" sz="700" dirty="0"/>
              <a:t>score_cfg = F:\takahashi\20230209_aging_chk\Lipidhunter\LipidHunter2_RC\LipidHunter\ConfigurationFiles\2-Score_weight_PL.xlsx</a:t>
            </a:r>
          </a:p>
          <a:p>
            <a:r>
              <a:rPr lang="ja-JP" altLang="en-US" sz="700" dirty="0"/>
              <a:t>mzml_path_str = F:\takahashi\20230209_aging_chk\~liver\02_neg\190618_TT1_Hclass_Aging_029_10_24M_SPF_M_Liver_3_Neg.mzML</a:t>
            </a:r>
          </a:p>
          <a:p>
            <a:r>
              <a:rPr lang="ja-JP" altLang="en-US" sz="700" dirty="0"/>
              <a:t>img_output_folder_str = F:\takahashi\20230209_aging_chk\Lipidhunter\20230315_Go</a:t>
            </a:r>
          </a:p>
          <a:p>
            <a:r>
              <a:rPr lang="ja-JP" altLang="en-US" sz="700" dirty="0"/>
              <a:t>xlsx_output_path_str = F:\takahashi\20230209_aging_chk\Lipidhunter\20230315_Go\PA_neg.xlsx</a:t>
            </a:r>
          </a:p>
          <a:p>
            <a:r>
              <a:rPr lang="ja-JP" altLang="en-US" sz="700" dirty="0"/>
              <a:t>rt_start = 1.0</a:t>
            </a:r>
          </a:p>
          <a:p>
            <a:r>
              <a:rPr lang="ja-JP" altLang="en-US" sz="700" dirty="0"/>
              <a:t>rt_end = 25.0</a:t>
            </a:r>
          </a:p>
          <a:p>
            <a:r>
              <a:rPr lang="ja-JP" altLang="en-US" sz="700" dirty="0"/>
              <a:t>mz_start = 200.0</a:t>
            </a:r>
          </a:p>
          <a:p>
            <a:r>
              <a:rPr lang="ja-JP" altLang="en-US" sz="700" dirty="0"/>
              <a:t>mz_end = 1000.0</a:t>
            </a:r>
          </a:p>
          <a:p>
            <a:r>
              <a:rPr lang="ja-JP" altLang="en-US" sz="700" dirty="0"/>
              <a:t>dda_top = 10</a:t>
            </a:r>
          </a:p>
          <a:p>
            <a:r>
              <a:rPr lang="ja-JP" altLang="en-US" sz="700" dirty="0"/>
              <a:t>pr_window = 0.75</a:t>
            </a:r>
          </a:p>
          <a:p>
            <a:r>
              <a:rPr lang="ja-JP" altLang="en-US" sz="700" dirty="0"/>
              <a:t>ms_th = 1000</a:t>
            </a:r>
          </a:p>
          <a:p>
            <a:r>
              <a:rPr lang="ja-JP" altLang="en-US" sz="700" dirty="0"/>
              <a:t>ms_ppm = 20</a:t>
            </a:r>
          </a:p>
          <a:p>
            <a:r>
              <a:rPr lang="ja-JP" altLang="en-US" sz="700" dirty="0"/>
              <a:t>ms2_th = 10</a:t>
            </a:r>
          </a:p>
          <a:p>
            <a:r>
              <a:rPr lang="ja-JP" altLang="en-US" sz="700" dirty="0"/>
              <a:t>ms2_ppm = 50</a:t>
            </a:r>
          </a:p>
          <a:p>
            <a:r>
              <a:rPr lang="ja-JP" altLang="en-US" sz="700" dirty="0"/>
              <a:t>ms2_infopeak_threshold = 0.001</a:t>
            </a:r>
          </a:p>
          <a:p>
            <a:r>
              <a:rPr lang="ja-JP" altLang="en-US" sz="700" dirty="0"/>
              <a:t>rank_score_filter = 40.0</a:t>
            </a:r>
          </a:p>
          <a:p>
            <a:r>
              <a:rPr lang="ja-JP" altLang="en-US" sz="700" dirty="0"/>
              <a:t>score_filter = 40.0</a:t>
            </a:r>
          </a:p>
          <a:p>
            <a:r>
              <a:rPr lang="ja-JP" altLang="en-US" sz="700" dirty="0"/>
              <a:t>isotope_score_filter = 80.0</a:t>
            </a:r>
          </a:p>
          <a:p>
            <a:r>
              <a:rPr lang="ja-JP" altLang="en-US" sz="700" dirty="0"/>
              <a:t>lipid_specific_cfg = F:\takahashi\20230209_aging_chk\Lipidhunter\LipidHunter2_RC\LipidHunter\ConfigurationFiles\3-Specific_ions.xlsx</a:t>
            </a:r>
          </a:p>
          <a:p>
            <a:r>
              <a:rPr lang="ja-JP" altLang="en-US" sz="700" dirty="0"/>
              <a:t>core_number = 8</a:t>
            </a:r>
          </a:p>
          <a:p>
            <a:r>
              <a:rPr lang="ja-JP" altLang="en-US" sz="700" dirty="0"/>
              <a:t>max_ram = 48</a:t>
            </a:r>
          </a:p>
          <a:p>
            <a:r>
              <a:rPr lang="ja-JP" altLang="en-US" sz="700" dirty="0"/>
              <a:t>img_type = png</a:t>
            </a:r>
          </a:p>
          <a:p>
            <a:r>
              <a:rPr lang="ja-JP" altLang="en-US" sz="700" dirty="0"/>
              <a:t>img_dpi = 300</a:t>
            </a:r>
          </a:p>
          <a:p>
            <a:r>
              <a:rPr lang="ja-JP" altLang="en-US" sz="700" dirty="0"/>
              <a:t>hunter_folder = F:\takahashi\20230209_aging_chk\Lipidhunter\LipidHunter2_RC\LipidHunter</a:t>
            </a:r>
          </a:p>
          <a:p>
            <a:r>
              <a:rPr lang="ja-JP" altLang="en-US" sz="700" dirty="0"/>
              <a:t>hunter_start_time = 2023-03-15_11-51-25</a:t>
            </a:r>
          </a:p>
          <a:p>
            <a:r>
              <a:rPr lang="ja-JP" altLang="en-US" sz="700" dirty="0"/>
              <a:t>rank_score = True</a:t>
            </a:r>
          </a:p>
          <a:p>
            <a:r>
              <a:rPr lang="ja-JP" altLang="en-US" sz="700" dirty="0"/>
              <a:t>tag_all_sn = True</a:t>
            </a:r>
          </a:p>
          <a:p>
            <a:r>
              <a:rPr lang="ja-JP" altLang="en-US" sz="700" dirty="0"/>
              <a:t>fast_isotope = False</a:t>
            </a:r>
          </a:p>
          <a:p>
            <a:r>
              <a:rPr lang="ja-JP" altLang="en-US" sz="700" dirty="0"/>
              <a:t>ms_max = 0</a:t>
            </a:r>
          </a:p>
          <a:p>
            <a:r>
              <a:rPr lang="ja-JP" altLang="en-US" sz="700" dirty="0"/>
              <a:t>batch_cfg_file = F:\takahashi\20230209_aging_chk\Lipidhunter\20230315_Go\batch\PA.txt</a:t>
            </a:r>
          </a:p>
          <a:p>
            <a:r>
              <a:rPr lang="ja-JP" altLang="en-US" sz="700" dirty="0"/>
              <a:t>lipid_type = PA</a:t>
            </a:r>
          </a:p>
          <a:p>
            <a:endParaRPr lang="ja-JP" altLang="en-US" sz="7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3E8A446-C8AB-6584-2C70-B7F186EC21FD}"/>
              </a:ext>
            </a:extLst>
          </p:cNvPr>
          <p:cNvSpPr txBox="1"/>
          <p:nvPr/>
        </p:nvSpPr>
        <p:spPr>
          <a:xfrm>
            <a:off x="609600" y="1055767"/>
            <a:ext cx="5067868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[parameters]</a:t>
            </a:r>
          </a:p>
          <a:p>
            <a:r>
              <a:rPr lang="ja-JP" altLang="en-US" sz="700" dirty="0"/>
              <a:t>vendor = sciex</a:t>
            </a:r>
          </a:p>
          <a:p>
            <a:r>
              <a:rPr lang="ja-JP" altLang="en-US" sz="700" dirty="0"/>
              <a:t>experiment_mode = LC-MS</a:t>
            </a:r>
          </a:p>
          <a:p>
            <a:r>
              <a:rPr lang="ja-JP" altLang="en-US" sz="700" dirty="0"/>
              <a:t>lipid_class = PI</a:t>
            </a:r>
          </a:p>
          <a:p>
            <a:r>
              <a:rPr lang="ja-JP" altLang="en-US" sz="700" dirty="0"/>
              <a:t>charge_mode = [M-H]-</a:t>
            </a:r>
          </a:p>
          <a:p>
            <a:r>
              <a:rPr lang="ja-JP" altLang="en-US" sz="700" dirty="0"/>
              <a:t>fawhitelist_path_str = F:\takahashi\20230209_aging_chk\Lipidhunter\LipidHunter2_RC\LipidHunter\ConfigurationFiles\1-FA_Whitelist_To_MS-DIAL_compair.xlsx</a:t>
            </a:r>
          </a:p>
          <a:p>
            <a:r>
              <a:rPr lang="ja-JP" altLang="en-US" sz="700" dirty="0"/>
              <a:t>score_cfg = F:\takahashi\20230209_aging_chk\Lipidhunter\LipidHunter2_RC\LipidHunter\ConfigurationFiles\2-Score_weight_PL.xlsx</a:t>
            </a:r>
          </a:p>
          <a:p>
            <a:r>
              <a:rPr lang="ja-JP" altLang="en-US" sz="700" dirty="0"/>
              <a:t>mzml_path_str = F:\takahashi\20230209_aging_chk\~liver\02_neg\190618_TT1_Hclass_Aging_029_10_24M_SPF_M_Liver_3_Neg.mzML</a:t>
            </a:r>
          </a:p>
          <a:p>
            <a:r>
              <a:rPr lang="ja-JP" altLang="en-US" sz="700" dirty="0"/>
              <a:t>img_output_folder_str = F:\takahashi\20230209_aging_chk\Lipidhunter\20230315_Go</a:t>
            </a:r>
          </a:p>
          <a:p>
            <a:r>
              <a:rPr lang="ja-JP" altLang="en-US" sz="700" dirty="0"/>
              <a:t>xlsx_output_path_str = F:\takahashi\20230209_aging_chk\Lipidhunter\20230315_Go\PI_neg.xlsx</a:t>
            </a:r>
          </a:p>
          <a:p>
            <a:r>
              <a:rPr lang="ja-JP" altLang="en-US" sz="700" dirty="0"/>
              <a:t>rt_start = 1.0</a:t>
            </a:r>
          </a:p>
          <a:p>
            <a:r>
              <a:rPr lang="ja-JP" altLang="en-US" sz="700" dirty="0"/>
              <a:t>rt_end = 25.0</a:t>
            </a:r>
          </a:p>
          <a:p>
            <a:r>
              <a:rPr lang="ja-JP" altLang="en-US" sz="700" dirty="0"/>
              <a:t>mz_start = 200.0</a:t>
            </a:r>
          </a:p>
          <a:p>
            <a:r>
              <a:rPr lang="ja-JP" altLang="en-US" sz="700" dirty="0"/>
              <a:t>mz_end = 1000.0</a:t>
            </a:r>
          </a:p>
          <a:p>
            <a:r>
              <a:rPr lang="ja-JP" altLang="en-US" sz="700" dirty="0"/>
              <a:t>dda_top = 10</a:t>
            </a:r>
          </a:p>
          <a:p>
            <a:r>
              <a:rPr lang="ja-JP" altLang="en-US" sz="700" dirty="0"/>
              <a:t>pr_window = 0.75</a:t>
            </a:r>
          </a:p>
          <a:p>
            <a:r>
              <a:rPr lang="ja-JP" altLang="en-US" sz="700" dirty="0"/>
              <a:t>ms_th = 1000</a:t>
            </a:r>
          </a:p>
          <a:p>
            <a:r>
              <a:rPr lang="ja-JP" altLang="en-US" sz="700" dirty="0"/>
              <a:t>ms_ppm = 20</a:t>
            </a:r>
          </a:p>
          <a:p>
            <a:r>
              <a:rPr lang="ja-JP" altLang="en-US" sz="700" dirty="0"/>
              <a:t>ms2_th = 10</a:t>
            </a:r>
          </a:p>
          <a:p>
            <a:r>
              <a:rPr lang="ja-JP" altLang="en-US" sz="700" dirty="0"/>
              <a:t>ms2_ppm = 50</a:t>
            </a:r>
          </a:p>
          <a:p>
            <a:r>
              <a:rPr lang="ja-JP" altLang="en-US" sz="700" dirty="0"/>
              <a:t>ms2_infopeak_threshold = 0.001</a:t>
            </a:r>
          </a:p>
          <a:p>
            <a:r>
              <a:rPr lang="ja-JP" altLang="en-US" sz="700" dirty="0"/>
              <a:t>rank_score_filter = 40.0</a:t>
            </a:r>
          </a:p>
          <a:p>
            <a:r>
              <a:rPr lang="ja-JP" altLang="en-US" sz="700" dirty="0"/>
              <a:t>score_filter = 40.0</a:t>
            </a:r>
          </a:p>
          <a:p>
            <a:r>
              <a:rPr lang="ja-JP" altLang="en-US" sz="700" dirty="0"/>
              <a:t>isotope_score_filter = 80.0</a:t>
            </a:r>
          </a:p>
          <a:p>
            <a:r>
              <a:rPr lang="ja-JP" altLang="en-US" sz="700" dirty="0"/>
              <a:t>lipid_specific_cfg = F:\takahashi\20230209_aging_chk\Lipidhunter\LipidHunter2_RC\LipidHunter\ConfigurationFiles\3-Specific_ions.xlsx</a:t>
            </a:r>
          </a:p>
          <a:p>
            <a:r>
              <a:rPr lang="ja-JP" altLang="en-US" sz="700" dirty="0"/>
              <a:t>core_number = 8</a:t>
            </a:r>
          </a:p>
          <a:p>
            <a:r>
              <a:rPr lang="ja-JP" altLang="en-US" sz="700" dirty="0"/>
              <a:t>max_ram = 48</a:t>
            </a:r>
          </a:p>
          <a:p>
            <a:r>
              <a:rPr lang="ja-JP" altLang="en-US" sz="700" dirty="0"/>
              <a:t>img_type = png</a:t>
            </a:r>
          </a:p>
          <a:p>
            <a:r>
              <a:rPr lang="ja-JP" altLang="en-US" sz="700" dirty="0"/>
              <a:t>img_dpi = 300</a:t>
            </a:r>
          </a:p>
          <a:p>
            <a:r>
              <a:rPr lang="ja-JP" altLang="en-US" sz="700" dirty="0"/>
              <a:t>hunter_folder = F:\takahashi\20230209_aging_chk\Lipidhunter\LipidHunter2_RC\LipidHunter</a:t>
            </a:r>
          </a:p>
          <a:p>
            <a:r>
              <a:rPr lang="ja-JP" altLang="en-US" sz="700" dirty="0"/>
              <a:t>hunter_start_time = 2023-03-15_12-06-12</a:t>
            </a:r>
          </a:p>
          <a:p>
            <a:r>
              <a:rPr lang="ja-JP" altLang="en-US" sz="700" dirty="0"/>
              <a:t>rank_score = True</a:t>
            </a:r>
          </a:p>
          <a:p>
            <a:r>
              <a:rPr lang="ja-JP" altLang="en-US" sz="700" dirty="0"/>
              <a:t>tag_all_sn = True</a:t>
            </a:r>
          </a:p>
          <a:p>
            <a:r>
              <a:rPr lang="ja-JP" altLang="en-US" sz="700" dirty="0"/>
              <a:t>fast_isotope = False</a:t>
            </a:r>
          </a:p>
          <a:p>
            <a:r>
              <a:rPr lang="ja-JP" altLang="en-US" sz="700" dirty="0"/>
              <a:t>ms_max = 0</a:t>
            </a:r>
          </a:p>
          <a:p>
            <a:r>
              <a:rPr lang="ja-JP" altLang="en-US" sz="700" dirty="0"/>
              <a:t>batch_cfg_file = F:\takahashi\20230209_aging_chk\Lipidhunter\20230315_Go\batch\PI.txt</a:t>
            </a:r>
          </a:p>
          <a:p>
            <a:r>
              <a:rPr lang="ja-JP" altLang="en-US" sz="700" dirty="0"/>
              <a:t>lipid_type = PI</a:t>
            </a:r>
          </a:p>
          <a:p>
            <a:endParaRPr lang="ja-JP" altLang="en-US" sz="700" dirty="0"/>
          </a:p>
        </p:txBody>
      </p:sp>
    </p:spTree>
    <p:extLst>
      <p:ext uri="{BB962C8B-B14F-4D97-AF65-F5344CB8AC3E}">
        <p14:creationId xmlns:p14="http://schemas.microsoft.com/office/powerpoint/2010/main" val="3237652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2FC4F7F-41F7-F9F6-EF19-1BB1AD378C1D}"/>
              </a:ext>
            </a:extLst>
          </p:cNvPr>
          <p:cNvSpPr txBox="1"/>
          <p:nvPr/>
        </p:nvSpPr>
        <p:spPr>
          <a:xfrm>
            <a:off x="5997389" y="990305"/>
            <a:ext cx="5230905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[parameters]</a:t>
            </a:r>
          </a:p>
          <a:p>
            <a:r>
              <a:rPr lang="ja-JP" altLang="en-US" sz="700" dirty="0"/>
              <a:t>vendor = sciex</a:t>
            </a:r>
          </a:p>
          <a:p>
            <a:r>
              <a:rPr lang="ja-JP" altLang="en-US" sz="700" dirty="0"/>
              <a:t>experiment_mode = LC-MS</a:t>
            </a:r>
          </a:p>
          <a:p>
            <a:r>
              <a:rPr lang="ja-JP" altLang="en-US" sz="700" dirty="0"/>
              <a:t>lipid_class = TG</a:t>
            </a:r>
          </a:p>
          <a:p>
            <a:r>
              <a:rPr lang="ja-JP" altLang="en-US" sz="700" dirty="0"/>
              <a:t>charge_mode = [M+NH4]+</a:t>
            </a:r>
          </a:p>
          <a:p>
            <a:r>
              <a:rPr lang="ja-JP" altLang="en-US" sz="700" dirty="0"/>
              <a:t>fawhitelist_path_str = F:\takahashi\20230209_aging_chk\Lipidhunter\LipidHunter2_RC\LipidHunter\ConfigurationFiles\1-FA_Whitelist_To_MS-DIAL_compair.xlsx</a:t>
            </a:r>
          </a:p>
          <a:p>
            <a:r>
              <a:rPr lang="ja-JP" altLang="en-US" sz="700" dirty="0"/>
              <a:t>score_cfg = F:\takahashi\20230209_aging_chk\Lipidhunter\LipidHunter2_RC\LipidHunter\ConfigurationFiles\2-Score_weight_TG.xlsx</a:t>
            </a:r>
          </a:p>
          <a:p>
            <a:r>
              <a:rPr lang="ja-JP" altLang="en-US" sz="700" dirty="0"/>
              <a:t>mzml_path_str = F:\takahashi\20230209_aging_chk\~liver\01_pos\190618_TT1_Hclass_Aging_029_10_24M_SPF_M_Liver_3_Pos.mzML</a:t>
            </a:r>
          </a:p>
          <a:p>
            <a:r>
              <a:rPr lang="ja-JP" altLang="en-US" sz="700" dirty="0"/>
              <a:t>img_output_folder_str = F:\takahashi\20230209_aging_chk\Lipidhunter\20230315_Go</a:t>
            </a:r>
          </a:p>
          <a:p>
            <a:r>
              <a:rPr lang="ja-JP" altLang="en-US" sz="700" dirty="0"/>
              <a:t>xlsx_output_path_str = F:\takahashi\20230209_aging_chk\Lipidhunter\20230315_Go\TG_NH4.xlsx</a:t>
            </a:r>
          </a:p>
          <a:p>
            <a:r>
              <a:rPr lang="ja-JP" altLang="en-US" sz="700" dirty="0"/>
              <a:t>rt_start = 1.0</a:t>
            </a:r>
          </a:p>
          <a:p>
            <a:r>
              <a:rPr lang="ja-JP" altLang="en-US" sz="700" dirty="0"/>
              <a:t>rt_end = 30.0</a:t>
            </a:r>
          </a:p>
          <a:p>
            <a:r>
              <a:rPr lang="ja-JP" altLang="en-US" sz="700" dirty="0"/>
              <a:t>mz_start = 200.0</a:t>
            </a:r>
          </a:p>
          <a:p>
            <a:r>
              <a:rPr lang="ja-JP" altLang="en-US" sz="700" dirty="0"/>
              <a:t>mz_end = 1200.0</a:t>
            </a:r>
          </a:p>
          <a:p>
            <a:r>
              <a:rPr lang="ja-JP" altLang="en-US" sz="700" dirty="0"/>
              <a:t>dda_top = 10</a:t>
            </a:r>
          </a:p>
          <a:p>
            <a:r>
              <a:rPr lang="ja-JP" altLang="en-US" sz="700" dirty="0"/>
              <a:t>pr_window = 0.75</a:t>
            </a:r>
          </a:p>
          <a:p>
            <a:r>
              <a:rPr lang="ja-JP" altLang="en-US" sz="700" dirty="0"/>
              <a:t>ms_th = 1000</a:t>
            </a:r>
          </a:p>
          <a:p>
            <a:r>
              <a:rPr lang="ja-JP" altLang="en-US" sz="700" dirty="0"/>
              <a:t>ms_ppm = 20</a:t>
            </a:r>
          </a:p>
          <a:p>
            <a:r>
              <a:rPr lang="ja-JP" altLang="en-US" sz="700" dirty="0"/>
              <a:t>ms2_th = 10</a:t>
            </a:r>
          </a:p>
          <a:p>
            <a:r>
              <a:rPr lang="ja-JP" altLang="en-US" sz="700" dirty="0"/>
              <a:t>ms2_ppm = 50</a:t>
            </a:r>
          </a:p>
          <a:p>
            <a:r>
              <a:rPr lang="ja-JP" altLang="en-US" sz="700" dirty="0"/>
              <a:t>ms2_infopeak_threshold = 0.001</a:t>
            </a:r>
          </a:p>
          <a:p>
            <a:r>
              <a:rPr lang="ja-JP" altLang="en-US" sz="700" dirty="0"/>
              <a:t>rank_score_filter = 50.0</a:t>
            </a:r>
          </a:p>
          <a:p>
            <a:r>
              <a:rPr lang="ja-JP" altLang="en-US" sz="700" dirty="0"/>
              <a:t>score_filter = 50.0</a:t>
            </a:r>
          </a:p>
          <a:p>
            <a:r>
              <a:rPr lang="ja-JP" altLang="en-US" sz="700" dirty="0"/>
              <a:t>isotope_score_filter = 80.0</a:t>
            </a:r>
          </a:p>
          <a:p>
            <a:r>
              <a:rPr lang="ja-JP" altLang="en-US" sz="700" dirty="0"/>
              <a:t>lipid_specific_cfg = F:\takahashi\20230209_aging_chk\Lipidhunter\LipidHunter2_RC\LipidHunter\ConfigurationFiles\3-Specific_ions.xlsx</a:t>
            </a:r>
          </a:p>
          <a:p>
            <a:r>
              <a:rPr lang="ja-JP" altLang="en-US" sz="700" dirty="0"/>
              <a:t>core_number = 8</a:t>
            </a:r>
          </a:p>
          <a:p>
            <a:r>
              <a:rPr lang="ja-JP" altLang="en-US" sz="700" dirty="0"/>
              <a:t>max_ram = 64</a:t>
            </a:r>
          </a:p>
          <a:p>
            <a:r>
              <a:rPr lang="ja-JP" altLang="en-US" sz="700" dirty="0"/>
              <a:t>img_type = png</a:t>
            </a:r>
          </a:p>
          <a:p>
            <a:r>
              <a:rPr lang="ja-JP" altLang="en-US" sz="700" dirty="0"/>
              <a:t>img_dpi = 300</a:t>
            </a:r>
          </a:p>
          <a:p>
            <a:r>
              <a:rPr lang="ja-JP" altLang="en-US" sz="700" dirty="0"/>
              <a:t>hunter_folder = F:\takahashi\20230209_aging_chk\Lipidhunter\LipidHunter2_RC\LipidHunter</a:t>
            </a:r>
          </a:p>
          <a:p>
            <a:r>
              <a:rPr lang="ja-JP" altLang="en-US" sz="700" dirty="0"/>
              <a:t>hunter_start_time = 2023-03-15_15-22-06</a:t>
            </a:r>
          </a:p>
          <a:p>
            <a:r>
              <a:rPr lang="ja-JP" altLang="en-US" sz="700" dirty="0"/>
              <a:t>rank_score = True</a:t>
            </a:r>
          </a:p>
          <a:p>
            <a:r>
              <a:rPr lang="ja-JP" altLang="en-US" sz="700" dirty="0"/>
              <a:t>tag_all_sn = True</a:t>
            </a:r>
          </a:p>
          <a:p>
            <a:r>
              <a:rPr lang="ja-JP" altLang="en-US" sz="700" dirty="0"/>
              <a:t>fast_isotope = False</a:t>
            </a:r>
          </a:p>
          <a:p>
            <a:r>
              <a:rPr lang="ja-JP" altLang="en-US" sz="700" dirty="0"/>
              <a:t>ms_max = 0</a:t>
            </a:r>
          </a:p>
          <a:p>
            <a:r>
              <a:rPr lang="ja-JP" altLang="en-US" sz="700" dirty="0"/>
              <a:t>batch_cfg_file = F:\takahashi\20230209_aging_chk\Lipidhunter\20230315_Go\batch\TG_NH4.txt</a:t>
            </a:r>
          </a:p>
          <a:p>
            <a:r>
              <a:rPr lang="ja-JP" altLang="en-US" sz="700" dirty="0"/>
              <a:t>lipid_type = TG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ED7A3F4-3AEB-C7D0-744F-1D88367649DE}"/>
              </a:ext>
            </a:extLst>
          </p:cNvPr>
          <p:cNvSpPr txBox="1"/>
          <p:nvPr/>
        </p:nvSpPr>
        <p:spPr>
          <a:xfrm>
            <a:off x="605116" y="990305"/>
            <a:ext cx="5087471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[parameters]</a:t>
            </a:r>
          </a:p>
          <a:p>
            <a:r>
              <a:rPr lang="ja-JP" altLang="en-US" sz="700" dirty="0"/>
              <a:t>vendor = sciex</a:t>
            </a:r>
          </a:p>
          <a:p>
            <a:r>
              <a:rPr lang="ja-JP" altLang="en-US" sz="700" dirty="0"/>
              <a:t>experiment_mode = LC-MS</a:t>
            </a:r>
          </a:p>
          <a:p>
            <a:r>
              <a:rPr lang="ja-JP" altLang="en-US" sz="700" dirty="0"/>
              <a:t>lipid_class = DG</a:t>
            </a:r>
          </a:p>
          <a:p>
            <a:r>
              <a:rPr lang="ja-JP" altLang="en-US" sz="700" dirty="0"/>
              <a:t>charge_mode = [M+NH4]+</a:t>
            </a:r>
          </a:p>
          <a:p>
            <a:r>
              <a:rPr lang="ja-JP" altLang="en-US" sz="700" dirty="0"/>
              <a:t>fawhitelist_path_str = F:\takahashi\20230209_aging_chk\Lipidhunter\LipidHunter2_RC\LipidHunter\ConfigurationFiles\1-FA_Whitelist_To_MS-DIAL_compair.xlsx</a:t>
            </a:r>
          </a:p>
          <a:p>
            <a:r>
              <a:rPr lang="ja-JP" altLang="en-US" sz="700" dirty="0"/>
              <a:t>score_cfg = F:\takahashi\20230209_aging_chk\Lipidhunter\LipidHunter2_RC\LipidHunter\ConfigurationFiles\2-Score_weight_DG.xlsx</a:t>
            </a:r>
          </a:p>
          <a:p>
            <a:r>
              <a:rPr lang="ja-JP" altLang="en-US" sz="700" dirty="0"/>
              <a:t>mzml_path_str = F:\takahashi\20230209_aging_chk\~liver\01_pos\190618_TT1_Hclass_Aging_029_10_24M_SPF_M_Liver_3_Pos.mzML</a:t>
            </a:r>
          </a:p>
          <a:p>
            <a:r>
              <a:rPr lang="ja-JP" altLang="en-US" sz="700" dirty="0"/>
              <a:t>img_output_folder_str = F:\takahashi\20230209_aging_chk\Lipidhunter\20230315_Go</a:t>
            </a:r>
          </a:p>
          <a:p>
            <a:r>
              <a:rPr lang="ja-JP" altLang="en-US" sz="700" dirty="0"/>
              <a:t>xlsx_output_path_str = F:\takahashi\20230209_aging_chk\Lipidhunter\20230315_Go\DG_NH4.xlsx</a:t>
            </a:r>
          </a:p>
          <a:p>
            <a:r>
              <a:rPr lang="ja-JP" altLang="en-US" sz="700" dirty="0"/>
              <a:t>rt_start = 1.0</a:t>
            </a:r>
          </a:p>
          <a:p>
            <a:r>
              <a:rPr lang="ja-JP" altLang="en-US" sz="700" dirty="0"/>
              <a:t>rt_end = 20.0</a:t>
            </a:r>
          </a:p>
          <a:p>
            <a:r>
              <a:rPr lang="ja-JP" altLang="en-US" sz="700" dirty="0"/>
              <a:t>mz_start = 200.0</a:t>
            </a:r>
          </a:p>
          <a:p>
            <a:r>
              <a:rPr lang="ja-JP" altLang="en-US" sz="700" dirty="0"/>
              <a:t>mz_end = 1000.0</a:t>
            </a:r>
          </a:p>
          <a:p>
            <a:r>
              <a:rPr lang="ja-JP" altLang="en-US" sz="700" dirty="0"/>
              <a:t>dda_top = 10</a:t>
            </a:r>
          </a:p>
          <a:p>
            <a:r>
              <a:rPr lang="ja-JP" altLang="en-US" sz="700" dirty="0"/>
              <a:t>pr_window = 0.75</a:t>
            </a:r>
          </a:p>
          <a:p>
            <a:r>
              <a:rPr lang="ja-JP" altLang="en-US" sz="700" dirty="0"/>
              <a:t>ms_th = 1000</a:t>
            </a:r>
          </a:p>
          <a:p>
            <a:r>
              <a:rPr lang="ja-JP" altLang="en-US" sz="700" dirty="0"/>
              <a:t>ms_ppm = 20</a:t>
            </a:r>
          </a:p>
          <a:p>
            <a:r>
              <a:rPr lang="ja-JP" altLang="en-US" sz="700" dirty="0"/>
              <a:t>ms2_th = 10</a:t>
            </a:r>
          </a:p>
          <a:p>
            <a:r>
              <a:rPr lang="ja-JP" altLang="en-US" sz="700" dirty="0"/>
              <a:t>ms2_ppm = 50</a:t>
            </a:r>
          </a:p>
          <a:p>
            <a:r>
              <a:rPr lang="ja-JP" altLang="en-US" sz="700" dirty="0"/>
              <a:t>ms2_infopeak_threshold = 0.001</a:t>
            </a:r>
          </a:p>
          <a:p>
            <a:r>
              <a:rPr lang="ja-JP" altLang="en-US" sz="700" dirty="0"/>
              <a:t>rank_score_filter = 40.0</a:t>
            </a:r>
          </a:p>
          <a:p>
            <a:r>
              <a:rPr lang="ja-JP" altLang="en-US" sz="700" dirty="0"/>
              <a:t>score_filter = 40.0</a:t>
            </a:r>
          </a:p>
          <a:p>
            <a:r>
              <a:rPr lang="ja-JP" altLang="en-US" sz="700" dirty="0"/>
              <a:t>isotope_score_filter = 80.0</a:t>
            </a:r>
          </a:p>
          <a:p>
            <a:r>
              <a:rPr lang="ja-JP" altLang="en-US" sz="700" dirty="0"/>
              <a:t>lipid_specific_cfg = F:\takahashi\20230209_aging_chk\Lipidhunter\LipidHunter2_RC\LipidHunter\ConfigurationFiles\3-Specific_ions.xlsx</a:t>
            </a:r>
          </a:p>
          <a:p>
            <a:r>
              <a:rPr lang="ja-JP" altLang="en-US" sz="700" dirty="0"/>
              <a:t>core_number = 8</a:t>
            </a:r>
          </a:p>
          <a:p>
            <a:r>
              <a:rPr lang="ja-JP" altLang="en-US" sz="700" dirty="0"/>
              <a:t>max_ram = 48</a:t>
            </a:r>
          </a:p>
          <a:p>
            <a:r>
              <a:rPr lang="ja-JP" altLang="en-US" sz="700" dirty="0"/>
              <a:t>img_type = png</a:t>
            </a:r>
          </a:p>
          <a:p>
            <a:r>
              <a:rPr lang="ja-JP" altLang="en-US" sz="700" dirty="0"/>
              <a:t>img_dpi = 300</a:t>
            </a:r>
          </a:p>
          <a:p>
            <a:r>
              <a:rPr lang="ja-JP" altLang="en-US" sz="700" dirty="0"/>
              <a:t>hunter_folder = F:\takahashi\20230209_aging_chk\Lipidhunter\LipidHunter2_RC\LipidHunter</a:t>
            </a:r>
          </a:p>
          <a:p>
            <a:r>
              <a:rPr lang="ja-JP" altLang="en-US" sz="700" dirty="0"/>
              <a:t>hunter_start_time = 2023-03-15_11-36-59</a:t>
            </a:r>
          </a:p>
          <a:p>
            <a:r>
              <a:rPr lang="ja-JP" altLang="en-US" sz="700" dirty="0"/>
              <a:t>rank_score = True</a:t>
            </a:r>
          </a:p>
          <a:p>
            <a:r>
              <a:rPr lang="ja-JP" altLang="en-US" sz="700" dirty="0"/>
              <a:t>tag_all_sn = True</a:t>
            </a:r>
          </a:p>
          <a:p>
            <a:r>
              <a:rPr lang="ja-JP" altLang="en-US" sz="700" dirty="0"/>
              <a:t>fast_isotope = False</a:t>
            </a:r>
          </a:p>
          <a:p>
            <a:r>
              <a:rPr lang="ja-JP" altLang="en-US" sz="700" dirty="0"/>
              <a:t>ms_max = 0</a:t>
            </a:r>
          </a:p>
          <a:p>
            <a:r>
              <a:rPr lang="ja-JP" altLang="en-US" sz="700" dirty="0"/>
              <a:t>batch_cfg_file = F:\takahashi\20230209_aging_chk\Lipidhunter\20230315_Go\batch\DG_NH4.txt</a:t>
            </a:r>
          </a:p>
          <a:p>
            <a:r>
              <a:rPr lang="ja-JP" altLang="en-US" sz="700" dirty="0"/>
              <a:t>lipid_type = DG</a:t>
            </a:r>
          </a:p>
        </p:txBody>
      </p:sp>
    </p:spTree>
    <p:extLst>
      <p:ext uri="{BB962C8B-B14F-4D97-AF65-F5344CB8AC3E}">
        <p14:creationId xmlns:p14="http://schemas.microsoft.com/office/powerpoint/2010/main" val="775952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14D7C6DD-47EF-1E98-34EA-A97388A83DD6}"/>
              </a:ext>
            </a:extLst>
          </p:cNvPr>
          <p:cNvGraphicFramePr>
            <a:graphicFrameLocks noGrp="1"/>
          </p:cNvGraphicFramePr>
          <p:nvPr/>
        </p:nvGraphicFramePr>
        <p:xfrm>
          <a:off x="6382633" y="933178"/>
          <a:ext cx="5624384" cy="435134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09584">
                  <a:extLst>
                    <a:ext uri="{9D8B030D-6E8A-4147-A177-3AD203B41FA5}">
                      <a16:colId xmlns:a16="http://schemas.microsoft.com/office/drawing/2014/main" val="2007229857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4429544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956213839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874216819"/>
                    </a:ext>
                  </a:extLst>
                </a:gridCol>
              </a:tblGrid>
              <a:tr h="22901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onlyMsDial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both</a:t>
                      </a:r>
                    </a:p>
                  </a:txBody>
                  <a:tcPr marL="5443" marR="5443" marT="5443" marB="0" anchor="ctr"/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onlyLipidHunter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102562441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16:0_17:1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15:0_16:0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16:0_20:4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14:0_18:2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908922963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16:0_20:5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16:0_16:0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16:1_20:4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18:1_18:1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722888673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18:0_20:2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16:0_16:1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19:0_18:2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18:2_18:2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618263711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19:1_20:4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16:1_16:1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17:0_20:3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18:2_18:3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4064301487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18:0_22:4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15:0_18:2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17:0_20:4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15:0_22:6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292324508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20:0_20:4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16:0_18:0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17:1_20:4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18:1_20:3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59872061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19:0_22:6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16:0_18:1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18:0_20:3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18:3_20:4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11630685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20:4_22:6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16:0_18:2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18:0_20:4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20:4_20:4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659244362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20:1_22:6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16:0_18:3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18:1_20:4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768748440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16:1_18:2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16:0_22:6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898378082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17:0_18:1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18:2_20:4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629213043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17:0_18:2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16:1_22:6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528890163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17:1_18:2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19:0_20:4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893398208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15:0_20:4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17:0_22:6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500917168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18:0_18:1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17:1_22:6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935325237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18:0_18:2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18:0_22:5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797701883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16:0_20:3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18:0_22:6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395401483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18:1_18:2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PC 18:1_22:6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856299109"/>
                  </a:ext>
                </a:extLst>
              </a:tr>
            </a:tbl>
          </a:graphicData>
        </a:graphic>
      </p:graphicFrame>
      <p:pic>
        <p:nvPicPr>
          <p:cNvPr id="7" name="図 6" descr="ダイアグラム&#10;&#10;自動的に生成された説明">
            <a:extLst>
              <a:ext uri="{FF2B5EF4-FFF2-40B4-BE49-F238E27FC236}">
                <a16:creationId xmlns:a16="http://schemas.microsoft.com/office/drawing/2014/main" id="{64ADFDCF-3CF3-CD0A-386D-5048DFC606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21" y="685800"/>
            <a:ext cx="54864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971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D45EB63B-4BB1-8E8E-C2DA-A3C3F05D5DC3}"/>
              </a:ext>
            </a:extLst>
          </p:cNvPr>
          <p:cNvGraphicFramePr>
            <a:graphicFrameLocks noGrp="1"/>
          </p:cNvGraphicFramePr>
          <p:nvPr/>
        </p:nvGraphicFramePr>
        <p:xfrm>
          <a:off x="6727804" y="1692223"/>
          <a:ext cx="5177564" cy="328041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94391">
                  <a:extLst>
                    <a:ext uri="{9D8B030D-6E8A-4147-A177-3AD203B41FA5}">
                      <a16:colId xmlns:a16="http://schemas.microsoft.com/office/drawing/2014/main" val="1489182062"/>
                    </a:ext>
                  </a:extLst>
                </a:gridCol>
                <a:gridCol w="1294391">
                  <a:extLst>
                    <a:ext uri="{9D8B030D-6E8A-4147-A177-3AD203B41FA5}">
                      <a16:colId xmlns:a16="http://schemas.microsoft.com/office/drawing/2014/main" val="1326214673"/>
                    </a:ext>
                  </a:extLst>
                </a:gridCol>
                <a:gridCol w="1294391">
                  <a:extLst>
                    <a:ext uri="{9D8B030D-6E8A-4147-A177-3AD203B41FA5}">
                      <a16:colId xmlns:a16="http://schemas.microsoft.com/office/drawing/2014/main" val="4175366372"/>
                    </a:ext>
                  </a:extLst>
                </a:gridCol>
                <a:gridCol w="1294391">
                  <a:extLst>
                    <a:ext uri="{9D8B030D-6E8A-4147-A177-3AD203B41FA5}">
                      <a16:colId xmlns:a16="http://schemas.microsoft.com/office/drawing/2014/main" val="2890559372"/>
                    </a:ext>
                  </a:extLst>
                </a:gridCol>
              </a:tblGrid>
              <a:tr h="2343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only in MS-DIAL</a:t>
                      </a:r>
                    </a:p>
                  </a:txBody>
                  <a:tcPr marL="5443" marR="5443" marT="5443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both</a:t>
                      </a:r>
                    </a:p>
                  </a:txBody>
                  <a:tcPr marL="5443" marR="5443" marT="5443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only in LipidHunter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400912295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16:0_16:1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16:0_18:1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15:0_22:6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16:0_18:3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466834629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16:0_17:1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16:0_18:2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18:0_20:3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16:0_20:3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413984373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17:0_18:1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16:1_18:2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18:0_20:4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16:0_20:5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029420363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17:1_18:2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17:0_18:2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18:1_20:4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18:1_18:1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4202580188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18:0_20:1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15:0_20:4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16:1_22:6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18:2_22:6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736462765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18:0_20:2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18:0_18:1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19:0_20:4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83862432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20:0_20:4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18:0_18:2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17:0_22:6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37142572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19:0_22:6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18:1_18:2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17:1_22:6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59364996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20:1_22:6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16:0_20:4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18:0_22:4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4154447676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18:2_18:2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18:0_22:5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83770703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16:1_20:4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18:0_22:6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046042879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17:0_20:4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18:1_22:6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4225221361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PE 17:1_20:4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547595486"/>
                  </a:ext>
                </a:extLst>
              </a:tr>
            </a:tbl>
          </a:graphicData>
        </a:graphic>
      </p:graphicFrame>
      <p:pic>
        <p:nvPicPr>
          <p:cNvPr id="7" name="図 6" descr="ダイアグラム&#10;&#10;自動的に生成された説明">
            <a:extLst>
              <a:ext uri="{FF2B5EF4-FFF2-40B4-BE49-F238E27FC236}">
                <a16:creationId xmlns:a16="http://schemas.microsoft.com/office/drawing/2014/main" id="{831D5952-422C-19CA-0902-D1C8C2FAC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5" y="685800"/>
            <a:ext cx="54864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6829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9CD3B95D-0FA2-C8A2-F04E-C0B8E5068A54}"/>
              </a:ext>
            </a:extLst>
          </p:cNvPr>
          <p:cNvGraphicFramePr>
            <a:graphicFrameLocks noGrp="1"/>
          </p:cNvGraphicFramePr>
          <p:nvPr/>
        </p:nvGraphicFramePr>
        <p:xfrm>
          <a:off x="6096000" y="1410415"/>
          <a:ext cx="5295900" cy="374904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765300">
                  <a:extLst>
                    <a:ext uri="{9D8B030D-6E8A-4147-A177-3AD203B41FA5}">
                      <a16:colId xmlns:a16="http://schemas.microsoft.com/office/drawing/2014/main" val="471314987"/>
                    </a:ext>
                  </a:extLst>
                </a:gridCol>
                <a:gridCol w="1765300">
                  <a:extLst>
                    <a:ext uri="{9D8B030D-6E8A-4147-A177-3AD203B41FA5}">
                      <a16:colId xmlns:a16="http://schemas.microsoft.com/office/drawing/2014/main" val="2888896"/>
                    </a:ext>
                  </a:extLst>
                </a:gridCol>
                <a:gridCol w="1765300">
                  <a:extLst>
                    <a:ext uri="{9D8B030D-6E8A-4147-A177-3AD203B41FA5}">
                      <a16:colId xmlns:a16="http://schemas.microsoft.com/office/drawing/2014/main" val="397558936"/>
                    </a:ext>
                  </a:extLst>
                </a:gridCol>
              </a:tblGrid>
              <a:tr h="2343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only in MS-DIAL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both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only in LipidHunter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580075326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16:0_16:1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16:0_18:1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18:1_18:3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312304535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16:1_18:2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16:0_18:2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961637805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16:0_20:4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16:1_18:1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59427353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18:2_18:3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18:0_18:2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45371028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18:1_20:3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18:1_18:1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464354399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18:2_20:4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18:1_18:2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034031842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17:1_22:6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18:2_18:2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047722438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18:3_22:6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18:1_20:4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046994312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23:0_18:1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16:1_22:6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30464371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20:3_22:6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18:1_22:5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912540204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18:1_22:6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705594436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18:2_22:6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8161703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20:4_22:6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840050841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22:5_22:6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675311134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Yu Gothic" panose="020B0400000000000000" pitchFamily="50" charset="-128"/>
                        </a:rPr>
                        <a:t>PG 22:6_22:6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Yu Gothic" panose="020B0400000000000000" pitchFamily="50" charset="-128"/>
                        <a:ea typeface="Yu Gothic" panose="020B0400000000000000" pitchFamily="50" charset="-128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995931745"/>
                  </a:ext>
                </a:extLst>
              </a:tr>
            </a:tbl>
          </a:graphicData>
        </a:graphic>
      </p:graphicFrame>
      <p:pic>
        <p:nvPicPr>
          <p:cNvPr id="3" name="図 2" descr="ダイアグラム&#10;&#10;自動的に生成された説明">
            <a:extLst>
              <a:ext uri="{FF2B5EF4-FFF2-40B4-BE49-F238E27FC236}">
                <a16:creationId xmlns:a16="http://schemas.microsoft.com/office/drawing/2014/main" id="{A299F053-EBE9-F39E-940E-CDB325B3E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3" y="685800"/>
            <a:ext cx="54864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138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12521</Words>
  <Application>Microsoft Office PowerPoint</Application>
  <PresentationFormat>Widescreen</PresentationFormat>
  <Paragraphs>680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Meiryo UI</vt:lpstr>
      <vt:lpstr>游ゴシック</vt:lpstr>
      <vt:lpstr>游ゴシック</vt:lpstr>
      <vt:lpstr>游ゴシック Light</vt:lpstr>
      <vt:lpstr>Arial</vt:lpstr>
      <vt:lpstr>Office テーマ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Mikiko Takahashi</dc:creator>
  <cp:lastModifiedBy>Tsugawa Hiroshi</cp:lastModifiedBy>
  <cp:revision>22</cp:revision>
  <dcterms:created xsi:type="dcterms:W3CDTF">2023-04-03T01:25:26Z</dcterms:created>
  <dcterms:modified xsi:type="dcterms:W3CDTF">2023-08-08T01:38:34Z</dcterms:modified>
</cp:coreProperties>
</file>