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63" r:id="rId3"/>
  </p:sldIdLst>
  <p:sldSz cx="12192000" cy="6858000"/>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gmanchay@outlook.com" initials="k" lastIdx="2" clrIdx="0">
    <p:extLst>
      <p:ext uri="{19B8F6BF-5375-455C-9EA6-DF929625EA0E}">
        <p15:presenceInfo xmlns:p15="http://schemas.microsoft.com/office/powerpoint/2012/main" userId="8a4510297a3e54b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27" autoAdjust="0"/>
    <p:restoredTop sz="94660"/>
  </p:normalViewPr>
  <p:slideViewPr>
    <p:cSldViewPr snapToGrid="0">
      <p:cViewPr varScale="1">
        <p:scale>
          <a:sx n="48" d="100"/>
          <a:sy n="48" d="100"/>
        </p:scale>
        <p:origin x="54"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PE"/>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s-PE"/>
          </a:p>
        </p:txBody>
      </p:sp>
      <p:sp>
        <p:nvSpPr>
          <p:cNvPr id="4" name="Marcador de fecha 3"/>
          <p:cNvSpPr>
            <a:spLocks noGrp="1"/>
          </p:cNvSpPr>
          <p:nvPr>
            <p:ph type="dt" sz="half" idx="10"/>
          </p:nvPr>
        </p:nvSpPr>
        <p:spPr/>
        <p:txBody>
          <a:bodyPr/>
          <a:lstStyle/>
          <a:p>
            <a:fld id="{F1F60D15-922C-451E-B9C0-B776EF6A01B4}" type="datetimeFigureOut">
              <a:rPr lang="es-PE" smtClean="0"/>
              <a:t>26/05/2025</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AF347CAD-7094-456C-A2FB-EFBC62E63226}" type="slidenum">
              <a:rPr lang="es-PE" smtClean="0"/>
              <a:t>‹#›</a:t>
            </a:fld>
            <a:endParaRPr lang="es-PE"/>
          </a:p>
        </p:txBody>
      </p:sp>
    </p:spTree>
    <p:extLst>
      <p:ext uri="{BB962C8B-B14F-4D97-AF65-F5344CB8AC3E}">
        <p14:creationId xmlns:p14="http://schemas.microsoft.com/office/powerpoint/2010/main" val="32299962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PE"/>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p:cNvSpPr>
            <a:spLocks noGrp="1"/>
          </p:cNvSpPr>
          <p:nvPr>
            <p:ph type="dt" sz="half" idx="10"/>
          </p:nvPr>
        </p:nvSpPr>
        <p:spPr/>
        <p:txBody>
          <a:bodyPr/>
          <a:lstStyle/>
          <a:p>
            <a:fld id="{F1F60D15-922C-451E-B9C0-B776EF6A01B4}" type="datetimeFigureOut">
              <a:rPr lang="es-PE" smtClean="0"/>
              <a:t>26/05/2025</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AF347CAD-7094-456C-A2FB-EFBC62E63226}" type="slidenum">
              <a:rPr lang="es-PE" smtClean="0"/>
              <a:t>‹#›</a:t>
            </a:fld>
            <a:endParaRPr lang="es-PE"/>
          </a:p>
        </p:txBody>
      </p:sp>
    </p:spTree>
    <p:extLst>
      <p:ext uri="{BB962C8B-B14F-4D97-AF65-F5344CB8AC3E}">
        <p14:creationId xmlns:p14="http://schemas.microsoft.com/office/powerpoint/2010/main" val="4129384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PE"/>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p:cNvSpPr>
            <a:spLocks noGrp="1"/>
          </p:cNvSpPr>
          <p:nvPr>
            <p:ph type="dt" sz="half" idx="10"/>
          </p:nvPr>
        </p:nvSpPr>
        <p:spPr/>
        <p:txBody>
          <a:bodyPr/>
          <a:lstStyle/>
          <a:p>
            <a:fld id="{F1F60D15-922C-451E-B9C0-B776EF6A01B4}" type="datetimeFigureOut">
              <a:rPr lang="es-PE" smtClean="0"/>
              <a:t>26/05/2025</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AF347CAD-7094-456C-A2FB-EFBC62E63226}" type="slidenum">
              <a:rPr lang="es-PE" smtClean="0"/>
              <a:t>‹#›</a:t>
            </a:fld>
            <a:endParaRPr lang="es-PE"/>
          </a:p>
        </p:txBody>
      </p:sp>
    </p:spTree>
    <p:extLst>
      <p:ext uri="{BB962C8B-B14F-4D97-AF65-F5344CB8AC3E}">
        <p14:creationId xmlns:p14="http://schemas.microsoft.com/office/powerpoint/2010/main" val="108575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PE"/>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p:cNvSpPr>
            <a:spLocks noGrp="1"/>
          </p:cNvSpPr>
          <p:nvPr>
            <p:ph type="dt" sz="half" idx="10"/>
          </p:nvPr>
        </p:nvSpPr>
        <p:spPr/>
        <p:txBody>
          <a:bodyPr/>
          <a:lstStyle/>
          <a:p>
            <a:fld id="{F1F60D15-922C-451E-B9C0-B776EF6A01B4}" type="datetimeFigureOut">
              <a:rPr lang="es-PE" smtClean="0"/>
              <a:t>26/05/2025</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AF347CAD-7094-456C-A2FB-EFBC62E63226}" type="slidenum">
              <a:rPr lang="es-PE" smtClean="0"/>
              <a:t>‹#›</a:t>
            </a:fld>
            <a:endParaRPr lang="es-PE"/>
          </a:p>
        </p:txBody>
      </p:sp>
    </p:spTree>
    <p:extLst>
      <p:ext uri="{BB962C8B-B14F-4D97-AF65-F5344CB8AC3E}">
        <p14:creationId xmlns:p14="http://schemas.microsoft.com/office/powerpoint/2010/main" val="1835139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PE"/>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F1F60D15-922C-451E-B9C0-B776EF6A01B4}" type="datetimeFigureOut">
              <a:rPr lang="es-PE" smtClean="0"/>
              <a:t>26/05/2025</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AF347CAD-7094-456C-A2FB-EFBC62E63226}" type="slidenum">
              <a:rPr lang="es-PE" smtClean="0"/>
              <a:t>‹#›</a:t>
            </a:fld>
            <a:endParaRPr lang="es-PE"/>
          </a:p>
        </p:txBody>
      </p:sp>
    </p:spTree>
    <p:extLst>
      <p:ext uri="{BB962C8B-B14F-4D97-AF65-F5344CB8AC3E}">
        <p14:creationId xmlns:p14="http://schemas.microsoft.com/office/powerpoint/2010/main" val="1296391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PE"/>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5" name="Marcador de fecha 4"/>
          <p:cNvSpPr>
            <a:spLocks noGrp="1"/>
          </p:cNvSpPr>
          <p:nvPr>
            <p:ph type="dt" sz="half" idx="10"/>
          </p:nvPr>
        </p:nvSpPr>
        <p:spPr/>
        <p:txBody>
          <a:bodyPr/>
          <a:lstStyle/>
          <a:p>
            <a:fld id="{F1F60D15-922C-451E-B9C0-B776EF6A01B4}" type="datetimeFigureOut">
              <a:rPr lang="es-PE" smtClean="0"/>
              <a:t>26/05/2025</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AF347CAD-7094-456C-A2FB-EFBC62E63226}" type="slidenum">
              <a:rPr lang="es-PE" smtClean="0"/>
              <a:t>‹#›</a:t>
            </a:fld>
            <a:endParaRPr lang="es-PE"/>
          </a:p>
        </p:txBody>
      </p:sp>
    </p:spTree>
    <p:extLst>
      <p:ext uri="{BB962C8B-B14F-4D97-AF65-F5344CB8AC3E}">
        <p14:creationId xmlns:p14="http://schemas.microsoft.com/office/powerpoint/2010/main" val="3996527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PE"/>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7" name="Marcador de fecha 6"/>
          <p:cNvSpPr>
            <a:spLocks noGrp="1"/>
          </p:cNvSpPr>
          <p:nvPr>
            <p:ph type="dt" sz="half" idx="10"/>
          </p:nvPr>
        </p:nvSpPr>
        <p:spPr/>
        <p:txBody>
          <a:bodyPr/>
          <a:lstStyle/>
          <a:p>
            <a:fld id="{F1F60D15-922C-451E-B9C0-B776EF6A01B4}" type="datetimeFigureOut">
              <a:rPr lang="es-PE" smtClean="0"/>
              <a:t>26/05/2025</a:t>
            </a:fld>
            <a:endParaRPr lang="es-PE"/>
          </a:p>
        </p:txBody>
      </p:sp>
      <p:sp>
        <p:nvSpPr>
          <p:cNvPr id="8" name="Marcador de pie de página 7"/>
          <p:cNvSpPr>
            <a:spLocks noGrp="1"/>
          </p:cNvSpPr>
          <p:nvPr>
            <p:ph type="ftr" sz="quarter" idx="11"/>
          </p:nvPr>
        </p:nvSpPr>
        <p:spPr/>
        <p:txBody>
          <a:bodyPr/>
          <a:lstStyle/>
          <a:p>
            <a:endParaRPr lang="es-PE"/>
          </a:p>
        </p:txBody>
      </p:sp>
      <p:sp>
        <p:nvSpPr>
          <p:cNvPr id="9" name="Marcador de número de diapositiva 8"/>
          <p:cNvSpPr>
            <a:spLocks noGrp="1"/>
          </p:cNvSpPr>
          <p:nvPr>
            <p:ph type="sldNum" sz="quarter" idx="12"/>
          </p:nvPr>
        </p:nvSpPr>
        <p:spPr/>
        <p:txBody>
          <a:bodyPr/>
          <a:lstStyle/>
          <a:p>
            <a:fld id="{AF347CAD-7094-456C-A2FB-EFBC62E63226}" type="slidenum">
              <a:rPr lang="es-PE" smtClean="0"/>
              <a:t>‹#›</a:t>
            </a:fld>
            <a:endParaRPr lang="es-PE"/>
          </a:p>
        </p:txBody>
      </p:sp>
    </p:spTree>
    <p:extLst>
      <p:ext uri="{BB962C8B-B14F-4D97-AF65-F5344CB8AC3E}">
        <p14:creationId xmlns:p14="http://schemas.microsoft.com/office/powerpoint/2010/main" val="3538010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PE"/>
          </a:p>
        </p:txBody>
      </p:sp>
      <p:sp>
        <p:nvSpPr>
          <p:cNvPr id="3" name="Marcador de fecha 2"/>
          <p:cNvSpPr>
            <a:spLocks noGrp="1"/>
          </p:cNvSpPr>
          <p:nvPr>
            <p:ph type="dt" sz="half" idx="10"/>
          </p:nvPr>
        </p:nvSpPr>
        <p:spPr/>
        <p:txBody>
          <a:bodyPr/>
          <a:lstStyle/>
          <a:p>
            <a:fld id="{F1F60D15-922C-451E-B9C0-B776EF6A01B4}" type="datetimeFigureOut">
              <a:rPr lang="es-PE" smtClean="0"/>
              <a:t>26/05/2025</a:t>
            </a:fld>
            <a:endParaRPr lang="es-PE"/>
          </a:p>
        </p:txBody>
      </p:sp>
      <p:sp>
        <p:nvSpPr>
          <p:cNvPr id="4" name="Marcador de pie de página 3"/>
          <p:cNvSpPr>
            <a:spLocks noGrp="1"/>
          </p:cNvSpPr>
          <p:nvPr>
            <p:ph type="ftr" sz="quarter" idx="11"/>
          </p:nvPr>
        </p:nvSpPr>
        <p:spPr/>
        <p:txBody>
          <a:bodyPr/>
          <a:lstStyle/>
          <a:p>
            <a:endParaRPr lang="es-PE"/>
          </a:p>
        </p:txBody>
      </p:sp>
      <p:sp>
        <p:nvSpPr>
          <p:cNvPr id="5" name="Marcador de número de diapositiva 4"/>
          <p:cNvSpPr>
            <a:spLocks noGrp="1"/>
          </p:cNvSpPr>
          <p:nvPr>
            <p:ph type="sldNum" sz="quarter" idx="12"/>
          </p:nvPr>
        </p:nvSpPr>
        <p:spPr/>
        <p:txBody>
          <a:bodyPr/>
          <a:lstStyle/>
          <a:p>
            <a:fld id="{AF347CAD-7094-456C-A2FB-EFBC62E63226}" type="slidenum">
              <a:rPr lang="es-PE" smtClean="0"/>
              <a:t>‹#›</a:t>
            </a:fld>
            <a:endParaRPr lang="es-PE"/>
          </a:p>
        </p:txBody>
      </p:sp>
    </p:spTree>
    <p:extLst>
      <p:ext uri="{BB962C8B-B14F-4D97-AF65-F5344CB8AC3E}">
        <p14:creationId xmlns:p14="http://schemas.microsoft.com/office/powerpoint/2010/main" val="1860217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1F60D15-922C-451E-B9C0-B776EF6A01B4}" type="datetimeFigureOut">
              <a:rPr lang="es-PE" smtClean="0"/>
              <a:t>26/05/2025</a:t>
            </a:fld>
            <a:endParaRPr lang="es-PE"/>
          </a:p>
        </p:txBody>
      </p:sp>
      <p:sp>
        <p:nvSpPr>
          <p:cNvPr id="3" name="Marcador de pie de página 2"/>
          <p:cNvSpPr>
            <a:spLocks noGrp="1"/>
          </p:cNvSpPr>
          <p:nvPr>
            <p:ph type="ftr" sz="quarter" idx="11"/>
          </p:nvPr>
        </p:nvSpPr>
        <p:spPr/>
        <p:txBody>
          <a:bodyPr/>
          <a:lstStyle/>
          <a:p>
            <a:endParaRPr lang="es-PE"/>
          </a:p>
        </p:txBody>
      </p:sp>
      <p:sp>
        <p:nvSpPr>
          <p:cNvPr id="4" name="Marcador de número de diapositiva 3"/>
          <p:cNvSpPr>
            <a:spLocks noGrp="1"/>
          </p:cNvSpPr>
          <p:nvPr>
            <p:ph type="sldNum" sz="quarter" idx="12"/>
          </p:nvPr>
        </p:nvSpPr>
        <p:spPr/>
        <p:txBody>
          <a:bodyPr/>
          <a:lstStyle/>
          <a:p>
            <a:fld id="{AF347CAD-7094-456C-A2FB-EFBC62E63226}" type="slidenum">
              <a:rPr lang="es-PE" smtClean="0"/>
              <a:t>‹#›</a:t>
            </a:fld>
            <a:endParaRPr lang="es-PE"/>
          </a:p>
        </p:txBody>
      </p:sp>
    </p:spTree>
    <p:extLst>
      <p:ext uri="{BB962C8B-B14F-4D97-AF65-F5344CB8AC3E}">
        <p14:creationId xmlns:p14="http://schemas.microsoft.com/office/powerpoint/2010/main" val="2125273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PE"/>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F1F60D15-922C-451E-B9C0-B776EF6A01B4}" type="datetimeFigureOut">
              <a:rPr lang="es-PE" smtClean="0"/>
              <a:t>26/05/2025</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AF347CAD-7094-456C-A2FB-EFBC62E63226}" type="slidenum">
              <a:rPr lang="es-PE" smtClean="0"/>
              <a:t>‹#›</a:t>
            </a:fld>
            <a:endParaRPr lang="es-PE"/>
          </a:p>
        </p:txBody>
      </p:sp>
    </p:spTree>
    <p:extLst>
      <p:ext uri="{BB962C8B-B14F-4D97-AF65-F5344CB8AC3E}">
        <p14:creationId xmlns:p14="http://schemas.microsoft.com/office/powerpoint/2010/main" val="2502293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PE"/>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F1F60D15-922C-451E-B9C0-B776EF6A01B4}" type="datetimeFigureOut">
              <a:rPr lang="es-PE" smtClean="0"/>
              <a:t>26/05/2025</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AF347CAD-7094-456C-A2FB-EFBC62E63226}" type="slidenum">
              <a:rPr lang="es-PE" smtClean="0"/>
              <a:t>‹#›</a:t>
            </a:fld>
            <a:endParaRPr lang="es-PE"/>
          </a:p>
        </p:txBody>
      </p:sp>
    </p:spTree>
    <p:extLst>
      <p:ext uri="{BB962C8B-B14F-4D97-AF65-F5344CB8AC3E}">
        <p14:creationId xmlns:p14="http://schemas.microsoft.com/office/powerpoint/2010/main" val="1427347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PE"/>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F60D15-922C-451E-B9C0-B776EF6A01B4}" type="datetimeFigureOut">
              <a:rPr lang="es-PE" smtClean="0"/>
              <a:t>26/05/2025</a:t>
            </a:fld>
            <a:endParaRPr lang="es-PE"/>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347CAD-7094-456C-A2FB-EFBC62E63226}" type="slidenum">
              <a:rPr lang="es-PE" smtClean="0"/>
              <a:t>‹#›</a:t>
            </a:fld>
            <a:endParaRPr lang="es-PE"/>
          </a:p>
        </p:txBody>
      </p:sp>
    </p:spTree>
    <p:extLst>
      <p:ext uri="{BB962C8B-B14F-4D97-AF65-F5344CB8AC3E}">
        <p14:creationId xmlns:p14="http://schemas.microsoft.com/office/powerpoint/2010/main" val="19808608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3221503" y="3968188"/>
            <a:ext cx="967408" cy="646331"/>
          </a:xfrm>
          <a:prstGeom prst="rect">
            <a:avLst/>
          </a:prstGeom>
          <a:noFill/>
        </p:spPr>
        <p:txBody>
          <a:bodyPr wrap="square" rtlCol="0">
            <a:spAutoFit/>
          </a:bodyPr>
          <a:lstStyle/>
          <a:p>
            <a:pPr algn="ctr"/>
            <a:r>
              <a:rPr lang="es-PE" dirty="0"/>
              <a:t>FcNpD2-HRP</a:t>
            </a:r>
          </a:p>
        </p:txBody>
      </p:sp>
      <p:pic>
        <p:nvPicPr>
          <p:cNvPr id="12" name="Imagen 11"/>
          <p:cNvPicPr>
            <a:picLocks noChangeAspect="1"/>
          </p:cNvPicPr>
          <p:nvPr/>
        </p:nvPicPr>
        <p:blipFill rotWithShape="1">
          <a:blip r:embed="rId2" cstate="print">
            <a:extLst>
              <a:ext uri="{28A0092B-C50C-407E-A947-70E740481C1C}">
                <a14:useLocalDpi xmlns:a14="http://schemas.microsoft.com/office/drawing/2010/main" val="0"/>
              </a:ext>
            </a:extLst>
          </a:blip>
          <a:srcRect l="4894" t="30770" r="15043" b="20473"/>
          <a:stretch/>
        </p:blipFill>
        <p:spPr>
          <a:xfrm>
            <a:off x="3052481" y="1264024"/>
            <a:ext cx="5068296" cy="2704164"/>
          </a:xfrm>
          <a:prstGeom prst="rect">
            <a:avLst/>
          </a:prstGeom>
        </p:spPr>
      </p:pic>
      <p:sp>
        <p:nvSpPr>
          <p:cNvPr id="19" name="CuadroTexto 18">
            <a:extLst>
              <a:ext uri="{FF2B5EF4-FFF2-40B4-BE49-F238E27FC236}">
                <a16:creationId xmlns:a16="http://schemas.microsoft.com/office/drawing/2014/main" id="{F702A79C-E9C9-6686-31E2-7A9C86A87E4D}"/>
              </a:ext>
            </a:extLst>
          </p:cNvPr>
          <p:cNvSpPr txBox="1"/>
          <p:nvPr/>
        </p:nvSpPr>
        <p:spPr>
          <a:xfrm>
            <a:off x="2639152" y="2020095"/>
            <a:ext cx="895232" cy="600164"/>
          </a:xfrm>
          <a:prstGeom prst="rect">
            <a:avLst/>
          </a:prstGeom>
          <a:noFill/>
        </p:spPr>
        <p:txBody>
          <a:bodyPr wrap="square" rtlCol="0">
            <a:spAutoFit/>
          </a:bodyPr>
          <a:lstStyle/>
          <a:p>
            <a:pPr defTabSz="685718">
              <a:defRPr/>
            </a:pPr>
            <a:r>
              <a:rPr lang="es-PE" sz="1100" dirty="0">
                <a:solidFill>
                  <a:prstClr val="black"/>
                </a:solidFill>
              </a:rPr>
              <a:t>100 –</a:t>
            </a:r>
          </a:p>
          <a:p>
            <a:pPr defTabSz="685718">
              <a:defRPr/>
            </a:pPr>
            <a:r>
              <a:rPr lang="es-PE" sz="1100" dirty="0">
                <a:solidFill>
                  <a:prstClr val="black"/>
                </a:solidFill>
              </a:rPr>
              <a:t>  70 – </a:t>
            </a:r>
          </a:p>
          <a:p>
            <a:pPr defTabSz="685718">
              <a:defRPr/>
            </a:pPr>
            <a:endParaRPr lang="es-PE" sz="1100" dirty="0">
              <a:solidFill>
                <a:prstClr val="black"/>
              </a:solidFill>
            </a:endParaRPr>
          </a:p>
        </p:txBody>
      </p:sp>
      <p:sp>
        <p:nvSpPr>
          <p:cNvPr id="20" name="CuadroTexto 82">
            <a:extLst>
              <a:ext uri="{FF2B5EF4-FFF2-40B4-BE49-F238E27FC236}">
                <a16:creationId xmlns:a16="http://schemas.microsoft.com/office/drawing/2014/main" id="{3D1100B4-F924-4656-9ADF-5B3EA9BD5F24}"/>
              </a:ext>
            </a:extLst>
          </p:cNvPr>
          <p:cNvSpPr txBox="1"/>
          <p:nvPr/>
        </p:nvSpPr>
        <p:spPr>
          <a:xfrm>
            <a:off x="2704260" y="2412334"/>
            <a:ext cx="799076" cy="261610"/>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718">
              <a:defRPr/>
            </a:pPr>
            <a:r>
              <a:rPr lang="es-PE" sz="1100" dirty="0">
                <a:solidFill>
                  <a:prstClr val="black"/>
                </a:solidFill>
              </a:rPr>
              <a:t>55 –</a:t>
            </a:r>
          </a:p>
        </p:txBody>
      </p:sp>
      <p:sp>
        <p:nvSpPr>
          <p:cNvPr id="21" name="CuadroTexto 53">
            <a:extLst>
              <a:ext uri="{FF2B5EF4-FFF2-40B4-BE49-F238E27FC236}">
                <a16:creationId xmlns:a16="http://schemas.microsoft.com/office/drawing/2014/main" id="{FBDC6C00-8B6A-41B5-AB1D-75AE7F2BED57}"/>
              </a:ext>
            </a:extLst>
          </p:cNvPr>
          <p:cNvSpPr txBox="1"/>
          <p:nvPr/>
        </p:nvSpPr>
        <p:spPr>
          <a:xfrm>
            <a:off x="2670613" y="2681814"/>
            <a:ext cx="839508" cy="261610"/>
          </a:xfrm>
          <a:prstGeom prst="rect">
            <a:avLst/>
          </a:prstGeom>
          <a:noFill/>
        </p:spPr>
        <p:txBody>
          <a:bodyPr wrap="square" rtlCol="0">
            <a:spAutoFit/>
          </a:bodyPr>
          <a:lstStyle/>
          <a:p>
            <a:pPr defTabSz="914377">
              <a:defRPr/>
            </a:pPr>
            <a:r>
              <a:rPr lang="pt-BR" sz="1100" dirty="0">
                <a:solidFill>
                  <a:prstClr val="black"/>
                </a:solidFill>
              </a:rPr>
              <a:t>40  –</a:t>
            </a:r>
          </a:p>
        </p:txBody>
      </p:sp>
      <p:sp>
        <p:nvSpPr>
          <p:cNvPr id="22" name="Rectángulo 3">
            <a:extLst>
              <a:ext uri="{FF2B5EF4-FFF2-40B4-BE49-F238E27FC236}">
                <a16:creationId xmlns:a16="http://schemas.microsoft.com/office/drawing/2014/main" id="{FA0DCEE1-199E-4714-A5FA-257BAF5A83BA}"/>
              </a:ext>
            </a:extLst>
          </p:cNvPr>
          <p:cNvSpPr/>
          <p:nvPr/>
        </p:nvSpPr>
        <p:spPr>
          <a:xfrm>
            <a:off x="2665205" y="2911667"/>
            <a:ext cx="463588" cy="261610"/>
          </a:xfrm>
          <a:prstGeom prst="rect">
            <a:avLst/>
          </a:prstGeom>
        </p:spPr>
        <p:txBody>
          <a:bodyPr wrap="none">
            <a:spAutoFit/>
          </a:bodyPr>
          <a:lstStyle/>
          <a:p>
            <a:pPr lvl="0">
              <a:defRPr/>
            </a:pPr>
            <a:r>
              <a:rPr lang="pt-BR" sz="1100" dirty="0">
                <a:solidFill>
                  <a:prstClr val="black"/>
                </a:solidFill>
              </a:rPr>
              <a:t>35  –</a:t>
            </a:r>
          </a:p>
        </p:txBody>
      </p:sp>
      <p:sp>
        <p:nvSpPr>
          <p:cNvPr id="23" name="Rectángulo 22"/>
          <p:cNvSpPr/>
          <p:nvPr/>
        </p:nvSpPr>
        <p:spPr>
          <a:xfrm>
            <a:off x="2663345" y="3193876"/>
            <a:ext cx="463588" cy="261610"/>
          </a:xfrm>
          <a:prstGeom prst="rect">
            <a:avLst/>
          </a:prstGeom>
        </p:spPr>
        <p:txBody>
          <a:bodyPr wrap="none">
            <a:spAutoFit/>
          </a:bodyPr>
          <a:lstStyle/>
          <a:p>
            <a:r>
              <a:rPr lang="pt-BR" sz="1100" dirty="0">
                <a:solidFill>
                  <a:prstClr val="black"/>
                </a:solidFill>
              </a:rPr>
              <a:t>25  –</a:t>
            </a:r>
          </a:p>
        </p:txBody>
      </p:sp>
      <p:sp>
        <p:nvSpPr>
          <p:cNvPr id="24" name="CuadroTexto 8">
            <a:extLst>
              <a:ext uri="{FF2B5EF4-FFF2-40B4-BE49-F238E27FC236}">
                <a16:creationId xmlns:a16="http://schemas.microsoft.com/office/drawing/2014/main" id="{81609594-7F1D-4886-9128-44B45EBF626F}"/>
              </a:ext>
            </a:extLst>
          </p:cNvPr>
          <p:cNvSpPr txBox="1"/>
          <p:nvPr/>
        </p:nvSpPr>
        <p:spPr>
          <a:xfrm>
            <a:off x="4307485" y="3970972"/>
            <a:ext cx="1284801" cy="646331"/>
          </a:xfrm>
          <a:prstGeom prst="rect">
            <a:avLst/>
          </a:prstGeom>
          <a:noFill/>
        </p:spPr>
        <p:txBody>
          <a:bodyPr wrap="square" rtlCol="0">
            <a:spAutoFit/>
          </a:bodyPr>
          <a:lstStyle/>
          <a:p>
            <a:pPr algn="ctr"/>
            <a:r>
              <a:rPr lang="es-PE" dirty="0"/>
              <a:t>FcSpB6-HRP</a:t>
            </a:r>
          </a:p>
        </p:txBody>
      </p:sp>
      <p:sp>
        <p:nvSpPr>
          <p:cNvPr id="25" name="TextBox 24">
            <a:extLst>
              <a:ext uri="{FF2B5EF4-FFF2-40B4-BE49-F238E27FC236}">
                <a16:creationId xmlns:a16="http://schemas.microsoft.com/office/drawing/2014/main" id="{86EA558B-0AC3-4454-9D71-5FCF6CE3460C}"/>
              </a:ext>
            </a:extLst>
          </p:cNvPr>
          <p:cNvSpPr txBox="1"/>
          <p:nvPr/>
        </p:nvSpPr>
        <p:spPr>
          <a:xfrm>
            <a:off x="5633397" y="3968188"/>
            <a:ext cx="1284801" cy="646331"/>
          </a:xfrm>
          <a:prstGeom prst="rect">
            <a:avLst/>
          </a:prstGeom>
          <a:noFill/>
        </p:spPr>
        <p:txBody>
          <a:bodyPr wrap="square">
            <a:spAutoFit/>
          </a:bodyPr>
          <a:lstStyle/>
          <a:p>
            <a:pPr algn="ctr"/>
            <a:r>
              <a:rPr lang="es-PE" dirty="0"/>
              <a:t>FcSpC7-HRP</a:t>
            </a:r>
            <a:endParaRPr lang="pt-BR" dirty="0"/>
          </a:p>
        </p:txBody>
      </p:sp>
      <p:sp>
        <p:nvSpPr>
          <p:cNvPr id="26" name="TextBox 25">
            <a:extLst>
              <a:ext uri="{FF2B5EF4-FFF2-40B4-BE49-F238E27FC236}">
                <a16:creationId xmlns:a16="http://schemas.microsoft.com/office/drawing/2014/main" id="{991D2D25-3F03-44D3-B5F4-C8BB6581AC07}"/>
              </a:ext>
            </a:extLst>
          </p:cNvPr>
          <p:cNvSpPr txBox="1"/>
          <p:nvPr/>
        </p:nvSpPr>
        <p:spPr>
          <a:xfrm>
            <a:off x="6835976" y="3968188"/>
            <a:ext cx="1284801" cy="646331"/>
          </a:xfrm>
          <a:prstGeom prst="rect">
            <a:avLst/>
          </a:prstGeom>
          <a:noFill/>
        </p:spPr>
        <p:txBody>
          <a:bodyPr wrap="square">
            <a:spAutoFit/>
          </a:bodyPr>
          <a:lstStyle/>
          <a:p>
            <a:pPr algn="ctr"/>
            <a:r>
              <a:rPr lang="es-PE" dirty="0"/>
              <a:t>Mouse anti-OROV </a:t>
            </a:r>
            <a:endParaRPr lang="pt-BR" dirty="0"/>
          </a:p>
        </p:txBody>
      </p:sp>
      <p:sp>
        <p:nvSpPr>
          <p:cNvPr id="29" name="Rectángulo 22">
            <a:extLst>
              <a:ext uri="{FF2B5EF4-FFF2-40B4-BE49-F238E27FC236}">
                <a16:creationId xmlns:a16="http://schemas.microsoft.com/office/drawing/2014/main" id="{E1A69DA5-3BF4-45C1-A520-528670208E12}"/>
              </a:ext>
            </a:extLst>
          </p:cNvPr>
          <p:cNvSpPr/>
          <p:nvPr/>
        </p:nvSpPr>
        <p:spPr>
          <a:xfrm>
            <a:off x="2678722" y="3517041"/>
            <a:ext cx="431528" cy="261610"/>
          </a:xfrm>
          <a:prstGeom prst="rect">
            <a:avLst/>
          </a:prstGeom>
        </p:spPr>
        <p:txBody>
          <a:bodyPr wrap="none">
            <a:spAutoFit/>
          </a:bodyPr>
          <a:lstStyle/>
          <a:p>
            <a:r>
              <a:rPr lang="pt-BR" sz="1100" dirty="0">
                <a:solidFill>
                  <a:prstClr val="black"/>
                </a:solidFill>
              </a:rPr>
              <a:t>15 –</a:t>
            </a:r>
          </a:p>
        </p:txBody>
      </p:sp>
      <p:sp>
        <p:nvSpPr>
          <p:cNvPr id="33" name="CuadroTexto 18">
            <a:extLst>
              <a:ext uri="{FF2B5EF4-FFF2-40B4-BE49-F238E27FC236}">
                <a16:creationId xmlns:a16="http://schemas.microsoft.com/office/drawing/2014/main" id="{A0DD4B32-452C-452B-9198-E05C7ECADD0A}"/>
              </a:ext>
            </a:extLst>
          </p:cNvPr>
          <p:cNvSpPr txBox="1"/>
          <p:nvPr/>
        </p:nvSpPr>
        <p:spPr>
          <a:xfrm>
            <a:off x="2629637" y="1673968"/>
            <a:ext cx="895232" cy="430887"/>
          </a:xfrm>
          <a:prstGeom prst="rect">
            <a:avLst/>
          </a:prstGeom>
          <a:noFill/>
        </p:spPr>
        <p:txBody>
          <a:bodyPr wrap="square" rtlCol="0">
            <a:spAutoFit/>
          </a:bodyPr>
          <a:lstStyle/>
          <a:p>
            <a:pPr defTabSz="685718">
              <a:defRPr/>
            </a:pPr>
            <a:r>
              <a:rPr lang="es-PE" sz="1100" dirty="0">
                <a:solidFill>
                  <a:prstClr val="black"/>
                </a:solidFill>
              </a:rPr>
              <a:t>180 –</a:t>
            </a:r>
          </a:p>
          <a:p>
            <a:pPr defTabSz="685718">
              <a:defRPr/>
            </a:pPr>
            <a:r>
              <a:rPr lang="es-PE" sz="1100" dirty="0">
                <a:solidFill>
                  <a:prstClr val="black"/>
                </a:solidFill>
              </a:rPr>
              <a:t>130 – </a:t>
            </a:r>
          </a:p>
        </p:txBody>
      </p:sp>
      <p:sp>
        <p:nvSpPr>
          <p:cNvPr id="7" name="TextBox 6">
            <a:extLst>
              <a:ext uri="{FF2B5EF4-FFF2-40B4-BE49-F238E27FC236}">
                <a16:creationId xmlns:a16="http://schemas.microsoft.com/office/drawing/2014/main" id="{CEEF7244-3DB6-4C72-A030-9531998357C4}"/>
              </a:ext>
            </a:extLst>
          </p:cNvPr>
          <p:cNvSpPr txBox="1"/>
          <p:nvPr/>
        </p:nvSpPr>
        <p:spPr>
          <a:xfrm>
            <a:off x="8120777" y="1704745"/>
            <a:ext cx="1279003" cy="369332"/>
          </a:xfrm>
          <a:prstGeom prst="rect">
            <a:avLst/>
          </a:prstGeom>
          <a:noFill/>
        </p:spPr>
        <p:txBody>
          <a:bodyPr wrap="square" rtlCol="0">
            <a:spAutoFit/>
          </a:bodyPr>
          <a:lstStyle/>
          <a:p>
            <a:r>
              <a:rPr lang="pt-BR" b="1" dirty="0">
                <a:solidFill>
                  <a:srgbClr val="FF0000"/>
                </a:solidFill>
              </a:rPr>
              <a:t>Orov Gc</a:t>
            </a:r>
          </a:p>
        </p:txBody>
      </p:sp>
      <p:sp>
        <p:nvSpPr>
          <p:cNvPr id="36" name="TextBox 35">
            <a:extLst>
              <a:ext uri="{FF2B5EF4-FFF2-40B4-BE49-F238E27FC236}">
                <a16:creationId xmlns:a16="http://schemas.microsoft.com/office/drawing/2014/main" id="{673717CC-6896-4E8C-82CF-8A52DC02AB18}"/>
              </a:ext>
            </a:extLst>
          </p:cNvPr>
          <p:cNvSpPr txBox="1"/>
          <p:nvPr/>
        </p:nvSpPr>
        <p:spPr>
          <a:xfrm>
            <a:off x="8120776" y="3080622"/>
            <a:ext cx="1279003" cy="369332"/>
          </a:xfrm>
          <a:prstGeom prst="rect">
            <a:avLst/>
          </a:prstGeom>
          <a:noFill/>
        </p:spPr>
        <p:txBody>
          <a:bodyPr wrap="square" rtlCol="0">
            <a:spAutoFit/>
          </a:bodyPr>
          <a:lstStyle/>
          <a:p>
            <a:r>
              <a:rPr lang="pt-BR" b="1" dirty="0">
                <a:solidFill>
                  <a:srgbClr val="FF0000"/>
                </a:solidFill>
              </a:rPr>
              <a:t>Orov N</a:t>
            </a:r>
          </a:p>
        </p:txBody>
      </p:sp>
      <p:sp>
        <p:nvSpPr>
          <p:cNvPr id="8" name="TextBox 7">
            <a:extLst>
              <a:ext uri="{FF2B5EF4-FFF2-40B4-BE49-F238E27FC236}">
                <a16:creationId xmlns:a16="http://schemas.microsoft.com/office/drawing/2014/main" id="{7038F43D-602C-4B06-AA4C-4E6394E1B9DC}"/>
              </a:ext>
            </a:extLst>
          </p:cNvPr>
          <p:cNvSpPr txBox="1"/>
          <p:nvPr/>
        </p:nvSpPr>
        <p:spPr>
          <a:xfrm rot="18082639">
            <a:off x="4332522" y="648018"/>
            <a:ext cx="1061681" cy="369332"/>
          </a:xfrm>
          <a:prstGeom prst="rect">
            <a:avLst/>
          </a:prstGeom>
          <a:noFill/>
        </p:spPr>
        <p:txBody>
          <a:bodyPr wrap="square" rtlCol="0">
            <a:spAutoFit/>
          </a:bodyPr>
          <a:lstStyle/>
          <a:p>
            <a:r>
              <a:rPr lang="pt-BR" dirty="0"/>
              <a:t>Mock</a:t>
            </a:r>
          </a:p>
        </p:txBody>
      </p:sp>
      <p:sp>
        <p:nvSpPr>
          <p:cNvPr id="38" name="TextBox 37">
            <a:extLst>
              <a:ext uri="{FF2B5EF4-FFF2-40B4-BE49-F238E27FC236}">
                <a16:creationId xmlns:a16="http://schemas.microsoft.com/office/drawing/2014/main" id="{56747A22-BC90-4549-AE4D-DCD4EC05DE23}"/>
              </a:ext>
            </a:extLst>
          </p:cNvPr>
          <p:cNvSpPr txBox="1"/>
          <p:nvPr/>
        </p:nvSpPr>
        <p:spPr>
          <a:xfrm rot="18082639">
            <a:off x="4677846" y="615901"/>
            <a:ext cx="1185351" cy="369332"/>
          </a:xfrm>
          <a:prstGeom prst="rect">
            <a:avLst/>
          </a:prstGeom>
          <a:noFill/>
        </p:spPr>
        <p:txBody>
          <a:bodyPr wrap="square" rtlCol="0">
            <a:spAutoFit/>
          </a:bodyPr>
          <a:lstStyle/>
          <a:p>
            <a:r>
              <a:rPr lang="pt-BR" dirty="0"/>
              <a:t>OROV</a:t>
            </a:r>
          </a:p>
        </p:txBody>
      </p:sp>
      <p:sp>
        <p:nvSpPr>
          <p:cNvPr id="44" name="TextBox 43">
            <a:extLst>
              <a:ext uri="{FF2B5EF4-FFF2-40B4-BE49-F238E27FC236}">
                <a16:creationId xmlns:a16="http://schemas.microsoft.com/office/drawing/2014/main" id="{7EA4361C-70B2-449A-99EA-3EB696F2CD1F}"/>
              </a:ext>
            </a:extLst>
          </p:cNvPr>
          <p:cNvSpPr txBox="1"/>
          <p:nvPr/>
        </p:nvSpPr>
        <p:spPr>
          <a:xfrm rot="18082639">
            <a:off x="5709958" y="694950"/>
            <a:ext cx="929799" cy="369332"/>
          </a:xfrm>
          <a:prstGeom prst="rect">
            <a:avLst/>
          </a:prstGeom>
          <a:noFill/>
        </p:spPr>
        <p:txBody>
          <a:bodyPr wrap="square" rtlCol="0">
            <a:spAutoFit/>
          </a:bodyPr>
          <a:lstStyle/>
          <a:p>
            <a:r>
              <a:rPr lang="pt-BR" dirty="0"/>
              <a:t>Mock</a:t>
            </a:r>
          </a:p>
        </p:txBody>
      </p:sp>
      <p:sp>
        <p:nvSpPr>
          <p:cNvPr id="45" name="TextBox 44">
            <a:extLst>
              <a:ext uri="{FF2B5EF4-FFF2-40B4-BE49-F238E27FC236}">
                <a16:creationId xmlns:a16="http://schemas.microsoft.com/office/drawing/2014/main" id="{18B731E2-4BEB-4EED-BCE0-A95405E5EFB8}"/>
              </a:ext>
            </a:extLst>
          </p:cNvPr>
          <p:cNvSpPr txBox="1"/>
          <p:nvPr/>
        </p:nvSpPr>
        <p:spPr>
          <a:xfrm rot="18082639">
            <a:off x="6092816" y="739054"/>
            <a:ext cx="896855" cy="369332"/>
          </a:xfrm>
          <a:prstGeom prst="rect">
            <a:avLst/>
          </a:prstGeom>
          <a:noFill/>
        </p:spPr>
        <p:txBody>
          <a:bodyPr wrap="square" rtlCol="0">
            <a:spAutoFit/>
          </a:bodyPr>
          <a:lstStyle/>
          <a:p>
            <a:r>
              <a:rPr lang="pt-BR" dirty="0"/>
              <a:t>OROV</a:t>
            </a:r>
          </a:p>
        </p:txBody>
      </p:sp>
      <p:sp>
        <p:nvSpPr>
          <p:cNvPr id="48" name="TextBox 47">
            <a:extLst>
              <a:ext uri="{FF2B5EF4-FFF2-40B4-BE49-F238E27FC236}">
                <a16:creationId xmlns:a16="http://schemas.microsoft.com/office/drawing/2014/main" id="{12FE8F1A-5AED-49CB-8E4A-E86603775BB3}"/>
              </a:ext>
            </a:extLst>
          </p:cNvPr>
          <p:cNvSpPr txBox="1"/>
          <p:nvPr/>
        </p:nvSpPr>
        <p:spPr>
          <a:xfrm rot="18082639">
            <a:off x="6916792" y="695307"/>
            <a:ext cx="929799" cy="369332"/>
          </a:xfrm>
          <a:prstGeom prst="rect">
            <a:avLst/>
          </a:prstGeom>
          <a:noFill/>
        </p:spPr>
        <p:txBody>
          <a:bodyPr wrap="square" rtlCol="0">
            <a:spAutoFit/>
          </a:bodyPr>
          <a:lstStyle/>
          <a:p>
            <a:r>
              <a:rPr lang="pt-BR" dirty="0"/>
              <a:t>Mock</a:t>
            </a:r>
          </a:p>
        </p:txBody>
      </p:sp>
      <p:sp>
        <p:nvSpPr>
          <p:cNvPr id="49" name="TextBox 48">
            <a:extLst>
              <a:ext uri="{FF2B5EF4-FFF2-40B4-BE49-F238E27FC236}">
                <a16:creationId xmlns:a16="http://schemas.microsoft.com/office/drawing/2014/main" id="{D71E5B04-362C-43C7-8D6E-1F3FB4144ACC}"/>
              </a:ext>
            </a:extLst>
          </p:cNvPr>
          <p:cNvSpPr txBox="1"/>
          <p:nvPr/>
        </p:nvSpPr>
        <p:spPr>
          <a:xfrm rot="18082639">
            <a:off x="7359849" y="725062"/>
            <a:ext cx="896855" cy="369332"/>
          </a:xfrm>
          <a:prstGeom prst="rect">
            <a:avLst/>
          </a:prstGeom>
          <a:noFill/>
        </p:spPr>
        <p:txBody>
          <a:bodyPr wrap="square" rtlCol="0">
            <a:spAutoFit/>
          </a:bodyPr>
          <a:lstStyle/>
          <a:p>
            <a:r>
              <a:rPr lang="pt-BR" dirty="0"/>
              <a:t>OROV</a:t>
            </a:r>
          </a:p>
        </p:txBody>
      </p:sp>
      <p:sp>
        <p:nvSpPr>
          <p:cNvPr id="50" name="TextBox 49">
            <a:extLst>
              <a:ext uri="{FF2B5EF4-FFF2-40B4-BE49-F238E27FC236}">
                <a16:creationId xmlns:a16="http://schemas.microsoft.com/office/drawing/2014/main" id="{A4F514B7-BB2B-403E-A330-78FFD00DF754}"/>
              </a:ext>
            </a:extLst>
          </p:cNvPr>
          <p:cNvSpPr txBox="1"/>
          <p:nvPr/>
        </p:nvSpPr>
        <p:spPr>
          <a:xfrm rot="18082639">
            <a:off x="3250928" y="690567"/>
            <a:ext cx="929799" cy="369332"/>
          </a:xfrm>
          <a:prstGeom prst="rect">
            <a:avLst/>
          </a:prstGeom>
          <a:noFill/>
        </p:spPr>
        <p:txBody>
          <a:bodyPr wrap="square" rtlCol="0">
            <a:spAutoFit/>
          </a:bodyPr>
          <a:lstStyle/>
          <a:p>
            <a:r>
              <a:rPr lang="pt-BR" dirty="0"/>
              <a:t>Mock</a:t>
            </a:r>
          </a:p>
        </p:txBody>
      </p:sp>
      <p:sp>
        <p:nvSpPr>
          <p:cNvPr id="51" name="TextBox 50">
            <a:extLst>
              <a:ext uri="{FF2B5EF4-FFF2-40B4-BE49-F238E27FC236}">
                <a16:creationId xmlns:a16="http://schemas.microsoft.com/office/drawing/2014/main" id="{3AA61389-53D9-4F0A-9E1C-FA5D102042C2}"/>
              </a:ext>
            </a:extLst>
          </p:cNvPr>
          <p:cNvSpPr txBox="1"/>
          <p:nvPr/>
        </p:nvSpPr>
        <p:spPr>
          <a:xfrm rot="18082639">
            <a:off x="3643099" y="722084"/>
            <a:ext cx="896855" cy="369332"/>
          </a:xfrm>
          <a:prstGeom prst="rect">
            <a:avLst/>
          </a:prstGeom>
          <a:noFill/>
        </p:spPr>
        <p:txBody>
          <a:bodyPr wrap="square" rtlCol="0">
            <a:spAutoFit/>
          </a:bodyPr>
          <a:lstStyle/>
          <a:p>
            <a:r>
              <a:rPr lang="pt-BR" dirty="0"/>
              <a:t>OROV</a:t>
            </a:r>
          </a:p>
        </p:txBody>
      </p:sp>
      <p:sp>
        <p:nvSpPr>
          <p:cNvPr id="11" name="TextBox 10">
            <a:extLst>
              <a:ext uri="{FF2B5EF4-FFF2-40B4-BE49-F238E27FC236}">
                <a16:creationId xmlns:a16="http://schemas.microsoft.com/office/drawing/2014/main" id="{9C128698-E8E3-406D-9FC8-4F6923E558C4}"/>
              </a:ext>
            </a:extLst>
          </p:cNvPr>
          <p:cNvSpPr txBox="1"/>
          <p:nvPr/>
        </p:nvSpPr>
        <p:spPr>
          <a:xfrm>
            <a:off x="1143119" y="4021873"/>
            <a:ext cx="2019097" cy="369332"/>
          </a:xfrm>
          <a:prstGeom prst="rect">
            <a:avLst/>
          </a:prstGeom>
          <a:noFill/>
        </p:spPr>
        <p:txBody>
          <a:bodyPr wrap="square" rtlCol="0">
            <a:spAutoFit/>
          </a:bodyPr>
          <a:lstStyle/>
          <a:p>
            <a:r>
              <a:rPr lang="pt-BR" dirty="0"/>
              <a:t>First Antibody:</a:t>
            </a:r>
          </a:p>
        </p:txBody>
      </p:sp>
    </p:spTree>
    <p:extLst>
      <p:ext uri="{BB962C8B-B14F-4D97-AF65-F5344CB8AC3E}">
        <p14:creationId xmlns:p14="http://schemas.microsoft.com/office/powerpoint/2010/main" val="1245017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p:cNvSpPr txBox="1"/>
          <p:nvPr/>
        </p:nvSpPr>
        <p:spPr>
          <a:xfrm>
            <a:off x="5110494" y="4815352"/>
            <a:ext cx="967408" cy="646331"/>
          </a:xfrm>
          <a:prstGeom prst="rect">
            <a:avLst/>
          </a:prstGeom>
          <a:noFill/>
        </p:spPr>
        <p:txBody>
          <a:bodyPr wrap="square" rtlCol="0">
            <a:spAutoFit/>
          </a:bodyPr>
          <a:lstStyle/>
          <a:p>
            <a:pPr algn="ctr"/>
            <a:r>
              <a:rPr lang="es-PE" dirty="0"/>
              <a:t>FcNpD2-HRP</a:t>
            </a:r>
          </a:p>
        </p:txBody>
      </p:sp>
      <p:sp>
        <p:nvSpPr>
          <p:cNvPr id="19" name="CuadroTexto 18">
            <a:extLst>
              <a:ext uri="{FF2B5EF4-FFF2-40B4-BE49-F238E27FC236}">
                <a16:creationId xmlns:a16="http://schemas.microsoft.com/office/drawing/2014/main" id="{F702A79C-E9C9-6686-31E2-7A9C86A87E4D}"/>
              </a:ext>
            </a:extLst>
          </p:cNvPr>
          <p:cNvSpPr txBox="1"/>
          <p:nvPr/>
        </p:nvSpPr>
        <p:spPr>
          <a:xfrm>
            <a:off x="4608825" y="2692448"/>
            <a:ext cx="895232" cy="600164"/>
          </a:xfrm>
          <a:prstGeom prst="rect">
            <a:avLst/>
          </a:prstGeom>
          <a:noFill/>
        </p:spPr>
        <p:txBody>
          <a:bodyPr wrap="square" rtlCol="0">
            <a:spAutoFit/>
          </a:bodyPr>
          <a:lstStyle/>
          <a:p>
            <a:pPr defTabSz="685718">
              <a:defRPr/>
            </a:pPr>
            <a:r>
              <a:rPr lang="es-PE" sz="1100" dirty="0">
                <a:solidFill>
                  <a:prstClr val="black"/>
                </a:solidFill>
              </a:rPr>
              <a:t>100 –</a:t>
            </a:r>
          </a:p>
          <a:p>
            <a:pPr defTabSz="685718">
              <a:defRPr/>
            </a:pPr>
            <a:r>
              <a:rPr lang="es-PE" sz="1100" dirty="0">
                <a:solidFill>
                  <a:prstClr val="black"/>
                </a:solidFill>
              </a:rPr>
              <a:t>  70 – </a:t>
            </a:r>
          </a:p>
          <a:p>
            <a:pPr defTabSz="685718">
              <a:defRPr/>
            </a:pPr>
            <a:endParaRPr lang="es-PE" sz="1100" dirty="0">
              <a:solidFill>
                <a:prstClr val="black"/>
              </a:solidFill>
            </a:endParaRPr>
          </a:p>
        </p:txBody>
      </p:sp>
      <p:sp>
        <p:nvSpPr>
          <p:cNvPr id="20" name="CuadroTexto 82">
            <a:extLst>
              <a:ext uri="{FF2B5EF4-FFF2-40B4-BE49-F238E27FC236}">
                <a16:creationId xmlns:a16="http://schemas.microsoft.com/office/drawing/2014/main" id="{3D1100B4-F924-4656-9ADF-5B3EA9BD5F24}"/>
              </a:ext>
            </a:extLst>
          </p:cNvPr>
          <p:cNvSpPr txBox="1"/>
          <p:nvPr/>
        </p:nvSpPr>
        <p:spPr>
          <a:xfrm>
            <a:off x="4669973" y="3112512"/>
            <a:ext cx="799076" cy="261610"/>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718">
              <a:defRPr/>
            </a:pPr>
            <a:r>
              <a:rPr lang="es-PE" sz="1100" dirty="0">
                <a:solidFill>
                  <a:prstClr val="black"/>
                </a:solidFill>
              </a:rPr>
              <a:t>55 –</a:t>
            </a:r>
          </a:p>
        </p:txBody>
      </p:sp>
      <p:sp>
        <p:nvSpPr>
          <p:cNvPr id="21" name="CuadroTexto 53">
            <a:extLst>
              <a:ext uri="{FF2B5EF4-FFF2-40B4-BE49-F238E27FC236}">
                <a16:creationId xmlns:a16="http://schemas.microsoft.com/office/drawing/2014/main" id="{FBDC6C00-8B6A-41B5-AB1D-75AE7F2BED57}"/>
              </a:ext>
            </a:extLst>
          </p:cNvPr>
          <p:cNvSpPr txBox="1"/>
          <p:nvPr/>
        </p:nvSpPr>
        <p:spPr>
          <a:xfrm>
            <a:off x="4639028" y="3367608"/>
            <a:ext cx="839508" cy="261610"/>
          </a:xfrm>
          <a:prstGeom prst="rect">
            <a:avLst/>
          </a:prstGeom>
          <a:noFill/>
        </p:spPr>
        <p:txBody>
          <a:bodyPr wrap="square" rtlCol="0">
            <a:spAutoFit/>
          </a:bodyPr>
          <a:lstStyle/>
          <a:p>
            <a:pPr defTabSz="914377">
              <a:defRPr/>
            </a:pPr>
            <a:r>
              <a:rPr lang="pt-BR" sz="1100" dirty="0">
                <a:solidFill>
                  <a:prstClr val="black"/>
                </a:solidFill>
              </a:rPr>
              <a:t>40  –</a:t>
            </a:r>
          </a:p>
        </p:txBody>
      </p:sp>
      <p:sp>
        <p:nvSpPr>
          <p:cNvPr id="22" name="Rectángulo 3">
            <a:extLst>
              <a:ext uri="{FF2B5EF4-FFF2-40B4-BE49-F238E27FC236}">
                <a16:creationId xmlns:a16="http://schemas.microsoft.com/office/drawing/2014/main" id="{FA0DCEE1-199E-4714-A5FA-257BAF5A83BA}"/>
              </a:ext>
            </a:extLst>
          </p:cNvPr>
          <p:cNvSpPr/>
          <p:nvPr/>
        </p:nvSpPr>
        <p:spPr>
          <a:xfrm>
            <a:off x="4633018" y="3625547"/>
            <a:ext cx="463588" cy="261610"/>
          </a:xfrm>
          <a:prstGeom prst="rect">
            <a:avLst/>
          </a:prstGeom>
        </p:spPr>
        <p:txBody>
          <a:bodyPr wrap="none">
            <a:spAutoFit/>
          </a:bodyPr>
          <a:lstStyle/>
          <a:p>
            <a:pPr lvl="0">
              <a:defRPr/>
            </a:pPr>
            <a:r>
              <a:rPr lang="pt-BR" sz="1100" dirty="0">
                <a:solidFill>
                  <a:prstClr val="black"/>
                </a:solidFill>
              </a:rPr>
              <a:t>35  –</a:t>
            </a:r>
          </a:p>
        </p:txBody>
      </p:sp>
      <p:sp>
        <p:nvSpPr>
          <p:cNvPr id="23" name="Rectángulo 22"/>
          <p:cNvSpPr/>
          <p:nvPr/>
        </p:nvSpPr>
        <p:spPr>
          <a:xfrm>
            <a:off x="4633018" y="3960191"/>
            <a:ext cx="463588" cy="261610"/>
          </a:xfrm>
          <a:prstGeom prst="rect">
            <a:avLst/>
          </a:prstGeom>
        </p:spPr>
        <p:txBody>
          <a:bodyPr wrap="none">
            <a:spAutoFit/>
          </a:bodyPr>
          <a:lstStyle/>
          <a:p>
            <a:r>
              <a:rPr lang="pt-BR" sz="1100" dirty="0">
                <a:solidFill>
                  <a:prstClr val="black"/>
                </a:solidFill>
              </a:rPr>
              <a:t>25  –</a:t>
            </a:r>
          </a:p>
        </p:txBody>
      </p:sp>
      <p:sp>
        <p:nvSpPr>
          <p:cNvPr id="24" name="CuadroTexto 8">
            <a:extLst>
              <a:ext uri="{FF2B5EF4-FFF2-40B4-BE49-F238E27FC236}">
                <a16:creationId xmlns:a16="http://schemas.microsoft.com/office/drawing/2014/main" id="{81609594-7F1D-4886-9128-44B45EBF626F}"/>
              </a:ext>
            </a:extLst>
          </p:cNvPr>
          <p:cNvSpPr txBox="1"/>
          <p:nvPr/>
        </p:nvSpPr>
        <p:spPr>
          <a:xfrm>
            <a:off x="6196476" y="4815352"/>
            <a:ext cx="1084005" cy="646331"/>
          </a:xfrm>
          <a:prstGeom prst="rect">
            <a:avLst/>
          </a:prstGeom>
          <a:noFill/>
        </p:spPr>
        <p:txBody>
          <a:bodyPr wrap="square" rtlCol="0">
            <a:spAutoFit/>
          </a:bodyPr>
          <a:lstStyle/>
          <a:p>
            <a:pPr algn="ctr"/>
            <a:r>
              <a:rPr lang="es-PE" dirty="0"/>
              <a:t>FcSpB6-HRP</a:t>
            </a:r>
          </a:p>
        </p:txBody>
      </p:sp>
      <p:sp>
        <p:nvSpPr>
          <p:cNvPr id="25" name="TextBox 24">
            <a:extLst>
              <a:ext uri="{FF2B5EF4-FFF2-40B4-BE49-F238E27FC236}">
                <a16:creationId xmlns:a16="http://schemas.microsoft.com/office/drawing/2014/main" id="{86EA558B-0AC3-4454-9D71-5FCF6CE3460C}"/>
              </a:ext>
            </a:extLst>
          </p:cNvPr>
          <p:cNvSpPr txBox="1"/>
          <p:nvPr/>
        </p:nvSpPr>
        <p:spPr>
          <a:xfrm>
            <a:off x="7225731" y="4797853"/>
            <a:ext cx="1284801" cy="646331"/>
          </a:xfrm>
          <a:prstGeom prst="rect">
            <a:avLst/>
          </a:prstGeom>
          <a:noFill/>
        </p:spPr>
        <p:txBody>
          <a:bodyPr wrap="square">
            <a:spAutoFit/>
          </a:bodyPr>
          <a:lstStyle/>
          <a:p>
            <a:pPr algn="ctr"/>
            <a:r>
              <a:rPr lang="es-PE" dirty="0"/>
              <a:t>FcSpC7-HRP</a:t>
            </a:r>
            <a:endParaRPr lang="pt-BR" dirty="0"/>
          </a:p>
        </p:txBody>
      </p:sp>
      <p:sp>
        <p:nvSpPr>
          <p:cNvPr id="26" name="TextBox 25">
            <a:extLst>
              <a:ext uri="{FF2B5EF4-FFF2-40B4-BE49-F238E27FC236}">
                <a16:creationId xmlns:a16="http://schemas.microsoft.com/office/drawing/2014/main" id="{991D2D25-3F03-44D3-B5F4-C8BB6581AC07}"/>
              </a:ext>
            </a:extLst>
          </p:cNvPr>
          <p:cNvSpPr txBox="1"/>
          <p:nvPr/>
        </p:nvSpPr>
        <p:spPr>
          <a:xfrm>
            <a:off x="8540789" y="4797853"/>
            <a:ext cx="1284801" cy="646331"/>
          </a:xfrm>
          <a:prstGeom prst="rect">
            <a:avLst/>
          </a:prstGeom>
          <a:noFill/>
        </p:spPr>
        <p:txBody>
          <a:bodyPr wrap="square">
            <a:spAutoFit/>
          </a:bodyPr>
          <a:lstStyle/>
          <a:p>
            <a:pPr algn="ctr"/>
            <a:r>
              <a:rPr lang="es-PE" dirty="0"/>
              <a:t>Mouse anti-OROV </a:t>
            </a:r>
            <a:endParaRPr lang="pt-BR" dirty="0"/>
          </a:p>
        </p:txBody>
      </p:sp>
      <p:sp>
        <p:nvSpPr>
          <p:cNvPr id="29" name="Rectángulo 22">
            <a:extLst>
              <a:ext uri="{FF2B5EF4-FFF2-40B4-BE49-F238E27FC236}">
                <a16:creationId xmlns:a16="http://schemas.microsoft.com/office/drawing/2014/main" id="{E1A69DA5-3BF4-45C1-A520-528670208E12}"/>
              </a:ext>
            </a:extLst>
          </p:cNvPr>
          <p:cNvSpPr/>
          <p:nvPr/>
        </p:nvSpPr>
        <p:spPr>
          <a:xfrm>
            <a:off x="4649048" y="4322035"/>
            <a:ext cx="431528" cy="261610"/>
          </a:xfrm>
          <a:prstGeom prst="rect">
            <a:avLst/>
          </a:prstGeom>
        </p:spPr>
        <p:txBody>
          <a:bodyPr wrap="none">
            <a:spAutoFit/>
          </a:bodyPr>
          <a:lstStyle/>
          <a:p>
            <a:r>
              <a:rPr lang="pt-BR" sz="1100" dirty="0">
                <a:solidFill>
                  <a:prstClr val="black"/>
                </a:solidFill>
              </a:rPr>
              <a:t>15 –</a:t>
            </a:r>
          </a:p>
        </p:txBody>
      </p:sp>
      <p:sp>
        <p:nvSpPr>
          <p:cNvPr id="33" name="CuadroTexto 18">
            <a:extLst>
              <a:ext uri="{FF2B5EF4-FFF2-40B4-BE49-F238E27FC236}">
                <a16:creationId xmlns:a16="http://schemas.microsoft.com/office/drawing/2014/main" id="{A0DD4B32-452C-452B-9198-E05C7ECADD0A}"/>
              </a:ext>
            </a:extLst>
          </p:cNvPr>
          <p:cNvSpPr txBox="1"/>
          <p:nvPr/>
        </p:nvSpPr>
        <p:spPr>
          <a:xfrm>
            <a:off x="4599310" y="2305980"/>
            <a:ext cx="895232" cy="430887"/>
          </a:xfrm>
          <a:prstGeom prst="rect">
            <a:avLst/>
          </a:prstGeom>
          <a:noFill/>
        </p:spPr>
        <p:txBody>
          <a:bodyPr wrap="square" rtlCol="0">
            <a:spAutoFit/>
          </a:bodyPr>
          <a:lstStyle/>
          <a:p>
            <a:pPr defTabSz="685718">
              <a:defRPr/>
            </a:pPr>
            <a:r>
              <a:rPr lang="es-PE" sz="1100" dirty="0">
                <a:solidFill>
                  <a:prstClr val="black"/>
                </a:solidFill>
              </a:rPr>
              <a:t>180 –</a:t>
            </a:r>
          </a:p>
          <a:p>
            <a:pPr defTabSz="685718">
              <a:defRPr/>
            </a:pPr>
            <a:r>
              <a:rPr lang="es-PE" sz="1100" dirty="0">
                <a:solidFill>
                  <a:prstClr val="black"/>
                </a:solidFill>
              </a:rPr>
              <a:t>130 – </a:t>
            </a:r>
          </a:p>
        </p:txBody>
      </p:sp>
      <p:sp>
        <p:nvSpPr>
          <p:cNvPr id="36" name="TextBox 35">
            <a:extLst>
              <a:ext uri="{FF2B5EF4-FFF2-40B4-BE49-F238E27FC236}">
                <a16:creationId xmlns:a16="http://schemas.microsoft.com/office/drawing/2014/main" id="{673717CC-6896-4E8C-82CF-8A52DC02AB18}"/>
              </a:ext>
            </a:extLst>
          </p:cNvPr>
          <p:cNvSpPr txBox="1"/>
          <p:nvPr/>
        </p:nvSpPr>
        <p:spPr>
          <a:xfrm>
            <a:off x="6282169" y="5619588"/>
            <a:ext cx="3252089" cy="369332"/>
          </a:xfrm>
          <a:prstGeom prst="rect">
            <a:avLst/>
          </a:prstGeom>
          <a:noFill/>
        </p:spPr>
        <p:txBody>
          <a:bodyPr wrap="square" rtlCol="0">
            <a:spAutoFit/>
          </a:bodyPr>
          <a:lstStyle/>
          <a:p>
            <a:r>
              <a:rPr lang="pt-BR" dirty="0"/>
              <a:t>Rabbit anti-GAPDH</a:t>
            </a:r>
          </a:p>
        </p:txBody>
      </p:sp>
      <p:sp>
        <p:nvSpPr>
          <p:cNvPr id="8" name="TextBox 7">
            <a:extLst>
              <a:ext uri="{FF2B5EF4-FFF2-40B4-BE49-F238E27FC236}">
                <a16:creationId xmlns:a16="http://schemas.microsoft.com/office/drawing/2014/main" id="{7038F43D-602C-4B06-AA4C-4E6394E1B9DC}"/>
              </a:ext>
            </a:extLst>
          </p:cNvPr>
          <p:cNvSpPr txBox="1"/>
          <p:nvPr/>
        </p:nvSpPr>
        <p:spPr>
          <a:xfrm rot="18082639">
            <a:off x="6110048" y="1153784"/>
            <a:ext cx="1061681" cy="369332"/>
          </a:xfrm>
          <a:prstGeom prst="rect">
            <a:avLst/>
          </a:prstGeom>
          <a:noFill/>
        </p:spPr>
        <p:txBody>
          <a:bodyPr wrap="square" rtlCol="0">
            <a:spAutoFit/>
          </a:bodyPr>
          <a:lstStyle/>
          <a:p>
            <a:r>
              <a:rPr lang="pt-BR" dirty="0"/>
              <a:t>Mock</a:t>
            </a:r>
          </a:p>
        </p:txBody>
      </p:sp>
      <p:sp>
        <p:nvSpPr>
          <p:cNvPr id="38" name="TextBox 37">
            <a:extLst>
              <a:ext uri="{FF2B5EF4-FFF2-40B4-BE49-F238E27FC236}">
                <a16:creationId xmlns:a16="http://schemas.microsoft.com/office/drawing/2014/main" id="{56747A22-BC90-4549-AE4D-DCD4EC05DE23}"/>
              </a:ext>
            </a:extLst>
          </p:cNvPr>
          <p:cNvSpPr txBox="1"/>
          <p:nvPr/>
        </p:nvSpPr>
        <p:spPr>
          <a:xfrm rot="18082639">
            <a:off x="6475539" y="1136816"/>
            <a:ext cx="1185351" cy="369332"/>
          </a:xfrm>
          <a:prstGeom prst="rect">
            <a:avLst/>
          </a:prstGeom>
          <a:noFill/>
        </p:spPr>
        <p:txBody>
          <a:bodyPr wrap="square" rtlCol="0">
            <a:spAutoFit/>
          </a:bodyPr>
          <a:lstStyle/>
          <a:p>
            <a:r>
              <a:rPr lang="pt-BR" dirty="0"/>
              <a:t>OROV</a:t>
            </a:r>
          </a:p>
        </p:txBody>
      </p:sp>
      <p:sp>
        <p:nvSpPr>
          <p:cNvPr id="44" name="TextBox 43">
            <a:extLst>
              <a:ext uri="{FF2B5EF4-FFF2-40B4-BE49-F238E27FC236}">
                <a16:creationId xmlns:a16="http://schemas.microsoft.com/office/drawing/2014/main" id="{7EA4361C-70B2-449A-99EA-3EB696F2CD1F}"/>
              </a:ext>
            </a:extLst>
          </p:cNvPr>
          <p:cNvSpPr txBox="1"/>
          <p:nvPr/>
        </p:nvSpPr>
        <p:spPr>
          <a:xfrm rot="18082639">
            <a:off x="7316992" y="1245905"/>
            <a:ext cx="929799" cy="369332"/>
          </a:xfrm>
          <a:prstGeom prst="rect">
            <a:avLst/>
          </a:prstGeom>
          <a:noFill/>
        </p:spPr>
        <p:txBody>
          <a:bodyPr wrap="square" rtlCol="0">
            <a:spAutoFit/>
          </a:bodyPr>
          <a:lstStyle/>
          <a:p>
            <a:r>
              <a:rPr lang="pt-BR" dirty="0"/>
              <a:t>Mock</a:t>
            </a:r>
          </a:p>
        </p:txBody>
      </p:sp>
      <p:sp>
        <p:nvSpPr>
          <p:cNvPr id="45" name="TextBox 44">
            <a:extLst>
              <a:ext uri="{FF2B5EF4-FFF2-40B4-BE49-F238E27FC236}">
                <a16:creationId xmlns:a16="http://schemas.microsoft.com/office/drawing/2014/main" id="{18B731E2-4BEB-4EED-BCE0-A95405E5EFB8}"/>
              </a:ext>
            </a:extLst>
          </p:cNvPr>
          <p:cNvSpPr txBox="1"/>
          <p:nvPr/>
        </p:nvSpPr>
        <p:spPr>
          <a:xfrm rot="18082639">
            <a:off x="7850930" y="1259969"/>
            <a:ext cx="896855" cy="369332"/>
          </a:xfrm>
          <a:prstGeom prst="rect">
            <a:avLst/>
          </a:prstGeom>
          <a:noFill/>
        </p:spPr>
        <p:txBody>
          <a:bodyPr wrap="square" rtlCol="0">
            <a:spAutoFit/>
          </a:bodyPr>
          <a:lstStyle/>
          <a:p>
            <a:r>
              <a:rPr lang="pt-BR" dirty="0"/>
              <a:t>OROV</a:t>
            </a:r>
          </a:p>
        </p:txBody>
      </p:sp>
      <p:sp>
        <p:nvSpPr>
          <p:cNvPr id="48" name="TextBox 47">
            <a:extLst>
              <a:ext uri="{FF2B5EF4-FFF2-40B4-BE49-F238E27FC236}">
                <a16:creationId xmlns:a16="http://schemas.microsoft.com/office/drawing/2014/main" id="{12FE8F1A-5AED-49CB-8E4A-E86603775BB3}"/>
              </a:ext>
            </a:extLst>
          </p:cNvPr>
          <p:cNvSpPr txBox="1"/>
          <p:nvPr/>
        </p:nvSpPr>
        <p:spPr>
          <a:xfrm rot="18082639">
            <a:off x="8625322" y="1228450"/>
            <a:ext cx="929799" cy="369332"/>
          </a:xfrm>
          <a:prstGeom prst="rect">
            <a:avLst/>
          </a:prstGeom>
          <a:noFill/>
        </p:spPr>
        <p:txBody>
          <a:bodyPr wrap="square" rtlCol="0">
            <a:spAutoFit/>
          </a:bodyPr>
          <a:lstStyle/>
          <a:p>
            <a:r>
              <a:rPr lang="pt-BR" dirty="0"/>
              <a:t>Mock</a:t>
            </a:r>
          </a:p>
        </p:txBody>
      </p:sp>
      <p:sp>
        <p:nvSpPr>
          <p:cNvPr id="49" name="TextBox 48">
            <a:extLst>
              <a:ext uri="{FF2B5EF4-FFF2-40B4-BE49-F238E27FC236}">
                <a16:creationId xmlns:a16="http://schemas.microsoft.com/office/drawing/2014/main" id="{D71E5B04-362C-43C7-8D6E-1F3FB4144ACC}"/>
              </a:ext>
            </a:extLst>
          </p:cNvPr>
          <p:cNvSpPr txBox="1"/>
          <p:nvPr/>
        </p:nvSpPr>
        <p:spPr>
          <a:xfrm rot="18082639">
            <a:off x="9130478" y="1259968"/>
            <a:ext cx="896855" cy="369332"/>
          </a:xfrm>
          <a:prstGeom prst="rect">
            <a:avLst/>
          </a:prstGeom>
          <a:noFill/>
        </p:spPr>
        <p:txBody>
          <a:bodyPr wrap="square" rtlCol="0">
            <a:spAutoFit/>
          </a:bodyPr>
          <a:lstStyle/>
          <a:p>
            <a:r>
              <a:rPr lang="pt-BR" dirty="0"/>
              <a:t>OROV</a:t>
            </a:r>
          </a:p>
        </p:txBody>
      </p:sp>
      <p:sp>
        <p:nvSpPr>
          <p:cNvPr id="50" name="TextBox 49">
            <a:extLst>
              <a:ext uri="{FF2B5EF4-FFF2-40B4-BE49-F238E27FC236}">
                <a16:creationId xmlns:a16="http://schemas.microsoft.com/office/drawing/2014/main" id="{A4F514B7-BB2B-403E-A330-78FFD00DF754}"/>
              </a:ext>
            </a:extLst>
          </p:cNvPr>
          <p:cNvSpPr txBox="1"/>
          <p:nvPr/>
        </p:nvSpPr>
        <p:spPr>
          <a:xfrm rot="18082639">
            <a:off x="5220601" y="1228450"/>
            <a:ext cx="929799" cy="369332"/>
          </a:xfrm>
          <a:prstGeom prst="rect">
            <a:avLst/>
          </a:prstGeom>
          <a:noFill/>
        </p:spPr>
        <p:txBody>
          <a:bodyPr wrap="square" rtlCol="0">
            <a:spAutoFit/>
          </a:bodyPr>
          <a:lstStyle/>
          <a:p>
            <a:r>
              <a:rPr lang="pt-BR" dirty="0"/>
              <a:t>Mock</a:t>
            </a:r>
          </a:p>
        </p:txBody>
      </p:sp>
      <p:sp>
        <p:nvSpPr>
          <p:cNvPr id="51" name="TextBox 50">
            <a:extLst>
              <a:ext uri="{FF2B5EF4-FFF2-40B4-BE49-F238E27FC236}">
                <a16:creationId xmlns:a16="http://schemas.microsoft.com/office/drawing/2014/main" id="{3AA61389-53D9-4F0A-9E1C-FA5D102042C2}"/>
              </a:ext>
            </a:extLst>
          </p:cNvPr>
          <p:cNvSpPr txBox="1"/>
          <p:nvPr/>
        </p:nvSpPr>
        <p:spPr>
          <a:xfrm rot="18082639">
            <a:off x="5612772" y="1259967"/>
            <a:ext cx="896855" cy="369332"/>
          </a:xfrm>
          <a:prstGeom prst="rect">
            <a:avLst/>
          </a:prstGeom>
          <a:noFill/>
        </p:spPr>
        <p:txBody>
          <a:bodyPr wrap="square" rtlCol="0">
            <a:spAutoFit/>
          </a:bodyPr>
          <a:lstStyle/>
          <a:p>
            <a:r>
              <a:rPr lang="pt-BR" dirty="0"/>
              <a:t>OROV</a:t>
            </a:r>
          </a:p>
        </p:txBody>
      </p:sp>
      <p:pic>
        <p:nvPicPr>
          <p:cNvPr id="27" name="Marcador de contenido 3">
            <a:extLst>
              <a:ext uri="{FF2B5EF4-FFF2-40B4-BE49-F238E27FC236}">
                <a16:creationId xmlns:a16="http://schemas.microsoft.com/office/drawing/2014/main" id="{2C3DF6C2-6270-4183-8F68-3B117FE2A3B0}"/>
              </a:ext>
            </a:extLst>
          </p:cNvPr>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21664" t="9995" r="21005" b="51602"/>
          <a:stretch/>
        </p:blipFill>
        <p:spPr>
          <a:xfrm>
            <a:off x="5045057" y="1787371"/>
            <a:ext cx="4820131" cy="3010482"/>
          </a:xfrm>
        </p:spPr>
      </p:pic>
      <p:sp>
        <p:nvSpPr>
          <p:cNvPr id="28" name="Rectangle 27">
            <a:extLst>
              <a:ext uri="{FF2B5EF4-FFF2-40B4-BE49-F238E27FC236}">
                <a16:creationId xmlns:a16="http://schemas.microsoft.com/office/drawing/2014/main" id="{5CB88A02-93EF-4732-AD6E-E8E58FAADB4D}"/>
              </a:ext>
            </a:extLst>
          </p:cNvPr>
          <p:cNvSpPr/>
          <p:nvPr/>
        </p:nvSpPr>
        <p:spPr>
          <a:xfrm>
            <a:off x="5105745" y="3474897"/>
            <a:ext cx="1052839" cy="44857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0" name="Rectangle 29">
            <a:extLst>
              <a:ext uri="{FF2B5EF4-FFF2-40B4-BE49-F238E27FC236}">
                <a16:creationId xmlns:a16="http://schemas.microsoft.com/office/drawing/2014/main" id="{07BD6797-2C1B-4E1C-A895-A33BFD55D0EA}"/>
              </a:ext>
            </a:extLst>
          </p:cNvPr>
          <p:cNvSpPr/>
          <p:nvPr/>
        </p:nvSpPr>
        <p:spPr>
          <a:xfrm>
            <a:off x="6199692" y="3465371"/>
            <a:ext cx="1000102" cy="44857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1" name="Rectangle 30">
            <a:extLst>
              <a:ext uri="{FF2B5EF4-FFF2-40B4-BE49-F238E27FC236}">
                <a16:creationId xmlns:a16="http://schemas.microsoft.com/office/drawing/2014/main" id="{6B4CCADE-320B-432C-9CC8-996ABB04680C}"/>
              </a:ext>
            </a:extLst>
          </p:cNvPr>
          <p:cNvSpPr/>
          <p:nvPr/>
        </p:nvSpPr>
        <p:spPr>
          <a:xfrm>
            <a:off x="7311798" y="3429669"/>
            <a:ext cx="1112668" cy="44857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2" name="Rectangle 31">
            <a:extLst>
              <a:ext uri="{FF2B5EF4-FFF2-40B4-BE49-F238E27FC236}">
                <a16:creationId xmlns:a16="http://schemas.microsoft.com/office/drawing/2014/main" id="{BF1C3A1F-A1FD-4D4A-BBFF-BAC368A6A7B8}"/>
              </a:ext>
            </a:extLst>
          </p:cNvPr>
          <p:cNvSpPr/>
          <p:nvPr/>
        </p:nvSpPr>
        <p:spPr>
          <a:xfrm>
            <a:off x="8596643" y="3229028"/>
            <a:ext cx="1182238" cy="44857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4" name="TextBox 33">
            <a:extLst>
              <a:ext uri="{FF2B5EF4-FFF2-40B4-BE49-F238E27FC236}">
                <a16:creationId xmlns:a16="http://schemas.microsoft.com/office/drawing/2014/main" id="{FF1DAB95-0800-43B3-8079-B3C20704A973}"/>
              </a:ext>
            </a:extLst>
          </p:cNvPr>
          <p:cNvSpPr txBox="1"/>
          <p:nvPr/>
        </p:nvSpPr>
        <p:spPr>
          <a:xfrm>
            <a:off x="9926079" y="3299807"/>
            <a:ext cx="1558554" cy="369332"/>
          </a:xfrm>
          <a:prstGeom prst="rect">
            <a:avLst/>
          </a:prstGeom>
          <a:noFill/>
        </p:spPr>
        <p:txBody>
          <a:bodyPr wrap="square" rtlCol="0">
            <a:spAutoFit/>
          </a:bodyPr>
          <a:lstStyle/>
          <a:p>
            <a:r>
              <a:rPr lang="pt-BR" b="1" dirty="0">
                <a:solidFill>
                  <a:srgbClr val="FF0000"/>
                </a:solidFill>
              </a:rPr>
              <a:t>GAPDH</a:t>
            </a:r>
          </a:p>
        </p:txBody>
      </p:sp>
      <p:sp>
        <p:nvSpPr>
          <p:cNvPr id="35" name="TextBox 34">
            <a:extLst>
              <a:ext uri="{FF2B5EF4-FFF2-40B4-BE49-F238E27FC236}">
                <a16:creationId xmlns:a16="http://schemas.microsoft.com/office/drawing/2014/main" id="{1546DB12-B3AF-4C3C-8C25-9F3705409E27}"/>
              </a:ext>
            </a:extLst>
          </p:cNvPr>
          <p:cNvSpPr txBox="1"/>
          <p:nvPr/>
        </p:nvSpPr>
        <p:spPr>
          <a:xfrm>
            <a:off x="3050414" y="4804166"/>
            <a:ext cx="2019097" cy="369332"/>
          </a:xfrm>
          <a:prstGeom prst="rect">
            <a:avLst/>
          </a:prstGeom>
          <a:noFill/>
        </p:spPr>
        <p:txBody>
          <a:bodyPr wrap="square" rtlCol="0">
            <a:spAutoFit/>
          </a:bodyPr>
          <a:lstStyle/>
          <a:p>
            <a:r>
              <a:rPr lang="pt-BR" dirty="0"/>
              <a:t>First Antibody:</a:t>
            </a:r>
          </a:p>
        </p:txBody>
      </p:sp>
      <p:sp>
        <p:nvSpPr>
          <p:cNvPr id="37" name="TextBox 36">
            <a:extLst>
              <a:ext uri="{FF2B5EF4-FFF2-40B4-BE49-F238E27FC236}">
                <a16:creationId xmlns:a16="http://schemas.microsoft.com/office/drawing/2014/main" id="{7928B0FB-8FAE-43E5-AE24-116A39CFFC84}"/>
              </a:ext>
            </a:extLst>
          </p:cNvPr>
          <p:cNvSpPr txBox="1"/>
          <p:nvPr/>
        </p:nvSpPr>
        <p:spPr>
          <a:xfrm>
            <a:off x="3086648" y="5589658"/>
            <a:ext cx="2019097" cy="369332"/>
          </a:xfrm>
          <a:prstGeom prst="rect">
            <a:avLst/>
          </a:prstGeom>
          <a:noFill/>
        </p:spPr>
        <p:txBody>
          <a:bodyPr wrap="square" rtlCol="0">
            <a:spAutoFit/>
          </a:bodyPr>
          <a:lstStyle/>
          <a:p>
            <a:r>
              <a:rPr lang="pt-BR" dirty="0"/>
              <a:t>Second Antibody:</a:t>
            </a:r>
          </a:p>
        </p:txBody>
      </p:sp>
      <p:sp>
        <p:nvSpPr>
          <p:cNvPr id="2" name="Right Bracket 1">
            <a:extLst>
              <a:ext uri="{FF2B5EF4-FFF2-40B4-BE49-F238E27FC236}">
                <a16:creationId xmlns:a16="http://schemas.microsoft.com/office/drawing/2014/main" id="{1A675BCD-A373-4407-9FB2-96DF25C45AFE}"/>
              </a:ext>
            </a:extLst>
          </p:cNvPr>
          <p:cNvSpPr/>
          <p:nvPr/>
        </p:nvSpPr>
        <p:spPr>
          <a:xfrm rot="5400000">
            <a:off x="7414696" y="3143944"/>
            <a:ext cx="116371" cy="4784612"/>
          </a:xfrm>
          <a:prstGeom prst="righ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3" name="CuadroTexto 8">
            <a:extLst>
              <a:ext uri="{FF2B5EF4-FFF2-40B4-BE49-F238E27FC236}">
                <a16:creationId xmlns:a16="http://schemas.microsoft.com/office/drawing/2014/main" id="{534C14CE-81F6-2E1D-DCC3-8402302CA089}"/>
              </a:ext>
            </a:extLst>
          </p:cNvPr>
          <p:cNvSpPr txBox="1"/>
          <p:nvPr/>
        </p:nvSpPr>
        <p:spPr>
          <a:xfrm>
            <a:off x="256665" y="61819"/>
            <a:ext cx="2604341" cy="3139321"/>
          </a:xfrm>
          <a:prstGeom prst="rect">
            <a:avLst/>
          </a:prstGeom>
          <a:noFill/>
        </p:spPr>
        <p:txBody>
          <a:bodyPr wrap="square" rtlCol="0">
            <a:spAutoFit/>
          </a:bodyPr>
          <a:lstStyle/>
          <a:p>
            <a:pPr algn="ctr"/>
            <a:r>
              <a:rPr lang="en-US" noProof="0" dirty="0"/>
              <a:t>Please note that these are the same membranes probed with the antibodies indicated in the previous slide. So, in the first panel it is still possible to see the band corresponding to the N protein label by FcNpD2-HRP</a:t>
            </a:r>
          </a:p>
          <a:p>
            <a:pPr algn="ctr"/>
            <a:endParaRPr lang="es-PE" dirty="0"/>
          </a:p>
        </p:txBody>
      </p:sp>
    </p:spTree>
    <p:extLst>
      <p:ext uri="{BB962C8B-B14F-4D97-AF65-F5344CB8AC3E}">
        <p14:creationId xmlns:p14="http://schemas.microsoft.com/office/powerpoint/2010/main" val="3843162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1523</TotalTime>
  <Words>120</Words>
  <Application>Microsoft Office PowerPoint</Application>
  <PresentationFormat>Widescreen</PresentationFormat>
  <Paragraphs>50</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Tema de Office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Kristel</dc:creator>
  <cp:lastModifiedBy>Stephen Graham</cp:lastModifiedBy>
  <cp:revision>11</cp:revision>
  <dcterms:created xsi:type="dcterms:W3CDTF">2024-08-12T19:21:41Z</dcterms:created>
  <dcterms:modified xsi:type="dcterms:W3CDTF">2025-05-26T08:52:20Z</dcterms:modified>
</cp:coreProperties>
</file>