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8" r:id="rId2"/>
    <p:sldId id="259" r:id="rId3"/>
    <p:sldId id="261" r:id="rId4"/>
    <p:sldId id="260" r:id="rId5"/>
    <p:sldId id="262" r:id="rId6"/>
    <p:sldId id="263" r:id="rId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7" d="100"/>
          <a:sy n="107" d="100"/>
        </p:scale>
        <p:origin x="-102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892A8BFD-D7BC-4B36-A978-CE3CEFE59972}" type="datetimeFigureOut">
              <a:rPr lang="zh-CN" altLang="en-US"/>
              <a:pPr>
                <a:defRPr/>
              </a:pPr>
              <a:t>2011-11-5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defRPr>
            </a:lvl1pPr>
          </a:lstStyle>
          <a:p>
            <a:pPr>
              <a:defRPr/>
            </a:pPr>
            <a:fld id="{C75736CB-46E1-47EF-94A2-F997A8DAA357}"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幻灯片图像占位符 1"/>
          <p:cNvSpPr>
            <a:spLocks noGrp="1" noRot="1" noChangeAspect="1"/>
          </p:cNvSpPr>
          <p:nvPr>
            <p:ph type="sldImg"/>
          </p:nvPr>
        </p:nvSpPr>
        <p:spPr bwMode="auto">
          <a:noFill/>
          <a:ln>
            <a:solidFill>
              <a:srgbClr val="000000"/>
            </a:solidFill>
            <a:miter lim="800000"/>
            <a:headEnd/>
            <a:tailEnd/>
          </a:ln>
        </p:spPr>
      </p:sp>
      <p:sp>
        <p:nvSpPr>
          <p:cNvPr id="1536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zh-CN" smtClean="0"/>
              <a:t>Figure 1 ABrowse Framework Architecture</a:t>
            </a:r>
            <a:endParaRPr lang="zh-CN" altLang="en-US" smtClean="0"/>
          </a:p>
        </p:txBody>
      </p:sp>
      <p:sp>
        <p:nvSpPr>
          <p:cNvPr id="1536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EB9BEFF-9A9B-42E2-B6CB-624A1A7E1CCE}" type="slidenum">
              <a:rPr lang="zh-CN" altLang="en-US"/>
              <a:pPr fontAlgn="base">
                <a:spcBef>
                  <a:spcPct val="0"/>
                </a:spcBef>
                <a:spcAft>
                  <a:spcPct val="0"/>
                </a:spcAft>
                <a:defRPr/>
              </a:pPr>
              <a:t>1</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DA9DD1EA-199E-4248-9698-F68DE54DDA2B}" type="datetimeFigureOut">
              <a:rPr lang="zh-CN" altLang="en-US"/>
              <a:pPr>
                <a:defRPr/>
              </a:pPr>
              <a:t>2011-11-5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4D689297-DF0B-4D16-9905-8960F4E74824}"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10E11000-534D-4F2B-81FA-A51FE704112C}" type="datetimeFigureOut">
              <a:rPr lang="zh-CN" altLang="en-US"/>
              <a:pPr>
                <a:defRPr/>
              </a:pPr>
              <a:t>2011-11-5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0C244D52-3E85-4C6E-8348-B0E4A96580F5}"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D60989D8-DE71-49F1-BAF4-7B46F56E83AA}" type="datetimeFigureOut">
              <a:rPr lang="zh-CN" altLang="en-US"/>
              <a:pPr>
                <a:defRPr/>
              </a:pPr>
              <a:t>2011-11-5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9D2B78F-9575-44BC-B70D-516A27ACD534}"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9F495C74-C7AA-4B93-9CA3-4F7FFD34B01D}" type="datetimeFigureOut">
              <a:rPr lang="zh-CN" altLang="en-US"/>
              <a:pPr>
                <a:defRPr/>
              </a:pPr>
              <a:t>2011-11-5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A7DA20AC-D24D-410B-AD7B-9D02ADEE06BC}"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33DFF09B-7700-48D6-BFEB-24BE5A4AB410}" type="datetimeFigureOut">
              <a:rPr lang="zh-CN" altLang="en-US"/>
              <a:pPr>
                <a:defRPr/>
              </a:pPr>
              <a:t>2011-11-5</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3ABEE47-0FFF-48D8-B709-1CC4836625A6}"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305A85D0-D890-4A42-8E22-29B47E4559FB}" type="datetimeFigureOut">
              <a:rPr lang="zh-CN" altLang="en-US"/>
              <a:pPr>
                <a:defRPr/>
              </a:pPr>
              <a:t>2011-11-5</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EE3F2927-F3ED-4638-9A78-143A2313F0B2}"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5474A282-2F41-46BE-853C-FF3A9613F471}" type="datetimeFigureOut">
              <a:rPr lang="zh-CN" altLang="en-US"/>
              <a:pPr>
                <a:defRPr/>
              </a:pPr>
              <a:t>2011-11-5</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764AB556-154A-474D-B428-6EBF981AD884}"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DCEF1F48-ECB1-40CF-ABDF-E7464EA4B56A}" type="datetimeFigureOut">
              <a:rPr lang="zh-CN" altLang="en-US"/>
              <a:pPr>
                <a:defRPr/>
              </a:pPr>
              <a:t>2011-11-5</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2209AAB1-7D6B-4A88-917A-5D73E7933A85}"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D77AFB54-E4E8-482B-AC17-7A673FA0A8E9}" type="datetimeFigureOut">
              <a:rPr lang="zh-CN" altLang="en-US"/>
              <a:pPr>
                <a:defRPr/>
              </a:pPr>
              <a:t>2011-11-5</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B4E0D3C-63DA-430D-9AC2-494EF9870A74}"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70373363-16D8-426D-BEEB-112579855FCC}" type="datetimeFigureOut">
              <a:rPr lang="zh-CN" altLang="en-US"/>
              <a:pPr>
                <a:defRPr/>
              </a:pPr>
              <a:t>2011-11-5</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F898FE64-1493-4CE4-829C-61228892C2D5}"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C5DF304-EA4F-4022-BBC3-011FDD4C655A}" type="datetimeFigureOut">
              <a:rPr lang="zh-CN" altLang="en-US"/>
              <a:pPr>
                <a:defRPr/>
              </a:pPr>
              <a:t>2011-11-5</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4379F424-6613-4724-850E-942FC02A37BC}"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11BCEC89-60AE-4EDB-9027-7A076D4B5490}" type="datetimeFigureOut">
              <a:rPr lang="zh-CN" altLang="en-US"/>
              <a:pPr>
                <a:defRPr/>
              </a:pPr>
              <a:t>2011-11-5</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defRPr>
            </a:lvl1pPr>
          </a:lstStyle>
          <a:p>
            <a:pPr>
              <a:defRPr/>
            </a:pPr>
            <a:fld id="{0F7D713B-AC04-440B-AF8F-2EE972CE2367}"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charset="-122"/>
        </a:defRPr>
      </a:lvl2pPr>
      <a:lvl3pPr algn="ctr" rtl="0" eaLnBrk="0" fontAlgn="base" hangingPunct="0">
        <a:spcBef>
          <a:spcPct val="0"/>
        </a:spcBef>
        <a:spcAft>
          <a:spcPct val="0"/>
        </a:spcAft>
        <a:defRPr sz="4400">
          <a:solidFill>
            <a:schemeClr val="tx1"/>
          </a:solidFill>
          <a:latin typeface="Calibri" pitchFamily="34" charset="0"/>
          <a:ea typeface="宋体" charset="-122"/>
        </a:defRPr>
      </a:lvl3pPr>
      <a:lvl4pPr algn="ctr" rtl="0" eaLnBrk="0" fontAlgn="base" hangingPunct="0">
        <a:spcBef>
          <a:spcPct val="0"/>
        </a:spcBef>
        <a:spcAft>
          <a:spcPct val="0"/>
        </a:spcAft>
        <a:defRPr sz="4400">
          <a:solidFill>
            <a:schemeClr val="tx1"/>
          </a:solidFill>
          <a:latin typeface="Calibri" pitchFamily="34" charset="0"/>
          <a:ea typeface="宋体" charset="-122"/>
        </a:defRPr>
      </a:lvl4pPr>
      <a:lvl5pPr algn="ctr" rtl="0" eaLnBrk="0" fontAlgn="base" hangingPunct="0">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21"/>
          <p:cNvSpPr txBox="1">
            <a:spLocks noChangeArrowheads="1"/>
          </p:cNvSpPr>
          <p:nvPr/>
        </p:nvSpPr>
        <p:spPr bwMode="auto">
          <a:xfrm>
            <a:off x="323850" y="115888"/>
            <a:ext cx="2952750" cy="366712"/>
          </a:xfrm>
          <a:prstGeom prst="rect">
            <a:avLst/>
          </a:prstGeom>
          <a:noFill/>
          <a:ln w="9525">
            <a:noFill/>
            <a:miter lim="800000"/>
            <a:headEnd/>
            <a:tailEnd/>
          </a:ln>
        </p:spPr>
        <p:txBody>
          <a:bodyPr>
            <a:spAutoFit/>
          </a:bodyPr>
          <a:lstStyle/>
          <a:p>
            <a:pPr>
              <a:spcBef>
                <a:spcPct val="50000"/>
              </a:spcBef>
            </a:pPr>
            <a:r>
              <a:rPr lang="en-US" altLang="zh-CN" b="1"/>
              <a:t>Supplementary Figure S1</a:t>
            </a:r>
          </a:p>
        </p:txBody>
      </p:sp>
      <p:pic>
        <p:nvPicPr>
          <p:cNvPr id="14338" name="Picture 22" descr="Snap1"/>
          <p:cNvPicPr>
            <a:picLocks noChangeAspect="1" noChangeArrowheads="1"/>
          </p:cNvPicPr>
          <p:nvPr/>
        </p:nvPicPr>
        <p:blipFill>
          <a:blip r:embed="rId3"/>
          <a:srcRect/>
          <a:stretch>
            <a:fillRect/>
          </a:stretch>
        </p:blipFill>
        <p:spPr bwMode="auto">
          <a:xfrm>
            <a:off x="50800" y="908050"/>
            <a:ext cx="9036050" cy="5113338"/>
          </a:xfrm>
          <a:prstGeom prst="rect">
            <a:avLst/>
          </a:prstGeom>
          <a:noFill/>
          <a:ln w="9525">
            <a:solidFill>
              <a:schemeClr val="tx1"/>
            </a:solid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4"/>
          <p:cNvSpPr txBox="1">
            <a:spLocks noChangeArrowheads="1"/>
          </p:cNvSpPr>
          <p:nvPr/>
        </p:nvSpPr>
        <p:spPr bwMode="auto">
          <a:xfrm>
            <a:off x="323850" y="115888"/>
            <a:ext cx="2952750" cy="366712"/>
          </a:xfrm>
          <a:prstGeom prst="rect">
            <a:avLst/>
          </a:prstGeom>
          <a:noFill/>
          <a:ln w="9525">
            <a:noFill/>
            <a:miter lim="800000"/>
            <a:headEnd/>
            <a:tailEnd/>
          </a:ln>
        </p:spPr>
        <p:txBody>
          <a:bodyPr>
            <a:spAutoFit/>
          </a:bodyPr>
          <a:lstStyle/>
          <a:p>
            <a:pPr>
              <a:spcBef>
                <a:spcPct val="50000"/>
              </a:spcBef>
            </a:pPr>
            <a:r>
              <a:rPr lang="en-US" altLang="zh-CN" b="1"/>
              <a:t>Supplementary Figure S2</a:t>
            </a:r>
          </a:p>
        </p:txBody>
      </p:sp>
      <p:pic>
        <p:nvPicPr>
          <p:cNvPr id="16386" name="Picture 5" descr="Snap3"/>
          <p:cNvPicPr>
            <a:picLocks noChangeAspect="1" noChangeArrowheads="1"/>
          </p:cNvPicPr>
          <p:nvPr/>
        </p:nvPicPr>
        <p:blipFill>
          <a:blip r:embed="rId2"/>
          <a:srcRect/>
          <a:stretch>
            <a:fillRect/>
          </a:stretch>
        </p:blipFill>
        <p:spPr bwMode="auto">
          <a:xfrm>
            <a:off x="107950" y="971550"/>
            <a:ext cx="8928100" cy="5256213"/>
          </a:xfrm>
          <a:prstGeom prst="rect">
            <a:avLst/>
          </a:prstGeom>
          <a:noFill/>
          <a:ln w="9525">
            <a:solidFill>
              <a:schemeClr val="tx1"/>
            </a:solid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4"/>
          <p:cNvSpPr txBox="1">
            <a:spLocks noChangeArrowheads="1"/>
          </p:cNvSpPr>
          <p:nvPr/>
        </p:nvSpPr>
        <p:spPr bwMode="auto">
          <a:xfrm>
            <a:off x="323850" y="115888"/>
            <a:ext cx="2952750" cy="366712"/>
          </a:xfrm>
          <a:prstGeom prst="rect">
            <a:avLst/>
          </a:prstGeom>
          <a:noFill/>
          <a:ln w="9525">
            <a:noFill/>
            <a:miter lim="800000"/>
            <a:headEnd/>
            <a:tailEnd/>
          </a:ln>
        </p:spPr>
        <p:txBody>
          <a:bodyPr>
            <a:spAutoFit/>
          </a:bodyPr>
          <a:lstStyle/>
          <a:p>
            <a:pPr>
              <a:spcBef>
                <a:spcPct val="50000"/>
              </a:spcBef>
            </a:pPr>
            <a:r>
              <a:rPr lang="en-US" altLang="zh-CN" b="1"/>
              <a:t>Supplementary Figure S3</a:t>
            </a:r>
          </a:p>
        </p:txBody>
      </p:sp>
      <p:grpSp>
        <p:nvGrpSpPr>
          <p:cNvPr id="17410" name="Group 14"/>
          <p:cNvGrpSpPr>
            <a:grpSpLocks/>
          </p:cNvGrpSpPr>
          <p:nvPr/>
        </p:nvGrpSpPr>
        <p:grpSpPr bwMode="auto">
          <a:xfrm>
            <a:off x="73025" y="746125"/>
            <a:ext cx="8986838" cy="5891213"/>
            <a:chOff x="46" y="470"/>
            <a:chExt cx="5661" cy="3711"/>
          </a:xfrm>
        </p:grpSpPr>
        <p:pic>
          <p:nvPicPr>
            <p:cNvPr id="17411" name="Picture 8" descr="Snap8"/>
            <p:cNvPicPr>
              <a:picLocks noChangeAspect="1" noChangeArrowheads="1"/>
            </p:cNvPicPr>
            <p:nvPr/>
          </p:nvPicPr>
          <p:blipFill>
            <a:blip r:embed="rId2"/>
            <a:srcRect/>
            <a:stretch>
              <a:fillRect/>
            </a:stretch>
          </p:blipFill>
          <p:spPr bwMode="auto">
            <a:xfrm>
              <a:off x="55" y="1796"/>
              <a:ext cx="2697" cy="680"/>
            </a:xfrm>
            <a:prstGeom prst="rect">
              <a:avLst/>
            </a:prstGeom>
            <a:noFill/>
            <a:ln w="9525">
              <a:solidFill>
                <a:schemeClr val="tx1"/>
              </a:solidFill>
              <a:miter lim="800000"/>
              <a:headEnd/>
              <a:tailEnd/>
            </a:ln>
          </p:spPr>
        </p:pic>
        <p:pic>
          <p:nvPicPr>
            <p:cNvPr id="17412" name="Picture 9" descr="Snap9"/>
            <p:cNvPicPr>
              <a:picLocks noChangeAspect="1" noChangeArrowheads="1"/>
            </p:cNvPicPr>
            <p:nvPr/>
          </p:nvPicPr>
          <p:blipFill>
            <a:blip r:embed="rId3"/>
            <a:srcRect/>
            <a:stretch>
              <a:fillRect/>
            </a:stretch>
          </p:blipFill>
          <p:spPr bwMode="auto">
            <a:xfrm>
              <a:off x="52" y="2626"/>
              <a:ext cx="2404" cy="1368"/>
            </a:xfrm>
            <a:prstGeom prst="rect">
              <a:avLst/>
            </a:prstGeom>
            <a:noFill/>
            <a:ln w="9525">
              <a:solidFill>
                <a:schemeClr val="tx1"/>
              </a:solidFill>
              <a:miter lim="800000"/>
              <a:headEnd/>
              <a:tailEnd/>
            </a:ln>
          </p:spPr>
        </p:pic>
        <p:pic>
          <p:nvPicPr>
            <p:cNvPr id="17413" name="Picture 10" descr="Snap10"/>
            <p:cNvPicPr>
              <a:picLocks noChangeAspect="1" noChangeArrowheads="1"/>
            </p:cNvPicPr>
            <p:nvPr/>
          </p:nvPicPr>
          <p:blipFill>
            <a:blip r:embed="rId4"/>
            <a:srcRect/>
            <a:stretch>
              <a:fillRect/>
            </a:stretch>
          </p:blipFill>
          <p:spPr bwMode="auto">
            <a:xfrm>
              <a:off x="52" y="470"/>
              <a:ext cx="2564" cy="1158"/>
            </a:xfrm>
            <a:prstGeom prst="rect">
              <a:avLst/>
            </a:prstGeom>
            <a:noFill/>
            <a:ln w="9525">
              <a:solidFill>
                <a:schemeClr val="tx1"/>
              </a:solidFill>
              <a:miter lim="800000"/>
              <a:headEnd/>
              <a:tailEnd/>
            </a:ln>
          </p:spPr>
        </p:pic>
        <p:pic>
          <p:nvPicPr>
            <p:cNvPr id="17414" name="Picture 11" descr="Snap11"/>
            <p:cNvPicPr>
              <a:picLocks noChangeAspect="1" noChangeArrowheads="1"/>
            </p:cNvPicPr>
            <p:nvPr/>
          </p:nvPicPr>
          <p:blipFill>
            <a:blip r:embed="rId5"/>
            <a:srcRect/>
            <a:stretch>
              <a:fillRect/>
            </a:stretch>
          </p:blipFill>
          <p:spPr bwMode="auto">
            <a:xfrm>
              <a:off x="3394" y="662"/>
              <a:ext cx="2248" cy="1366"/>
            </a:xfrm>
            <a:prstGeom prst="rect">
              <a:avLst/>
            </a:prstGeom>
            <a:noFill/>
            <a:ln w="9525">
              <a:solidFill>
                <a:schemeClr val="tx1"/>
              </a:solidFill>
              <a:miter lim="800000"/>
              <a:headEnd/>
              <a:tailEnd/>
            </a:ln>
          </p:spPr>
        </p:pic>
        <p:pic>
          <p:nvPicPr>
            <p:cNvPr id="17415" name="Picture 12" descr="Snap12"/>
            <p:cNvPicPr>
              <a:picLocks noChangeAspect="1" noChangeArrowheads="1"/>
            </p:cNvPicPr>
            <p:nvPr/>
          </p:nvPicPr>
          <p:blipFill>
            <a:blip r:embed="rId6"/>
            <a:srcRect/>
            <a:stretch>
              <a:fillRect/>
            </a:stretch>
          </p:blipFill>
          <p:spPr bwMode="auto">
            <a:xfrm>
              <a:off x="3397" y="2115"/>
              <a:ext cx="2310" cy="1199"/>
            </a:xfrm>
            <a:prstGeom prst="rect">
              <a:avLst/>
            </a:prstGeom>
            <a:noFill/>
            <a:ln w="9525">
              <a:solidFill>
                <a:schemeClr val="tx1"/>
              </a:solidFill>
              <a:miter lim="800000"/>
              <a:headEnd/>
              <a:tailEnd/>
            </a:ln>
          </p:spPr>
        </p:pic>
        <p:pic>
          <p:nvPicPr>
            <p:cNvPr id="17416" name="Picture 14" descr="Snap13"/>
            <p:cNvPicPr>
              <a:picLocks noChangeAspect="1" noChangeArrowheads="1"/>
            </p:cNvPicPr>
            <p:nvPr/>
          </p:nvPicPr>
          <p:blipFill>
            <a:blip r:embed="rId7"/>
            <a:srcRect/>
            <a:stretch>
              <a:fillRect/>
            </a:stretch>
          </p:blipFill>
          <p:spPr bwMode="auto">
            <a:xfrm>
              <a:off x="806" y="2816"/>
              <a:ext cx="1955" cy="1365"/>
            </a:xfrm>
            <a:prstGeom prst="rect">
              <a:avLst/>
            </a:prstGeom>
            <a:noFill/>
            <a:ln w="9525">
              <a:solidFill>
                <a:schemeClr val="tx1"/>
              </a:solidFill>
              <a:miter lim="800000"/>
              <a:headEnd/>
              <a:tailEnd/>
            </a:ln>
          </p:spPr>
        </p:pic>
        <p:sp>
          <p:nvSpPr>
            <p:cNvPr id="17417" name="Rectangle 17"/>
            <p:cNvSpPr>
              <a:spLocks noChangeArrowheads="1"/>
            </p:cNvSpPr>
            <p:nvPr/>
          </p:nvSpPr>
          <p:spPr bwMode="auto">
            <a:xfrm>
              <a:off x="765" y="884"/>
              <a:ext cx="726" cy="136"/>
            </a:xfrm>
            <a:prstGeom prst="rect">
              <a:avLst/>
            </a:prstGeom>
            <a:noFill/>
            <a:ln w="25400">
              <a:solidFill>
                <a:srgbClr val="FF0000"/>
              </a:solidFill>
              <a:miter lim="800000"/>
              <a:headEnd/>
              <a:tailEnd/>
            </a:ln>
          </p:spPr>
          <p:txBody>
            <a:bodyPr wrap="none" anchor="ctr"/>
            <a:lstStyle/>
            <a:p>
              <a:endParaRPr lang="zh-CN" altLang="en-US"/>
            </a:p>
          </p:txBody>
        </p:sp>
        <p:sp>
          <p:nvSpPr>
            <p:cNvPr id="17418" name="Rectangle 18"/>
            <p:cNvSpPr>
              <a:spLocks noChangeArrowheads="1"/>
            </p:cNvSpPr>
            <p:nvPr/>
          </p:nvSpPr>
          <p:spPr bwMode="auto">
            <a:xfrm>
              <a:off x="46" y="2360"/>
              <a:ext cx="816" cy="124"/>
            </a:xfrm>
            <a:prstGeom prst="rect">
              <a:avLst/>
            </a:prstGeom>
            <a:noFill/>
            <a:ln w="25400">
              <a:solidFill>
                <a:srgbClr val="FF0000"/>
              </a:solidFill>
              <a:miter lim="800000"/>
              <a:headEnd/>
              <a:tailEnd/>
            </a:ln>
          </p:spPr>
          <p:txBody>
            <a:bodyPr wrap="none" anchor="ctr"/>
            <a:lstStyle/>
            <a:p>
              <a:endParaRPr lang="zh-CN" altLang="en-US"/>
            </a:p>
          </p:txBody>
        </p:sp>
        <p:sp>
          <p:nvSpPr>
            <p:cNvPr id="17419" name="Rectangle 21"/>
            <p:cNvSpPr>
              <a:spLocks noChangeArrowheads="1"/>
            </p:cNvSpPr>
            <p:nvPr/>
          </p:nvSpPr>
          <p:spPr bwMode="auto">
            <a:xfrm>
              <a:off x="578" y="2701"/>
              <a:ext cx="1016" cy="100"/>
            </a:xfrm>
            <a:prstGeom prst="rect">
              <a:avLst/>
            </a:prstGeom>
            <a:noFill/>
            <a:ln w="25400">
              <a:solidFill>
                <a:srgbClr val="FF0000"/>
              </a:solidFill>
              <a:miter lim="800000"/>
              <a:headEnd/>
              <a:tailEnd/>
            </a:ln>
          </p:spPr>
          <p:txBody>
            <a:bodyPr wrap="none" anchor="ctr"/>
            <a:lstStyle/>
            <a:p>
              <a:endParaRPr lang="zh-CN" altLang="en-US"/>
            </a:p>
          </p:txBody>
        </p:sp>
        <p:sp>
          <p:nvSpPr>
            <p:cNvPr id="17420" name="Rectangle 22"/>
            <p:cNvSpPr>
              <a:spLocks noChangeArrowheads="1"/>
            </p:cNvSpPr>
            <p:nvPr/>
          </p:nvSpPr>
          <p:spPr bwMode="auto">
            <a:xfrm>
              <a:off x="1322" y="2892"/>
              <a:ext cx="680" cy="109"/>
            </a:xfrm>
            <a:prstGeom prst="rect">
              <a:avLst/>
            </a:prstGeom>
            <a:noFill/>
            <a:ln w="25400">
              <a:solidFill>
                <a:srgbClr val="FF0000"/>
              </a:solidFill>
              <a:miter lim="800000"/>
              <a:headEnd/>
              <a:tailEnd/>
            </a:ln>
          </p:spPr>
          <p:txBody>
            <a:bodyPr wrap="none" anchor="ctr"/>
            <a:lstStyle/>
            <a:p>
              <a:endParaRPr lang="zh-CN" altLang="en-US"/>
            </a:p>
          </p:txBody>
        </p:sp>
        <p:sp>
          <p:nvSpPr>
            <p:cNvPr id="18" name="燕尾形 17"/>
            <p:cNvSpPr/>
            <p:nvPr/>
          </p:nvSpPr>
          <p:spPr>
            <a:xfrm>
              <a:off x="2925" y="1963"/>
              <a:ext cx="318" cy="371"/>
            </a:xfrm>
            <a:prstGeom prst="chevron">
              <a:avLst/>
            </a:prstGeom>
            <a:solidFill>
              <a:schemeClr val="accent2">
                <a:lumMod val="75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chemeClr val="tx1"/>
                </a:solidFil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4"/>
          <p:cNvSpPr txBox="1">
            <a:spLocks noChangeArrowheads="1"/>
          </p:cNvSpPr>
          <p:nvPr/>
        </p:nvSpPr>
        <p:spPr bwMode="auto">
          <a:xfrm>
            <a:off x="323850" y="115888"/>
            <a:ext cx="2952750" cy="366712"/>
          </a:xfrm>
          <a:prstGeom prst="rect">
            <a:avLst/>
          </a:prstGeom>
          <a:noFill/>
          <a:ln w="9525">
            <a:noFill/>
            <a:miter lim="800000"/>
            <a:headEnd/>
            <a:tailEnd/>
          </a:ln>
        </p:spPr>
        <p:txBody>
          <a:bodyPr>
            <a:spAutoFit/>
          </a:bodyPr>
          <a:lstStyle/>
          <a:p>
            <a:pPr>
              <a:spcBef>
                <a:spcPct val="50000"/>
              </a:spcBef>
            </a:pPr>
            <a:r>
              <a:rPr lang="en-US" altLang="zh-CN" b="1"/>
              <a:t>Supplementary Figure S4</a:t>
            </a:r>
          </a:p>
        </p:txBody>
      </p:sp>
      <p:pic>
        <p:nvPicPr>
          <p:cNvPr id="18434" name="Picture 4" descr="HS5ClipImage_4eb4ddfe"/>
          <p:cNvPicPr>
            <a:picLocks noChangeAspect="1" noChangeArrowheads="1"/>
          </p:cNvPicPr>
          <p:nvPr/>
        </p:nvPicPr>
        <p:blipFill>
          <a:blip r:embed="rId2"/>
          <a:srcRect/>
          <a:stretch>
            <a:fillRect/>
          </a:stretch>
        </p:blipFill>
        <p:spPr bwMode="auto">
          <a:xfrm>
            <a:off x="141288" y="1052513"/>
            <a:ext cx="8870950" cy="4752975"/>
          </a:xfrm>
          <a:prstGeom prst="rect">
            <a:avLst/>
          </a:prstGeom>
          <a:noFill/>
          <a:ln w="9525">
            <a:solidFill>
              <a:schemeClr val="tx1"/>
            </a:solid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4"/>
          <p:cNvSpPr txBox="1">
            <a:spLocks noChangeArrowheads="1"/>
          </p:cNvSpPr>
          <p:nvPr/>
        </p:nvSpPr>
        <p:spPr bwMode="auto">
          <a:xfrm>
            <a:off x="323850" y="115888"/>
            <a:ext cx="2952750" cy="366712"/>
          </a:xfrm>
          <a:prstGeom prst="rect">
            <a:avLst/>
          </a:prstGeom>
          <a:noFill/>
          <a:ln w="9525">
            <a:noFill/>
            <a:miter lim="800000"/>
            <a:headEnd/>
            <a:tailEnd/>
          </a:ln>
        </p:spPr>
        <p:txBody>
          <a:bodyPr>
            <a:spAutoFit/>
          </a:bodyPr>
          <a:lstStyle/>
          <a:p>
            <a:pPr>
              <a:spcBef>
                <a:spcPct val="50000"/>
              </a:spcBef>
            </a:pPr>
            <a:r>
              <a:rPr lang="en-US" altLang="zh-CN" b="1"/>
              <a:t>Supplementary Figure S5</a:t>
            </a:r>
          </a:p>
        </p:txBody>
      </p:sp>
      <p:pic>
        <p:nvPicPr>
          <p:cNvPr id="19458" name="Picture 5" descr="Snap16"/>
          <p:cNvPicPr>
            <a:picLocks noChangeAspect="1" noChangeArrowheads="1"/>
          </p:cNvPicPr>
          <p:nvPr/>
        </p:nvPicPr>
        <p:blipFill>
          <a:blip r:embed="rId2"/>
          <a:srcRect/>
          <a:stretch>
            <a:fillRect/>
          </a:stretch>
        </p:blipFill>
        <p:spPr bwMode="auto">
          <a:xfrm>
            <a:off x="160338" y="3798888"/>
            <a:ext cx="8804275" cy="2647950"/>
          </a:xfrm>
          <a:prstGeom prst="rect">
            <a:avLst/>
          </a:prstGeom>
          <a:noFill/>
          <a:ln w="9525">
            <a:noFill/>
            <a:miter lim="800000"/>
            <a:headEnd/>
            <a:tailEnd/>
          </a:ln>
        </p:spPr>
      </p:pic>
      <p:pic>
        <p:nvPicPr>
          <p:cNvPr id="19459" name="Picture 6" descr="Snap15"/>
          <p:cNvPicPr>
            <a:picLocks noChangeAspect="1" noChangeArrowheads="1"/>
          </p:cNvPicPr>
          <p:nvPr/>
        </p:nvPicPr>
        <p:blipFill>
          <a:blip r:embed="rId3"/>
          <a:srcRect/>
          <a:stretch>
            <a:fillRect/>
          </a:stretch>
        </p:blipFill>
        <p:spPr bwMode="auto">
          <a:xfrm>
            <a:off x="188913" y="803275"/>
            <a:ext cx="7056437" cy="2827338"/>
          </a:xfrm>
          <a:prstGeom prst="rect">
            <a:avLst/>
          </a:prstGeom>
          <a:noFill/>
          <a:ln w="9525">
            <a:solidFill>
              <a:schemeClr val="tx1"/>
            </a:solid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p:cNvSpPr>
          <p:nvPr>
            <p:ph type="body" idx="1"/>
          </p:nvPr>
        </p:nvSpPr>
        <p:spPr>
          <a:xfrm>
            <a:off x="266700" y="395288"/>
            <a:ext cx="8553450" cy="6283325"/>
          </a:xfrm>
        </p:spPr>
        <p:txBody>
          <a:bodyPr/>
          <a:lstStyle/>
          <a:p>
            <a:r>
              <a:rPr lang="en-US" altLang="zh-CN" sz="1600" b="1" smtClean="0"/>
              <a:t>Additional Figure Legends</a:t>
            </a:r>
          </a:p>
          <a:p>
            <a:pPr lvl="4"/>
            <a:endParaRPr lang="en-US" altLang="zh-CN" sz="800" b="1" smtClean="0"/>
          </a:p>
          <a:p>
            <a:r>
              <a:rPr lang="en-US" altLang="zh-CN" sz="1400" b="1" smtClean="0"/>
              <a:t>Supplementary Figure S1.</a:t>
            </a:r>
            <a:r>
              <a:rPr lang="en-US" altLang="zh-CN" sz="1400" smtClean="0"/>
              <a:t> </a:t>
            </a:r>
            <a:r>
              <a:rPr lang="en-US" altLang="zh-CN" sz="1400" b="1" smtClean="0"/>
              <a:t>MySQL statements for creating annotation table and loading data.</a:t>
            </a:r>
            <a:endParaRPr lang="en-US" altLang="zh-CN" sz="1400" smtClean="0"/>
          </a:p>
          <a:p>
            <a:pPr>
              <a:buFont typeface="Arial" charset="0"/>
              <a:buNone/>
            </a:pPr>
            <a:r>
              <a:rPr lang="en-US" altLang="zh-CN" sz="1400" smtClean="0"/>
              <a:t>	The figure shows the MySQL statements for creating annotation table and loading data into ABrowse. Based on abstract geometry model, annotation entries on chromosomes are represented using sections of lines. And during data importing process, MySQL spatial database index for the chromosome location information is built automatically, helping to handle annotation data efficiently.</a:t>
            </a:r>
          </a:p>
          <a:p>
            <a:pPr lvl="4"/>
            <a:endParaRPr lang="en-US" altLang="zh-CN" sz="700" b="1" smtClean="0"/>
          </a:p>
          <a:p>
            <a:r>
              <a:rPr lang="en-US" altLang="zh-CN" sz="1400" b="1" smtClean="0"/>
              <a:t>Supplementary Figure S2.</a:t>
            </a:r>
            <a:r>
              <a:rPr lang="en-US" altLang="zh-CN" sz="1400" smtClean="0"/>
              <a:t> </a:t>
            </a:r>
            <a:r>
              <a:rPr lang="en-US" altLang="zh-CN" sz="1400" b="1" smtClean="0"/>
              <a:t>Multiple window browsing mechanism.</a:t>
            </a:r>
            <a:endParaRPr lang="en-US" altLang="zh-CN" sz="1400" smtClean="0"/>
          </a:p>
          <a:p>
            <a:pPr>
              <a:buFont typeface="Arial" charset="0"/>
              <a:buNone/>
            </a:pPr>
            <a:r>
              <a:rPr lang="en-US" altLang="zh-CN" sz="1400" smtClean="0"/>
              <a:t>	Different from other genome browsers, ABrowse supports annotation demonstration in multiple independent in-page windows for users to inspect several genomic regions simultaneously with different views, promoting further comparative analysis.</a:t>
            </a:r>
          </a:p>
          <a:p>
            <a:pPr lvl="4"/>
            <a:endParaRPr lang="en-US" altLang="zh-CN" sz="700" b="1" smtClean="0"/>
          </a:p>
          <a:p>
            <a:r>
              <a:rPr lang="en-US" altLang="zh-CN" sz="1400" b="1" smtClean="0"/>
              <a:t>Supplementary Figure S3.</a:t>
            </a:r>
            <a:r>
              <a:rPr lang="en-US" altLang="zh-CN" sz="1400" smtClean="0"/>
              <a:t> </a:t>
            </a:r>
            <a:r>
              <a:rPr lang="en-US" altLang="zh-CN" sz="1400" b="1" smtClean="0"/>
              <a:t>Submit selected data to external applications for computational analysis.</a:t>
            </a:r>
            <a:endParaRPr lang="en-US" altLang="zh-CN" sz="1400" smtClean="0"/>
          </a:p>
          <a:p>
            <a:pPr>
              <a:buFont typeface="Arial" charset="0"/>
              <a:buNone/>
            </a:pPr>
            <a:r>
              <a:rPr lang="en-US" altLang="zh-CN" sz="1400" smtClean="0"/>
              <a:t>	To promote further analysis, all the selected sequences, comments and annotations can be submitted to external analysis platforms by simple clicks.</a:t>
            </a:r>
          </a:p>
          <a:p>
            <a:pPr lvl="4"/>
            <a:endParaRPr lang="en-US" altLang="zh-CN" sz="700" b="1" smtClean="0"/>
          </a:p>
          <a:p>
            <a:r>
              <a:rPr lang="en-US" altLang="zh-CN" sz="1400" b="1" smtClean="0"/>
              <a:t>Supplementary Figure S4.</a:t>
            </a:r>
            <a:r>
              <a:rPr lang="en-US" altLang="zh-CN" sz="1400" smtClean="0"/>
              <a:t> </a:t>
            </a:r>
            <a:r>
              <a:rPr lang="en-US" altLang="zh-CN" sz="1400" b="1" smtClean="0"/>
              <a:t>On-the-fly adding research notes to the genome.</a:t>
            </a:r>
            <a:endParaRPr lang="en-US" altLang="zh-CN" sz="1400" smtClean="0"/>
          </a:p>
          <a:p>
            <a:pPr>
              <a:buFont typeface="Arial" charset="0"/>
              <a:buNone/>
            </a:pPr>
            <a:r>
              <a:rPr lang="en-US" altLang="zh-CN" sz="1400" smtClean="0"/>
              <a:t>	Besides data browsing, user can also add comments for genome tracks and annotation entries on-the-fly. Moreover, user can choose to publish these comments to the community or keep them private as personal research notes.</a:t>
            </a:r>
          </a:p>
          <a:p>
            <a:pPr lvl="4"/>
            <a:endParaRPr lang="en-US" altLang="zh-CN" sz="700" b="1" smtClean="0"/>
          </a:p>
          <a:p>
            <a:r>
              <a:rPr lang="en-US" altLang="zh-CN" sz="1400" b="1" smtClean="0"/>
              <a:t>Supplementary Figure S5.</a:t>
            </a:r>
            <a:r>
              <a:rPr lang="en-US" altLang="zh-CN" sz="1400" smtClean="0"/>
              <a:t> </a:t>
            </a:r>
            <a:r>
              <a:rPr lang="en-US" altLang="zh-CN" sz="1400" b="1" smtClean="0"/>
              <a:t>Import data from either command line or web interface.</a:t>
            </a:r>
            <a:endParaRPr lang="en-US" altLang="zh-CN" sz="1400" smtClean="0"/>
          </a:p>
          <a:p>
            <a:pPr>
              <a:buFont typeface="Arial" charset="0"/>
              <a:buNone/>
            </a:pPr>
            <a:r>
              <a:rPr lang="en-US" altLang="zh-CN" sz="1400" smtClean="0"/>
              <a:t>	ABrowse provides a set of command line utilities for administrator to easily import different formats of data into the system. Moreover, end users could also upload and manage their own annotation tracks in an ABrowse instance through the web interface.</a:t>
            </a:r>
            <a:endParaRPr lang="zh-CN" altLang="en-US" sz="1400" smtClean="0"/>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891</TotalTime>
  <Words>254</Words>
  <Application>Microsoft Office PowerPoint</Application>
  <PresentationFormat>全屏显示(4:3)</PresentationFormat>
  <Paragraphs>23</Paragraphs>
  <Slides>6</Slides>
  <Notes>1</Notes>
  <HiddenSlides>0</HiddenSlides>
  <MMClips>0</MMClips>
  <ScaleCrop>false</ScaleCrop>
  <HeadingPairs>
    <vt:vector size="6" baseType="variant">
      <vt:variant>
        <vt:lpstr>已用的字体</vt:lpstr>
      </vt:variant>
      <vt:variant>
        <vt:i4>3</vt:i4>
      </vt:variant>
      <vt:variant>
        <vt:lpstr>演示文稿设计模板</vt:lpstr>
      </vt:variant>
      <vt:variant>
        <vt:i4>1</vt:i4>
      </vt:variant>
      <vt:variant>
        <vt:lpstr>幻灯片标题</vt:lpstr>
      </vt:variant>
      <vt:variant>
        <vt:i4>6</vt:i4>
      </vt:variant>
    </vt:vector>
  </HeadingPairs>
  <TitlesOfParts>
    <vt:vector size="10" baseType="lpstr">
      <vt:lpstr>Arial</vt:lpstr>
      <vt:lpstr>宋体</vt:lpstr>
      <vt:lpstr>Calibri</vt:lpstr>
      <vt:lpstr>Office 主题</vt:lpstr>
      <vt:lpstr>幻灯片 1</vt:lpstr>
      <vt:lpstr>幻灯片 2</vt:lpstr>
      <vt:lpstr>幻灯片 3</vt:lpstr>
      <vt:lpstr>幻灯片 4</vt:lpstr>
      <vt:lpstr>幻灯片 5</vt:lpstr>
      <vt:lpstr>幻灯片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Framework Architecture</dc:title>
  <dc:creator>Kong Lei</dc:creator>
  <cp:lastModifiedBy>wangjun</cp:lastModifiedBy>
  <cp:revision>108</cp:revision>
  <dcterms:created xsi:type="dcterms:W3CDTF">2011-06-11T05:38:23Z</dcterms:created>
  <dcterms:modified xsi:type="dcterms:W3CDTF">2011-11-05T08:43:49Z</dcterms:modified>
</cp:coreProperties>
</file>