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03D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9610" autoAdjust="0"/>
  </p:normalViewPr>
  <p:slideViewPr>
    <p:cSldViewPr>
      <p:cViewPr>
        <p:scale>
          <a:sx n="90" d="100"/>
          <a:sy n="90" d="100"/>
        </p:scale>
        <p:origin x="-1164" y="100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6" name="组合 2415"/>
          <p:cNvGrpSpPr/>
          <p:nvPr/>
        </p:nvGrpSpPr>
        <p:grpSpPr>
          <a:xfrm>
            <a:off x="571480" y="1086128"/>
            <a:ext cx="6384511" cy="7224740"/>
            <a:chOff x="788514" y="1086128"/>
            <a:chExt cx="6384511" cy="7224740"/>
          </a:xfrm>
        </p:grpSpPr>
        <p:sp>
          <p:nvSpPr>
            <p:cNvPr id="2368" name="圆角矩形 2367"/>
            <p:cNvSpPr/>
            <p:nvPr/>
          </p:nvSpPr>
          <p:spPr>
            <a:xfrm>
              <a:off x="928670" y="1086128"/>
              <a:ext cx="5184000" cy="40860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69" name="圆角矩形 2568"/>
            <p:cNvSpPr/>
            <p:nvPr/>
          </p:nvSpPr>
          <p:spPr>
            <a:xfrm>
              <a:off x="1366783" y="1103136"/>
              <a:ext cx="4464000" cy="390960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770" name="圆角矩形 2769"/>
            <p:cNvSpPr/>
            <p:nvPr/>
          </p:nvSpPr>
          <p:spPr>
            <a:xfrm>
              <a:off x="1454918" y="5013617"/>
              <a:ext cx="4248000" cy="151200"/>
            </a:xfrm>
            <a:prstGeom prst="roundRect">
              <a:avLst/>
            </a:prstGeom>
            <a:solidFill>
              <a:srgbClr val="CC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71" name="圆角矩形 2970"/>
            <p:cNvSpPr/>
            <p:nvPr/>
          </p:nvSpPr>
          <p:spPr>
            <a:xfrm>
              <a:off x="928670" y="5173455"/>
              <a:ext cx="5184000" cy="284400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72" name="圆角矩形 3171"/>
            <p:cNvSpPr/>
            <p:nvPr/>
          </p:nvSpPr>
          <p:spPr>
            <a:xfrm>
              <a:off x="1366784" y="5172698"/>
              <a:ext cx="4464000" cy="12780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87" name="圆角矩形 3286"/>
            <p:cNvSpPr/>
            <p:nvPr/>
          </p:nvSpPr>
          <p:spPr>
            <a:xfrm>
              <a:off x="1364402" y="6452456"/>
              <a:ext cx="4464000" cy="118800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88" name="圆角矩形 3287"/>
            <p:cNvSpPr/>
            <p:nvPr/>
          </p:nvSpPr>
          <p:spPr>
            <a:xfrm>
              <a:off x="1366783" y="7636382"/>
              <a:ext cx="4464000" cy="378000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89" name="TextBox 3288"/>
            <p:cNvSpPr txBox="1"/>
            <p:nvPr/>
          </p:nvSpPr>
          <p:spPr>
            <a:xfrm>
              <a:off x="5157192" y="3038433"/>
              <a:ext cx="648072" cy="200055"/>
            </a:xfrm>
            <a:prstGeom prst="rect">
              <a:avLst/>
            </a:prstGeom>
            <a:noFill/>
          </p:spPr>
          <p:txBody>
            <a:bodyPr wrap="square" lIns="0" tIns="0" rIns="0" rtlCol="0">
              <a:spAutoFit/>
            </a:bodyPr>
            <a:lstStyle/>
            <a:p>
              <a:r>
                <a:rPr lang="en-US" altLang="zh-CN" sz="1000" b="1" dirty="0" smtClean="0">
                  <a:latin typeface="Arial" pitchFamily="34" charset="0"/>
                  <a:cs typeface="Arial" pitchFamily="34" charset="0"/>
                </a:rPr>
                <a:t>Class I-A</a:t>
              </a:r>
              <a:endParaRPr lang="zh-CN" altLang="en-US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0" name="TextBox 3289"/>
            <p:cNvSpPr txBox="1"/>
            <p:nvPr/>
          </p:nvSpPr>
          <p:spPr>
            <a:xfrm>
              <a:off x="5157192" y="5673080"/>
              <a:ext cx="578912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000" b="1" dirty="0" smtClean="0">
                  <a:latin typeface="Arial" pitchFamily="34" charset="0"/>
                  <a:cs typeface="Arial" pitchFamily="34" charset="0"/>
                </a:rPr>
                <a:t>Class II-A</a:t>
              </a:r>
              <a:endParaRPr lang="zh-CN" altLang="en-US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1" name="TextBox 3290"/>
            <p:cNvSpPr txBox="1"/>
            <p:nvPr/>
          </p:nvSpPr>
          <p:spPr>
            <a:xfrm>
              <a:off x="5157192" y="6969224"/>
              <a:ext cx="578912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000" b="1" dirty="0" smtClean="0">
                  <a:latin typeface="Arial" pitchFamily="34" charset="0"/>
                  <a:cs typeface="Arial" pitchFamily="34" charset="0"/>
                </a:rPr>
                <a:t>Class II-B</a:t>
              </a:r>
              <a:endParaRPr lang="zh-CN" altLang="en-US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2" name="TextBox 3291"/>
            <p:cNvSpPr txBox="1"/>
            <p:nvPr/>
          </p:nvSpPr>
          <p:spPr>
            <a:xfrm>
              <a:off x="5301208" y="7617296"/>
              <a:ext cx="805768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000" b="1" dirty="0" smtClean="0">
                  <a:latin typeface="Arial" pitchFamily="34" charset="0"/>
                  <a:cs typeface="Arial" pitchFamily="34" charset="0"/>
                </a:rPr>
                <a:t>Class II-Basal</a:t>
              </a:r>
              <a:endParaRPr lang="zh-CN" altLang="en-US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3" name="TextBox 3292"/>
            <p:cNvSpPr txBox="1"/>
            <p:nvPr/>
          </p:nvSpPr>
          <p:spPr>
            <a:xfrm>
              <a:off x="5157192" y="5025008"/>
              <a:ext cx="938952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000" b="1" dirty="0" smtClean="0">
                  <a:latin typeface="Arial" pitchFamily="34" charset="0"/>
                  <a:cs typeface="Arial" pitchFamily="34" charset="0"/>
                </a:rPr>
                <a:t>Class I-B</a:t>
              </a:r>
              <a:endParaRPr lang="zh-CN" altLang="en-US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4" name="TextBox 3293"/>
            <p:cNvSpPr txBox="1"/>
            <p:nvPr/>
          </p:nvSpPr>
          <p:spPr>
            <a:xfrm rot="5400000">
              <a:off x="5507991" y="3123312"/>
              <a:ext cx="825997" cy="261610"/>
            </a:xfrm>
            <a:prstGeom prst="rect">
              <a:avLst/>
            </a:prstGeom>
            <a:noFill/>
          </p:spPr>
          <p:txBody>
            <a:bodyPr wrap="square" lIns="0" tIns="0" rIns="0" rtlCol="0">
              <a:spAutoFit/>
            </a:bodyPr>
            <a:lstStyle/>
            <a:p>
              <a:r>
                <a:rPr lang="en-US" altLang="zh-CN" sz="1400" b="1" dirty="0" smtClean="0">
                  <a:latin typeface="Arial" pitchFamily="34" charset="0"/>
                  <a:cs typeface="Arial" pitchFamily="34" charset="0"/>
                </a:rPr>
                <a:t>Class I</a:t>
              </a:r>
              <a:endParaRPr lang="zh-CN" altLang="en-US" sz="1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5" name="TextBox 3294"/>
            <p:cNvSpPr txBox="1"/>
            <p:nvPr/>
          </p:nvSpPr>
          <p:spPr>
            <a:xfrm rot="5400000">
              <a:off x="5507991" y="6497428"/>
              <a:ext cx="825997" cy="261610"/>
            </a:xfrm>
            <a:prstGeom prst="rect">
              <a:avLst/>
            </a:prstGeom>
            <a:noFill/>
          </p:spPr>
          <p:txBody>
            <a:bodyPr wrap="square" lIns="0" tIns="0" rIns="0" rtlCol="0">
              <a:spAutoFit/>
            </a:bodyPr>
            <a:lstStyle/>
            <a:p>
              <a:r>
                <a:rPr lang="en-US" altLang="zh-CN" sz="1400" b="1" dirty="0" smtClean="0">
                  <a:latin typeface="Arial" pitchFamily="34" charset="0"/>
                  <a:cs typeface="Arial" pitchFamily="34" charset="0"/>
                </a:rPr>
                <a:t>Class II</a:t>
              </a:r>
              <a:endParaRPr lang="zh-CN" altLang="en-US" sz="1400" b="1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486" name="组合 4485"/>
            <p:cNvGrpSpPr/>
            <p:nvPr/>
          </p:nvGrpSpPr>
          <p:grpSpPr>
            <a:xfrm>
              <a:off x="801008" y="1110868"/>
              <a:ext cx="2685988" cy="7200000"/>
              <a:chOff x="-1235075" y="1098549"/>
              <a:chExt cx="2552691" cy="6483352"/>
            </a:xfrm>
          </p:grpSpPr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-1235075" y="7580313"/>
                <a:ext cx="603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0" name="Rectangle 6"/>
              <p:cNvSpPr>
                <a:spLocks noChangeArrowheads="1"/>
              </p:cNvSpPr>
              <p:nvPr/>
            </p:nvSpPr>
            <p:spPr bwMode="auto">
              <a:xfrm>
                <a:off x="-1222373" y="7516015"/>
                <a:ext cx="35266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0.1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31" name="Line 7"/>
              <p:cNvSpPr>
                <a:spLocks noChangeShapeType="1"/>
              </p:cNvSpPr>
              <p:nvPr/>
            </p:nvSpPr>
            <p:spPr bwMode="auto">
              <a:xfrm flipH="1">
                <a:off x="204788" y="1114426"/>
                <a:ext cx="381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2" name="Rectangle 8"/>
              <p:cNvSpPr>
                <a:spLocks noChangeArrowheads="1"/>
              </p:cNvSpPr>
              <p:nvPr/>
            </p:nvSpPr>
            <p:spPr bwMode="auto">
              <a:xfrm>
                <a:off x="269081" y="1098549"/>
                <a:ext cx="35191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Arabidopsis thaliana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 flipH="1">
                <a:off x="204788" y="1141413"/>
                <a:ext cx="381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4" name="Rectangle 10"/>
              <p:cNvSpPr>
                <a:spLocks noChangeArrowheads="1"/>
              </p:cNvSpPr>
              <p:nvPr/>
            </p:nvSpPr>
            <p:spPr bwMode="auto">
              <a:xfrm>
                <a:off x="267493" y="1125537"/>
                <a:ext cx="31230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Capsella rubella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35" name="Line 11"/>
              <p:cNvSpPr>
                <a:spLocks noChangeShapeType="1"/>
              </p:cNvSpPr>
              <p:nvPr/>
            </p:nvSpPr>
            <p:spPr bwMode="auto">
              <a:xfrm flipH="1">
                <a:off x="161925" y="1128713"/>
                <a:ext cx="428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6" name="Line 12"/>
              <p:cNvSpPr>
                <a:spLocks noChangeShapeType="1"/>
              </p:cNvSpPr>
              <p:nvPr/>
            </p:nvSpPr>
            <p:spPr bwMode="auto">
              <a:xfrm>
                <a:off x="204788" y="1114426"/>
                <a:ext cx="1588" cy="269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7" name="Rectangle 13"/>
              <p:cNvSpPr>
                <a:spLocks noChangeArrowheads="1"/>
              </p:cNvSpPr>
              <p:nvPr/>
            </p:nvSpPr>
            <p:spPr bwMode="auto">
              <a:xfrm>
                <a:off x="215902" y="111680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auto">
              <a:xfrm flipH="1">
                <a:off x="161925" y="1169988"/>
                <a:ext cx="412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9" name="Rectangle 15"/>
              <p:cNvSpPr>
                <a:spLocks noChangeArrowheads="1"/>
              </p:cNvSpPr>
              <p:nvPr/>
            </p:nvSpPr>
            <p:spPr bwMode="auto">
              <a:xfrm>
                <a:off x="229393" y="1154112"/>
                <a:ext cx="37324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Thellungiella halophila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PHO1;H9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40" name="Line 16"/>
              <p:cNvSpPr>
                <a:spLocks noChangeShapeType="1"/>
              </p:cNvSpPr>
              <p:nvPr/>
            </p:nvSpPr>
            <p:spPr bwMode="auto">
              <a:xfrm flipH="1">
                <a:off x="150813" y="1149351"/>
                <a:ext cx="111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1" name="Line 17"/>
              <p:cNvSpPr>
                <a:spLocks noChangeShapeType="1"/>
              </p:cNvSpPr>
              <p:nvPr/>
            </p:nvSpPr>
            <p:spPr bwMode="auto">
              <a:xfrm>
                <a:off x="161925" y="1128713"/>
                <a:ext cx="1588" cy="412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2" name="Rectangle 18"/>
              <p:cNvSpPr>
                <a:spLocks noChangeArrowheads="1"/>
              </p:cNvSpPr>
              <p:nvPr/>
            </p:nvSpPr>
            <p:spPr bwMode="auto">
              <a:xfrm>
                <a:off x="173040" y="1137440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64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43" name="Line 19"/>
              <p:cNvSpPr>
                <a:spLocks noChangeShapeType="1"/>
              </p:cNvSpPr>
              <p:nvPr/>
            </p:nvSpPr>
            <p:spPr bwMode="auto">
              <a:xfrm flipH="1">
                <a:off x="161925" y="1198563"/>
                <a:ext cx="428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4" name="Rectangle 20"/>
              <p:cNvSpPr>
                <a:spLocks noChangeArrowheads="1"/>
              </p:cNvSpPr>
              <p:nvPr/>
            </p:nvSpPr>
            <p:spPr bwMode="auto">
              <a:xfrm>
                <a:off x="229393" y="1182687"/>
                <a:ext cx="2864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45" name="Line 21"/>
              <p:cNvSpPr>
                <a:spLocks noChangeShapeType="1"/>
              </p:cNvSpPr>
              <p:nvPr/>
            </p:nvSpPr>
            <p:spPr bwMode="auto">
              <a:xfrm flipH="1">
                <a:off x="161925" y="1227138"/>
                <a:ext cx="269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6" name="Rectangle 22"/>
              <p:cNvSpPr>
                <a:spLocks noChangeArrowheads="1"/>
              </p:cNvSpPr>
              <p:nvPr/>
            </p:nvSpPr>
            <p:spPr bwMode="auto">
              <a:xfrm>
                <a:off x="213518" y="1209674"/>
                <a:ext cx="2864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PHO1;H16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47" name="Line 23"/>
              <p:cNvSpPr>
                <a:spLocks noChangeShapeType="1"/>
              </p:cNvSpPr>
              <p:nvPr/>
            </p:nvSpPr>
            <p:spPr bwMode="auto">
              <a:xfrm flipH="1">
                <a:off x="150813" y="1211263"/>
                <a:ext cx="111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8" name="Line 24"/>
              <p:cNvSpPr>
                <a:spLocks noChangeShapeType="1"/>
              </p:cNvSpPr>
              <p:nvPr/>
            </p:nvSpPr>
            <p:spPr bwMode="auto">
              <a:xfrm>
                <a:off x="161925" y="1198563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9" name="Rectangle 25"/>
              <p:cNvSpPr>
                <a:spLocks noChangeArrowheads="1"/>
              </p:cNvSpPr>
              <p:nvPr/>
            </p:nvSpPr>
            <p:spPr bwMode="auto">
              <a:xfrm>
                <a:off x="174627" y="1200940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97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50" name="Line 26"/>
              <p:cNvSpPr>
                <a:spLocks noChangeShapeType="1"/>
              </p:cNvSpPr>
              <p:nvPr/>
            </p:nvSpPr>
            <p:spPr bwMode="auto">
              <a:xfrm flipH="1">
                <a:off x="76200" y="1181101"/>
                <a:ext cx="746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auto">
              <a:xfrm>
                <a:off x="150813" y="1149351"/>
                <a:ext cx="1588" cy="6191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2" name="Rectangle 28"/>
              <p:cNvSpPr>
                <a:spLocks noChangeArrowheads="1"/>
              </p:cNvSpPr>
              <p:nvPr/>
            </p:nvSpPr>
            <p:spPr bwMode="auto">
              <a:xfrm>
                <a:off x="161927" y="1169190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53" name="Line 29"/>
              <p:cNvSpPr>
                <a:spLocks noChangeShapeType="1"/>
              </p:cNvSpPr>
              <p:nvPr/>
            </p:nvSpPr>
            <p:spPr bwMode="auto">
              <a:xfrm flipH="1">
                <a:off x="192088" y="1254126"/>
                <a:ext cx="365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4" name="Rectangle 30"/>
              <p:cNvSpPr>
                <a:spLocks noChangeArrowheads="1"/>
              </p:cNvSpPr>
              <p:nvPr/>
            </p:nvSpPr>
            <p:spPr bwMode="auto">
              <a:xfrm>
                <a:off x="253206" y="1238249"/>
                <a:ext cx="31230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Capsella rubella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55" name="Line 31"/>
              <p:cNvSpPr>
                <a:spLocks noChangeShapeType="1"/>
              </p:cNvSpPr>
              <p:nvPr/>
            </p:nvSpPr>
            <p:spPr bwMode="auto">
              <a:xfrm flipH="1">
                <a:off x="192088" y="1282701"/>
                <a:ext cx="333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6" name="Rectangle 32"/>
              <p:cNvSpPr>
                <a:spLocks noChangeArrowheads="1"/>
              </p:cNvSpPr>
              <p:nvPr/>
            </p:nvSpPr>
            <p:spPr bwMode="auto">
              <a:xfrm>
                <a:off x="251618" y="1266824"/>
                <a:ext cx="35191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Arabidopsis thaliana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57" name="Line 33"/>
              <p:cNvSpPr>
                <a:spLocks noChangeShapeType="1"/>
              </p:cNvSpPr>
              <p:nvPr/>
            </p:nvSpPr>
            <p:spPr bwMode="auto">
              <a:xfrm flipH="1">
                <a:off x="166688" y="1268413"/>
                <a:ext cx="254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8" name="Line 34"/>
              <p:cNvSpPr>
                <a:spLocks noChangeShapeType="1"/>
              </p:cNvSpPr>
              <p:nvPr/>
            </p:nvSpPr>
            <p:spPr bwMode="auto">
              <a:xfrm>
                <a:off x="192088" y="1254126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9" name="Rectangle 35"/>
              <p:cNvSpPr>
                <a:spLocks noChangeArrowheads="1"/>
              </p:cNvSpPr>
              <p:nvPr/>
            </p:nvSpPr>
            <p:spPr bwMode="auto">
              <a:xfrm>
                <a:off x="204790" y="125650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60" name="Line 36"/>
              <p:cNvSpPr>
                <a:spLocks noChangeShapeType="1"/>
              </p:cNvSpPr>
              <p:nvPr/>
            </p:nvSpPr>
            <p:spPr bwMode="auto">
              <a:xfrm flipH="1">
                <a:off x="184150" y="1311276"/>
                <a:ext cx="523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1" name="Rectangle 37"/>
              <p:cNvSpPr>
                <a:spLocks noChangeArrowheads="1"/>
              </p:cNvSpPr>
              <p:nvPr/>
            </p:nvSpPr>
            <p:spPr bwMode="auto">
              <a:xfrm>
                <a:off x="261143" y="1295399"/>
                <a:ext cx="38695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Thellungiella halophila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62" name="Line 38"/>
              <p:cNvSpPr>
                <a:spLocks noChangeShapeType="1"/>
              </p:cNvSpPr>
              <p:nvPr/>
            </p:nvSpPr>
            <p:spPr bwMode="auto">
              <a:xfrm flipH="1">
                <a:off x="184150" y="1339851"/>
                <a:ext cx="904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3" name="Rectangle 39"/>
              <p:cNvSpPr>
                <a:spLocks noChangeArrowheads="1"/>
              </p:cNvSpPr>
              <p:nvPr/>
            </p:nvSpPr>
            <p:spPr bwMode="auto">
              <a:xfrm>
                <a:off x="300831" y="1323974"/>
                <a:ext cx="2864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PHO1;H19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64" name="Line 40"/>
              <p:cNvSpPr>
                <a:spLocks noChangeShapeType="1"/>
              </p:cNvSpPr>
              <p:nvPr/>
            </p:nvSpPr>
            <p:spPr bwMode="auto">
              <a:xfrm flipH="1">
                <a:off x="166688" y="1325563"/>
                <a:ext cx="174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5" name="Line 41"/>
              <p:cNvSpPr>
                <a:spLocks noChangeShapeType="1"/>
              </p:cNvSpPr>
              <p:nvPr/>
            </p:nvSpPr>
            <p:spPr bwMode="auto">
              <a:xfrm>
                <a:off x="184150" y="1311276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6" name="Rectangle 42"/>
              <p:cNvSpPr>
                <a:spLocks noChangeArrowheads="1"/>
              </p:cNvSpPr>
              <p:nvPr/>
            </p:nvSpPr>
            <p:spPr bwMode="auto">
              <a:xfrm>
                <a:off x="195265" y="1313652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85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67" name="Line 43"/>
              <p:cNvSpPr>
                <a:spLocks noChangeShapeType="1"/>
              </p:cNvSpPr>
              <p:nvPr/>
            </p:nvSpPr>
            <p:spPr bwMode="auto">
              <a:xfrm flipH="1">
                <a:off x="76200" y="1296988"/>
                <a:ext cx="904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8" name="Line 44"/>
              <p:cNvSpPr>
                <a:spLocks noChangeShapeType="1"/>
              </p:cNvSpPr>
              <p:nvPr/>
            </p:nvSpPr>
            <p:spPr bwMode="auto">
              <a:xfrm>
                <a:off x="166688" y="1268413"/>
                <a:ext cx="1588" cy="571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9" name="Rectangle 45"/>
              <p:cNvSpPr>
                <a:spLocks noChangeArrowheads="1"/>
              </p:cNvSpPr>
              <p:nvPr/>
            </p:nvSpPr>
            <p:spPr bwMode="auto">
              <a:xfrm>
                <a:off x="179390" y="128507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70" name="Line 46"/>
              <p:cNvSpPr>
                <a:spLocks noChangeShapeType="1"/>
              </p:cNvSpPr>
              <p:nvPr/>
            </p:nvSpPr>
            <p:spPr bwMode="auto">
              <a:xfrm flipH="1">
                <a:off x="52388" y="1238251"/>
                <a:ext cx="238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1" name="Line 47"/>
              <p:cNvSpPr>
                <a:spLocks noChangeShapeType="1"/>
              </p:cNvSpPr>
              <p:nvPr/>
            </p:nvSpPr>
            <p:spPr bwMode="auto">
              <a:xfrm>
                <a:off x="76200" y="1181101"/>
                <a:ext cx="1588" cy="1158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2" name="Rectangle 48"/>
              <p:cNvSpPr>
                <a:spLocks noChangeArrowheads="1"/>
              </p:cNvSpPr>
              <p:nvPr/>
            </p:nvSpPr>
            <p:spPr bwMode="auto">
              <a:xfrm>
                <a:off x="39874" y="1210499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73" name="Line 49"/>
              <p:cNvSpPr>
                <a:spLocks noChangeShapeType="1"/>
              </p:cNvSpPr>
              <p:nvPr/>
            </p:nvSpPr>
            <p:spPr bwMode="auto">
              <a:xfrm flipH="1">
                <a:off x="128588" y="1368426"/>
                <a:ext cx="127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4" name="Rectangle 50"/>
              <p:cNvSpPr>
                <a:spLocks noChangeArrowheads="1"/>
              </p:cNvSpPr>
              <p:nvPr/>
            </p:nvSpPr>
            <p:spPr bwMode="auto">
              <a:xfrm>
                <a:off x="165893" y="1350962"/>
                <a:ext cx="2864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75" name="Line 51"/>
              <p:cNvSpPr>
                <a:spLocks noChangeShapeType="1"/>
              </p:cNvSpPr>
              <p:nvPr/>
            </p:nvSpPr>
            <p:spPr bwMode="auto">
              <a:xfrm flipH="1">
                <a:off x="128588" y="1395413"/>
                <a:ext cx="158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6" name="Rectangle 52"/>
              <p:cNvSpPr>
                <a:spLocks noChangeArrowheads="1"/>
              </p:cNvSpPr>
              <p:nvPr/>
            </p:nvSpPr>
            <p:spPr bwMode="auto">
              <a:xfrm>
                <a:off x="169068" y="1379537"/>
                <a:ext cx="2864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77" name="Line 53"/>
              <p:cNvSpPr>
                <a:spLocks noChangeShapeType="1"/>
              </p:cNvSpPr>
              <p:nvPr/>
            </p:nvSpPr>
            <p:spPr bwMode="auto">
              <a:xfrm flipH="1">
                <a:off x="101600" y="1381126"/>
                <a:ext cx="269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8" name="Line 54"/>
              <p:cNvSpPr>
                <a:spLocks noChangeShapeType="1"/>
              </p:cNvSpPr>
              <p:nvPr/>
            </p:nvSpPr>
            <p:spPr bwMode="auto">
              <a:xfrm>
                <a:off x="128588" y="1368426"/>
                <a:ext cx="1588" cy="269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9" name="Rectangle 55"/>
              <p:cNvSpPr>
                <a:spLocks noChangeArrowheads="1"/>
              </p:cNvSpPr>
              <p:nvPr/>
            </p:nvSpPr>
            <p:spPr bwMode="auto">
              <a:xfrm>
                <a:off x="139702" y="137080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80" name="Line 56"/>
              <p:cNvSpPr>
                <a:spLocks noChangeShapeType="1"/>
              </p:cNvSpPr>
              <p:nvPr/>
            </p:nvSpPr>
            <p:spPr bwMode="auto">
              <a:xfrm flipH="1">
                <a:off x="114300" y="1423988"/>
                <a:ext cx="523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81" name="Rectangle 57"/>
              <p:cNvSpPr>
                <a:spLocks noChangeArrowheads="1"/>
              </p:cNvSpPr>
              <p:nvPr/>
            </p:nvSpPr>
            <p:spPr bwMode="auto">
              <a:xfrm>
                <a:off x="191293" y="1408112"/>
                <a:ext cx="2864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82" name="Line 58"/>
              <p:cNvSpPr>
                <a:spLocks noChangeShapeType="1"/>
              </p:cNvSpPr>
              <p:nvPr/>
            </p:nvSpPr>
            <p:spPr bwMode="auto">
              <a:xfrm flipH="1">
                <a:off x="114300" y="1450976"/>
                <a:ext cx="301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83" name="Rectangle 59"/>
              <p:cNvSpPr>
                <a:spLocks noChangeArrowheads="1"/>
              </p:cNvSpPr>
              <p:nvPr/>
            </p:nvSpPr>
            <p:spPr bwMode="auto">
              <a:xfrm>
                <a:off x="170656" y="1435099"/>
                <a:ext cx="2864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84" name="Line 60"/>
              <p:cNvSpPr>
                <a:spLocks noChangeShapeType="1"/>
              </p:cNvSpPr>
              <p:nvPr/>
            </p:nvSpPr>
            <p:spPr bwMode="auto">
              <a:xfrm flipH="1">
                <a:off x="101600" y="1438276"/>
                <a:ext cx="127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85" name="Line 61"/>
              <p:cNvSpPr>
                <a:spLocks noChangeShapeType="1"/>
              </p:cNvSpPr>
              <p:nvPr/>
            </p:nvSpPr>
            <p:spPr bwMode="auto">
              <a:xfrm>
                <a:off x="114300" y="1423988"/>
                <a:ext cx="1588" cy="269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86" name="Rectangle 62"/>
              <p:cNvSpPr>
                <a:spLocks noChangeArrowheads="1"/>
              </p:cNvSpPr>
              <p:nvPr/>
            </p:nvSpPr>
            <p:spPr bwMode="auto">
              <a:xfrm>
                <a:off x="127002" y="1426365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86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87" name="Line 63"/>
              <p:cNvSpPr>
                <a:spLocks noChangeShapeType="1"/>
              </p:cNvSpPr>
              <p:nvPr/>
            </p:nvSpPr>
            <p:spPr bwMode="auto">
              <a:xfrm flipH="1">
                <a:off x="98425" y="1409701"/>
                <a:ext cx="31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88" name="Line 64"/>
              <p:cNvSpPr>
                <a:spLocks noChangeShapeType="1"/>
              </p:cNvSpPr>
              <p:nvPr/>
            </p:nvSpPr>
            <p:spPr bwMode="auto">
              <a:xfrm>
                <a:off x="101600" y="1381126"/>
                <a:ext cx="1588" cy="571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0" name="Line 66"/>
              <p:cNvSpPr>
                <a:spLocks noChangeShapeType="1"/>
              </p:cNvSpPr>
              <p:nvPr/>
            </p:nvSpPr>
            <p:spPr bwMode="auto">
              <a:xfrm flipH="1">
                <a:off x="98425" y="1479551"/>
                <a:ext cx="222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1" name="Rectangle 67"/>
              <p:cNvSpPr>
                <a:spLocks noChangeArrowheads="1"/>
              </p:cNvSpPr>
              <p:nvPr/>
            </p:nvSpPr>
            <p:spPr bwMode="auto">
              <a:xfrm>
                <a:off x="145256" y="1463674"/>
                <a:ext cx="38695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Thellungiella halophila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92" name="Line 68"/>
              <p:cNvSpPr>
                <a:spLocks noChangeShapeType="1"/>
              </p:cNvSpPr>
              <p:nvPr/>
            </p:nvSpPr>
            <p:spPr bwMode="auto">
              <a:xfrm flipH="1">
                <a:off x="87313" y="1444626"/>
                <a:ext cx="111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3" name="Line 69"/>
              <p:cNvSpPr>
                <a:spLocks noChangeShapeType="1"/>
              </p:cNvSpPr>
              <p:nvPr/>
            </p:nvSpPr>
            <p:spPr bwMode="auto">
              <a:xfrm>
                <a:off x="98425" y="1409701"/>
                <a:ext cx="1588" cy="698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4" name="Rectangle 70"/>
              <p:cNvSpPr>
                <a:spLocks noChangeArrowheads="1"/>
              </p:cNvSpPr>
              <p:nvPr/>
            </p:nvSpPr>
            <p:spPr bwMode="auto">
              <a:xfrm>
                <a:off x="67995" y="1419851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59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95" name="Line 71"/>
              <p:cNvSpPr>
                <a:spLocks noChangeShapeType="1"/>
              </p:cNvSpPr>
              <p:nvPr/>
            </p:nvSpPr>
            <p:spPr bwMode="auto">
              <a:xfrm flipH="1">
                <a:off x="107950" y="1508126"/>
                <a:ext cx="127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6" name="Rectangle 72"/>
              <p:cNvSpPr>
                <a:spLocks noChangeArrowheads="1"/>
              </p:cNvSpPr>
              <p:nvPr/>
            </p:nvSpPr>
            <p:spPr bwMode="auto">
              <a:xfrm>
                <a:off x="146843" y="1492249"/>
                <a:ext cx="35191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Arabidopsis thaliana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97" name="Line 73"/>
              <p:cNvSpPr>
                <a:spLocks noChangeShapeType="1"/>
              </p:cNvSpPr>
              <p:nvPr/>
            </p:nvSpPr>
            <p:spPr bwMode="auto">
              <a:xfrm flipH="1">
                <a:off x="107950" y="1536701"/>
                <a:ext cx="142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8" name="Rectangle 74"/>
              <p:cNvSpPr>
                <a:spLocks noChangeArrowheads="1"/>
              </p:cNvSpPr>
              <p:nvPr/>
            </p:nvSpPr>
            <p:spPr bwMode="auto">
              <a:xfrm>
                <a:off x="136526" y="1519237"/>
                <a:ext cx="29859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Capsella rubella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PHO1;H9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099" name="Line 75"/>
              <p:cNvSpPr>
                <a:spLocks noChangeShapeType="1"/>
              </p:cNvSpPr>
              <p:nvPr/>
            </p:nvSpPr>
            <p:spPr bwMode="auto">
              <a:xfrm flipH="1">
                <a:off x="87313" y="1520826"/>
                <a:ext cx="206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00" name="Line 76"/>
              <p:cNvSpPr>
                <a:spLocks noChangeShapeType="1"/>
              </p:cNvSpPr>
              <p:nvPr/>
            </p:nvSpPr>
            <p:spPr bwMode="auto">
              <a:xfrm>
                <a:off x="107950" y="1508126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01" name="Rectangle 77"/>
              <p:cNvSpPr>
                <a:spLocks noChangeArrowheads="1"/>
              </p:cNvSpPr>
              <p:nvPr/>
            </p:nvSpPr>
            <p:spPr bwMode="auto">
              <a:xfrm>
                <a:off x="120652" y="151050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02" name="Line 78"/>
              <p:cNvSpPr>
                <a:spLocks noChangeShapeType="1"/>
              </p:cNvSpPr>
              <p:nvPr/>
            </p:nvSpPr>
            <p:spPr bwMode="auto">
              <a:xfrm flipH="1">
                <a:off x="52388" y="1482726"/>
                <a:ext cx="349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03" name="Line 79"/>
              <p:cNvSpPr>
                <a:spLocks noChangeShapeType="1"/>
              </p:cNvSpPr>
              <p:nvPr/>
            </p:nvSpPr>
            <p:spPr bwMode="auto">
              <a:xfrm>
                <a:off x="87313" y="1444626"/>
                <a:ext cx="1588" cy="762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04" name="Rectangle 80"/>
              <p:cNvSpPr>
                <a:spLocks noChangeArrowheads="1"/>
              </p:cNvSpPr>
              <p:nvPr/>
            </p:nvSpPr>
            <p:spPr bwMode="auto">
              <a:xfrm>
                <a:off x="100015" y="147240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05" name="Line 81"/>
              <p:cNvSpPr>
                <a:spLocks noChangeShapeType="1"/>
              </p:cNvSpPr>
              <p:nvPr/>
            </p:nvSpPr>
            <p:spPr bwMode="auto">
              <a:xfrm flipH="1">
                <a:off x="44450" y="1360488"/>
                <a:ext cx="79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06" name="Line 82"/>
              <p:cNvSpPr>
                <a:spLocks noChangeShapeType="1"/>
              </p:cNvSpPr>
              <p:nvPr/>
            </p:nvSpPr>
            <p:spPr bwMode="auto">
              <a:xfrm>
                <a:off x="52388" y="1238251"/>
                <a:ext cx="1588" cy="2444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07" name="Rectangle 83"/>
              <p:cNvSpPr>
                <a:spLocks noChangeArrowheads="1"/>
              </p:cNvSpPr>
              <p:nvPr/>
            </p:nvSpPr>
            <p:spPr bwMode="auto">
              <a:xfrm>
                <a:off x="17916" y="1329290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08" name="Line 84"/>
              <p:cNvSpPr>
                <a:spLocks noChangeShapeType="1"/>
              </p:cNvSpPr>
              <p:nvPr/>
            </p:nvSpPr>
            <p:spPr bwMode="auto">
              <a:xfrm flipH="1">
                <a:off x="117475" y="1563688"/>
                <a:ext cx="841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09" name="Rectangle 85"/>
              <p:cNvSpPr>
                <a:spLocks noChangeArrowheads="1"/>
              </p:cNvSpPr>
              <p:nvPr/>
            </p:nvSpPr>
            <p:spPr bwMode="auto">
              <a:xfrm>
                <a:off x="214313" y="1547812"/>
                <a:ext cx="2864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10" name="Line 86"/>
              <p:cNvSpPr>
                <a:spLocks noChangeShapeType="1"/>
              </p:cNvSpPr>
              <p:nvPr/>
            </p:nvSpPr>
            <p:spPr bwMode="auto">
              <a:xfrm flipH="1">
                <a:off x="117475" y="1592263"/>
                <a:ext cx="650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11" name="Rectangle 87"/>
              <p:cNvSpPr>
                <a:spLocks noChangeArrowheads="1"/>
              </p:cNvSpPr>
              <p:nvPr/>
            </p:nvSpPr>
            <p:spPr bwMode="auto">
              <a:xfrm>
                <a:off x="196851" y="1576387"/>
                <a:ext cx="2864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12" name="Line 88"/>
              <p:cNvSpPr>
                <a:spLocks noChangeShapeType="1"/>
              </p:cNvSpPr>
              <p:nvPr/>
            </p:nvSpPr>
            <p:spPr bwMode="auto">
              <a:xfrm flipH="1">
                <a:off x="106363" y="1577976"/>
                <a:ext cx="111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13" name="Line 89"/>
              <p:cNvSpPr>
                <a:spLocks noChangeShapeType="1"/>
              </p:cNvSpPr>
              <p:nvPr/>
            </p:nvSpPr>
            <p:spPr bwMode="auto">
              <a:xfrm>
                <a:off x="117475" y="1563688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14" name="Rectangle 90"/>
              <p:cNvSpPr>
                <a:spLocks noChangeArrowheads="1"/>
              </p:cNvSpPr>
              <p:nvPr/>
            </p:nvSpPr>
            <p:spPr bwMode="auto">
              <a:xfrm>
                <a:off x="130177" y="1566065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15" name="Line 91"/>
              <p:cNvSpPr>
                <a:spLocks noChangeShapeType="1"/>
              </p:cNvSpPr>
              <p:nvPr/>
            </p:nvSpPr>
            <p:spPr bwMode="auto">
              <a:xfrm flipH="1">
                <a:off x="106363" y="1620838"/>
                <a:ext cx="444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16" name="Rectangle 92"/>
              <p:cNvSpPr>
                <a:spLocks noChangeArrowheads="1"/>
              </p:cNvSpPr>
              <p:nvPr/>
            </p:nvSpPr>
            <p:spPr bwMode="auto">
              <a:xfrm>
                <a:off x="163513" y="1604962"/>
                <a:ext cx="2864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17" name="Line 93"/>
              <p:cNvSpPr>
                <a:spLocks noChangeShapeType="1"/>
              </p:cNvSpPr>
              <p:nvPr/>
            </p:nvSpPr>
            <p:spPr bwMode="auto">
              <a:xfrm flipH="1">
                <a:off x="100013" y="1598613"/>
                <a:ext cx="63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18" name="Line 94"/>
              <p:cNvSpPr>
                <a:spLocks noChangeShapeType="1"/>
              </p:cNvSpPr>
              <p:nvPr/>
            </p:nvSpPr>
            <p:spPr bwMode="auto">
              <a:xfrm>
                <a:off x="106363" y="1577976"/>
                <a:ext cx="1588" cy="428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0" name="Line 96"/>
              <p:cNvSpPr>
                <a:spLocks noChangeShapeType="1"/>
              </p:cNvSpPr>
              <p:nvPr/>
            </p:nvSpPr>
            <p:spPr bwMode="auto">
              <a:xfrm flipH="1">
                <a:off x="112713" y="1649413"/>
                <a:ext cx="15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1" name="Rectangle 97"/>
              <p:cNvSpPr>
                <a:spLocks noChangeArrowheads="1"/>
              </p:cNvSpPr>
              <p:nvPr/>
            </p:nvSpPr>
            <p:spPr bwMode="auto">
              <a:xfrm>
                <a:off x="127001" y="1631949"/>
                <a:ext cx="2864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22" name="Line 98"/>
              <p:cNvSpPr>
                <a:spLocks noChangeShapeType="1"/>
              </p:cNvSpPr>
              <p:nvPr/>
            </p:nvSpPr>
            <p:spPr bwMode="auto">
              <a:xfrm flipH="1">
                <a:off x="112713" y="1676401"/>
                <a:ext cx="15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3" name="Rectangle 99"/>
              <p:cNvSpPr>
                <a:spLocks noChangeArrowheads="1"/>
              </p:cNvSpPr>
              <p:nvPr/>
            </p:nvSpPr>
            <p:spPr bwMode="auto">
              <a:xfrm>
                <a:off x="127001" y="1660524"/>
                <a:ext cx="27269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24" name="Line 100"/>
              <p:cNvSpPr>
                <a:spLocks noChangeShapeType="1"/>
              </p:cNvSpPr>
              <p:nvPr/>
            </p:nvSpPr>
            <p:spPr bwMode="auto">
              <a:xfrm flipH="1">
                <a:off x="100013" y="1662113"/>
                <a:ext cx="127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5" name="Line 101"/>
              <p:cNvSpPr>
                <a:spLocks noChangeShapeType="1"/>
              </p:cNvSpPr>
              <p:nvPr/>
            </p:nvSpPr>
            <p:spPr bwMode="auto">
              <a:xfrm>
                <a:off x="112713" y="1649413"/>
                <a:ext cx="1588" cy="269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6" name="Rectangle 102"/>
              <p:cNvSpPr>
                <a:spLocks noChangeArrowheads="1"/>
              </p:cNvSpPr>
              <p:nvPr/>
            </p:nvSpPr>
            <p:spPr bwMode="auto">
              <a:xfrm>
                <a:off x="125415" y="1651790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27" name="Line 103"/>
              <p:cNvSpPr>
                <a:spLocks noChangeShapeType="1"/>
              </p:cNvSpPr>
              <p:nvPr/>
            </p:nvSpPr>
            <p:spPr bwMode="auto">
              <a:xfrm flipH="1">
                <a:off x="84138" y="1630363"/>
                <a:ext cx="158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8" name="Line 104"/>
              <p:cNvSpPr>
                <a:spLocks noChangeShapeType="1"/>
              </p:cNvSpPr>
              <p:nvPr/>
            </p:nvSpPr>
            <p:spPr bwMode="auto">
              <a:xfrm>
                <a:off x="100013" y="1598613"/>
                <a:ext cx="1588" cy="635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9" name="Rectangle 105"/>
              <p:cNvSpPr>
                <a:spLocks noChangeArrowheads="1"/>
              </p:cNvSpPr>
              <p:nvPr/>
            </p:nvSpPr>
            <p:spPr bwMode="auto">
              <a:xfrm>
                <a:off x="112715" y="1620040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93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30" name="Line 106"/>
              <p:cNvSpPr>
                <a:spLocks noChangeShapeType="1"/>
              </p:cNvSpPr>
              <p:nvPr/>
            </p:nvSpPr>
            <p:spPr bwMode="auto">
              <a:xfrm flipH="1">
                <a:off x="84138" y="1704976"/>
                <a:ext cx="285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31" name="Rectangle 107"/>
              <p:cNvSpPr>
                <a:spLocks noChangeArrowheads="1"/>
              </p:cNvSpPr>
              <p:nvPr/>
            </p:nvSpPr>
            <p:spPr bwMode="auto">
              <a:xfrm>
                <a:off x="125413" y="1689099"/>
                <a:ext cx="37324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Thellungiella halophila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32" name="Line 108"/>
              <p:cNvSpPr>
                <a:spLocks noChangeShapeType="1"/>
              </p:cNvSpPr>
              <p:nvPr/>
            </p:nvSpPr>
            <p:spPr bwMode="auto">
              <a:xfrm flipH="1">
                <a:off x="69850" y="1668463"/>
                <a:ext cx="142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33" name="Line 109"/>
              <p:cNvSpPr>
                <a:spLocks noChangeShapeType="1"/>
              </p:cNvSpPr>
              <p:nvPr/>
            </p:nvSpPr>
            <p:spPr bwMode="auto">
              <a:xfrm>
                <a:off x="84138" y="1630363"/>
                <a:ext cx="1588" cy="7461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34" name="Rectangle 110"/>
              <p:cNvSpPr>
                <a:spLocks noChangeArrowheads="1"/>
              </p:cNvSpPr>
              <p:nvPr/>
            </p:nvSpPr>
            <p:spPr bwMode="auto">
              <a:xfrm>
                <a:off x="48781" y="1641544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35" name="Line 111"/>
              <p:cNvSpPr>
                <a:spLocks noChangeShapeType="1"/>
              </p:cNvSpPr>
              <p:nvPr/>
            </p:nvSpPr>
            <p:spPr bwMode="auto">
              <a:xfrm flipH="1">
                <a:off x="87313" y="1733551"/>
                <a:ext cx="190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36" name="Rectangle 112"/>
              <p:cNvSpPr>
                <a:spLocks noChangeArrowheads="1"/>
              </p:cNvSpPr>
              <p:nvPr/>
            </p:nvSpPr>
            <p:spPr bwMode="auto">
              <a:xfrm>
                <a:off x="119063" y="1717674"/>
                <a:ext cx="35191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Arabidopsis thaliana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37" name="Line 113"/>
              <p:cNvSpPr>
                <a:spLocks noChangeShapeType="1"/>
              </p:cNvSpPr>
              <p:nvPr/>
            </p:nvSpPr>
            <p:spPr bwMode="auto">
              <a:xfrm flipH="1">
                <a:off x="87313" y="1760538"/>
                <a:ext cx="444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38" name="Rectangle 114"/>
              <p:cNvSpPr>
                <a:spLocks noChangeArrowheads="1"/>
              </p:cNvSpPr>
              <p:nvPr/>
            </p:nvSpPr>
            <p:spPr bwMode="auto">
              <a:xfrm>
                <a:off x="146051" y="1744662"/>
                <a:ext cx="29859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Capsella rubella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39" name="Line 115"/>
              <p:cNvSpPr>
                <a:spLocks noChangeShapeType="1"/>
              </p:cNvSpPr>
              <p:nvPr/>
            </p:nvSpPr>
            <p:spPr bwMode="auto">
              <a:xfrm flipH="1">
                <a:off x="69850" y="1746251"/>
                <a:ext cx="174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40" name="Line 116"/>
              <p:cNvSpPr>
                <a:spLocks noChangeShapeType="1"/>
              </p:cNvSpPr>
              <p:nvPr/>
            </p:nvSpPr>
            <p:spPr bwMode="auto">
              <a:xfrm>
                <a:off x="87313" y="1733551"/>
                <a:ext cx="1588" cy="269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41" name="Rectangle 117"/>
              <p:cNvSpPr>
                <a:spLocks noChangeArrowheads="1"/>
              </p:cNvSpPr>
              <p:nvPr/>
            </p:nvSpPr>
            <p:spPr bwMode="auto">
              <a:xfrm>
                <a:off x="100015" y="1735927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99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42" name="Line 118"/>
              <p:cNvSpPr>
                <a:spLocks noChangeShapeType="1"/>
              </p:cNvSpPr>
              <p:nvPr/>
            </p:nvSpPr>
            <p:spPr bwMode="auto">
              <a:xfrm flipH="1">
                <a:off x="44450" y="1708151"/>
                <a:ext cx="254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43" name="Line 119"/>
              <p:cNvSpPr>
                <a:spLocks noChangeShapeType="1"/>
              </p:cNvSpPr>
              <p:nvPr/>
            </p:nvSpPr>
            <p:spPr bwMode="auto">
              <a:xfrm>
                <a:off x="69850" y="1668463"/>
                <a:ext cx="1588" cy="777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44" name="Rectangle 120"/>
              <p:cNvSpPr>
                <a:spLocks noChangeArrowheads="1"/>
              </p:cNvSpPr>
              <p:nvPr/>
            </p:nvSpPr>
            <p:spPr bwMode="auto">
              <a:xfrm>
                <a:off x="39729" y="1711248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45" name="Line 121"/>
              <p:cNvSpPr>
                <a:spLocks noChangeShapeType="1"/>
              </p:cNvSpPr>
              <p:nvPr/>
            </p:nvSpPr>
            <p:spPr bwMode="auto">
              <a:xfrm flipH="1">
                <a:off x="-17462" y="1533526"/>
                <a:ext cx="619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46" name="Line 122"/>
              <p:cNvSpPr>
                <a:spLocks noChangeShapeType="1"/>
              </p:cNvSpPr>
              <p:nvPr/>
            </p:nvSpPr>
            <p:spPr bwMode="auto">
              <a:xfrm>
                <a:off x="44450" y="1360488"/>
                <a:ext cx="1588" cy="3476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47" name="Rectangle 123"/>
              <p:cNvSpPr>
                <a:spLocks noChangeArrowheads="1"/>
              </p:cNvSpPr>
              <p:nvPr/>
            </p:nvSpPr>
            <p:spPr bwMode="auto">
              <a:xfrm>
                <a:off x="2636" y="1506454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48" name="Line 124"/>
              <p:cNvSpPr>
                <a:spLocks noChangeShapeType="1"/>
              </p:cNvSpPr>
              <p:nvPr/>
            </p:nvSpPr>
            <p:spPr bwMode="auto">
              <a:xfrm flipH="1">
                <a:off x="-17462" y="1789113"/>
                <a:ext cx="1174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49" name="Rectangle 125"/>
              <p:cNvSpPr>
                <a:spLocks noChangeArrowheads="1"/>
              </p:cNvSpPr>
              <p:nvPr/>
            </p:nvSpPr>
            <p:spPr bwMode="auto">
              <a:xfrm>
                <a:off x="112713" y="1773237"/>
                <a:ext cx="278792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Carica papaya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50" name="Line 126"/>
              <p:cNvSpPr>
                <a:spLocks noChangeShapeType="1"/>
              </p:cNvSpPr>
              <p:nvPr/>
            </p:nvSpPr>
            <p:spPr bwMode="auto">
              <a:xfrm flipH="1">
                <a:off x="-50800" y="1660526"/>
                <a:ext cx="333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51" name="Line 127"/>
              <p:cNvSpPr>
                <a:spLocks noChangeShapeType="1"/>
              </p:cNvSpPr>
              <p:nvPr/>
            </p:nvSpPr>
            <p:spPr bwMode="auto">
              <a:xfrm>
                <a:off x="-17462" y="1533526"/>
                <a:ext cx="1588" cy="255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52" name="Rectangle 128"/>
              <p:cNvSpPr>
                <a:spLocks noChangeArrowheads="1"/>
              </p:cNvSpPr>
              <p:nvPr/>
            </p:nvSpPr>
            <p:spPr bwMode="auto">
              <a:xfrm>
                <a:off x="-60864" y="1633454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53" name="Line 129"/>
              <p:cNvSpPr>
                <a:spLocks noChangeShapeType="1"/>
              </p:cNvSpPr>
              <p:nvPr/>
            </p:nvSpPr>
            <p:spPr bwMode="auto">
              <a:xfrm flipH="1">
                <a:off x="-50800" y="1817688"/>
                <a:ext cx="1492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54" name="Rectangle 130"/>
              <p:cNvSpPr>
                <a:spLocks noChangeArrowheads="1"/>
              </p:cNvSpPr>
              <p:nvPr/>
            </p:nvSpPr>
            <p:spPr bwMode="auto">
              <a:xfrm>
                <a:off x="111126" y="1800224"/>
                <a:ext cx="315355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Citrus clementina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55" name="Line 131"/>
              <p:cNvSpPr>
                <a:spLocks noChangeShapeType="1"/>
              </p:cNvSpPr>
              <p:nvPr/>
            </p:nvSpPr>
            <p:spPr bwMode="auto">
              <a:xfrm flipH="1">
                <a:off x="-65087" y="1739901"/>
                <a:ext cx="142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56" name="Line 132"/>
              <p:cNvSpPr>
                <a:spLocks noChangeShapeType="1"/>
              </p:cNvSpPr>
              <p:nvPr/>
            </p:nvSpPr>
            <p:spPr bwMode="auto">
              <a:xfrm>
                <a:off x="-50800" y="1660526"/>
                <a:ext cx="1588" cy="1571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57" name="Rectangle 133"/>
              <p:cNvSpPr>
                <a:spLocks noChangeArrowheads="1"/>
              </p:cNvSpPr>
              <p:nvPr/>
            </p:nvSpPr>
            <p:spPr bwMode="auto">
              <a:xfrm>
                <a:off x="-85826" y="1715530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58" name="Line 134"/>
              <p:cNvSpPr>
                <a:spLocks noChangeShapeType="1"/>
              </p:cNvSpPr>
              <p:nvPr/>
            </p:nvSpPr>
            <p:spPr bwMode="auto">
              <a:xfrm flipH="1">
                <a:off x="50800" y="1844676"/>
                <a:ext cx="79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59" name="Rectangle 135"/>
              <p:cNvSpPr>
                <a:spLocks noChangeArrowheads="1"/>
              </p:cNvSpPr>
              <p:nvPr/>
            </p:nvSpPr>
            <p:spPr bwMode="auto">
              <a:xfrm>
                <a:off x="71438" y="1828799"/>
                <a:ext cx="35344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Linum usitatissimum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60" name="Line 136"/>
              <p:cNvSpPr>
                <a:spLocks noChangeShapeType="1"/>
              </p:cNvSpPr>
              <p:nvPr/>
            </p:nvSpPr>
            <p:spPr bwMode="auto">
              <a:xfrm flipH="1">
                <a:off x="50800" y="1873251"/>
                <a:ext cx="79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61" name="Rectangle 137"/>
              <p:cNvSpPr>
                <a:spLocks noChangeArrowheads="1"/>
              </p:cNvSpPr>
              <p:nvPr/>
            </p:nvSpPr>
            <p:spPr bwMode="auto">
              <a:xfrm>
                <a:off x="71438" y="1857374"/>
                <a:ext cx="35344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Linum usitatissimum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62" name="Line 138"/>
              <p:cNvSpPr>
                <a:spLocks noChangeShapeType="1"/>
              </p:cNvSpPr>
              <p:nvPr/>
            </p:nvSpPr>
            <p:spPr bwMode="auto">
              <a:xfrm flipH="1">
                <a:off x="36513" y="1858963"/>
                <a:ext cx="142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63" name="Line 139"/>
              <p:cNvSpPr>
                <a:spLocks noChangeShapeType="1"/>
              </p:cNvSpPr>
              <p:nvPr/>
            </p:nvSpPr>
            <p:spPr bwMode="auto">
              <a:xfrm>
                <a:off x="50800" y="1844676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64" name="Rectangle 140"/>
              <p:cNvSpPr>
                <a:spLocks noChangeArrowheads="1"/>
              </p:cNvSpPr>
              <p:nvPr/>
            </p:nvSpPr>
            <p:spPr bwMode="auto">
              <a:xfrm>
                <a:off x="61915" y="1847052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99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65" name="Line 141"/>
              <p:cNvSpPr>
                <a:spLocks noChangeShapeType="1"/>
              </p:cNvSpPr>
              <p:nvPr/>
            </p:nvSpPr>
            <p:spPr bwMode="auto">
              <a:xfrm flipH="1">
                <a:off x="36513" y="1901826"/>
                <a:ext cx="682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66" name="Rectangle 142"/>
              <p:cNvSpPr>
                <a:spLocks noChangeArrowheads="1"/>
              </p:cNvSpPr>
              <p:nvPr/>
            </p:nvSpPr>
            <p:spPr bwMode="auto">
              <a:xfrm>
                <a:off x="117476" y="1885949"/>
                <a:ext cx="35344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Linum usitatissimum PHO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67" name="Line 143"/>
              <p:cNvSpPr>
                <a:spLocks noChangeShapeType="1"/>
              </p:cNvSpPr>
              <p:nvPr/>
            </p:nvSpPr>
            <p:spPr bwMode="auto">
              <a:xfrm flipH="1">
                <a:off x="23813" y="1879601"/>
                <a:ext cx="127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68" name="Line 144"/>
              <p:cNvSpPr>
                <a:spLocks noChangeShapeType="1"/>
              </p:cNvSpPr>
              <p:nvPr/>
            </p:nvSpPr>
            <p:spPr bwMode="auto">
              <a:xfrm>
                <a:off x="36513" y="1858963"/>
                <a:ext cx="1588" cy="428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69" name="Rectangle 145"/>
              <p:cNvSpPr>
                <a:spLocks noChangeArrowheads="1"/>
              </p:cNvSpPr>
              <p:nvPr/>
            </p:nvSpPr>
            <p:spPr bwMode="auto">
              <a:xfrm>
                <a:off x="49215" y="1869277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66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70" name="Line 146"/>
              <p:cNvSpPr>
                <a:spLocks noChangeShapeType="1"/>
              </p:cNvSpPr>
              <p:nvPr/>
            </p:nvSpPr>
            <p:spPr bwMode="auto">
              <a:xfrm flipH="1">
                <a:off x="23813" y="1930401"/>
                <a:ext cx="730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71" name="Rectangle 147"/>
              <p:cNvSpPr>
                <a:spLocks noChangeArrowheads="1"/>
              </p:cNvSpPr>
              <p:nvPr/>
            </p:nvSpPr>
            <p:spPr bwMode="auto">
              <a:xfrm>
                <a:off x="109538" y="1912937"/>
                <a:ext cx="35344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Linum usitatissimum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72" name="Line 148"/>
              <p:cNvSpPr>
                <a:spLocks noChangeShapeType="1"/>
              </p:cNvSpPr>
              <p:nvPr/>
            </p:nvSpPr>
            <p:spPr bwMode="auto">
              <a:xfrm flipH="1">
                <a:off x="-9525" y="1905001"/>
                <a:ext cx="333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73" name="Line 149"/>
              <p:cNvSpPr>
                <a:spLocks noChangeShapeType="1"/>
              </p:cNvSpPr>
              <p:nvPr/>
            </p:nvSpPr>
            <p:spPr bwMode="auto">
              <a:xfrm>
                <a:off x="23813" y="1879601"/>
                <a:ext cx="1588" cy="508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74" name="Rectangle 150"/>
              <p:cNvSpPr>
                <a:spLocks noChangeArrowheads="1"/>
              </p:cNvSpPr>
              <p:nvPr/>
            </p:nvSpPr>
            <p:spPr bwMode="auto">
              <a:xfrm>
                <a:off x="36515" y="1893090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75" name="Line 151"/>
              <p:cNvSpPr>
                <a:spLocks noChangeShapeType="1"/>
              </p:cNvSpPr>
              <p:nvPr/>
            </p:nvSpPr>
            <p:spPr bwMode="auto">
              <a:xfrm flipH="1">
                <a:off x="73025" y="1957388"/>
                <a:ext cx="63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76" name="Rectangle 152"/>
              <p:cNvSpPr>
                <a:spLocks noChangeArrowheads="1"/>
              </p:cNvSpPr>
              <p:nvPr/>
            </p:nvSpPr>
            <p:spPr bwMode="auto">
              <a:xfrm>
                <a:off x="93663" y="1941512"/>
                <a:ext cx="367152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Linum usitatissimum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77" name="Line 153"/>
              <p:cNvSpPr>
                <a:spLocks noChangeShapeType="1"/>
              </p:cNvSpPr>
              <p:nvPr/>
            </p:nvSpPr>
            <p:spPr bwMode="auto">
              <a:xfrm flipH="1">
                <a:off x="73025" y="1985963"/>
                <a:ext cx="95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78" name="Rectangle 154"/>
              <p:cNvSpPr>
                <a:spLocks noChangeArrowheads="1"/>
              </p:cNvSpPr>
              <p:nvPr/>
            </p:nvSpPr>
            <p:spPr bwMode="auto">
              <a:xfrm>
                <a:off x="96838" y="1970087"/>
                <a:ext cx="35344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Linum usitatissimum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PHO1;H9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79" name="Line 155"/>
              <p:cNvSpPr>
                <a:spLocks noChangeShapeType="1"/>
              </p:cNvSpPr>
              <p:nvPr/>
            </p:nvSpPr>
            <p:spPr bwMode="auto">
              <a:xfrm flipH="1">
                <a:off x="42863" y="1971676"/>
                <a:ext cx="301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80" name="Line 156"/>
              <p:cNvSpPr>
                <a:spLocks noChangeShapeType="1"/>
              </p:cNvSpPr>
              <p:nvPr/>
            </p:nvSpPr>
            <p:spPr bwMode="auto">
              <a:xfrm>
                <a:off x="73025" y="1957388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81" name="Rectangle 157"/>
              <p:cNvSpPr>
                <a:spLocks noChangeArrowheads="1"/>
              </p:cNvSpPr>
              <p:nvPr/>
            </p:nvSpPr>
            <p:spPr bwMode="auto">
              <a:xfrm>
                <a:off x="84140" y="1959765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82" name="Line 158"/>
              <p:cNvSpPr>
                <a:spLocks noChangeShapeType="1"/>
              </p:cNvSpPr>
              <p:nvPr/>
            </p:nvSpPr>
            <p:spPr bwMode="auto">
              <a:xfrm flipH="1">
                <a:off x="42863" y="2014538"/>
                <a:ext cx="746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83" name="Rectangle 159"/>
              <p:cNvSpPr>
                <a:spLocks noChangeArrowheads="1"/>
              </p:cNvSpPr>
              <p:nvPr/>
            </p:nvSpPr>
            <p:spPr bwMode="auto">
              <a:xfrm>
                <a:off x="130176" y="1998662"/>
                <a:ext cx="367152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Linum usitatissimum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84" name="Line 160"/>
              <p:cNvSpPr>
                <a:spLocks noChangeShapeType="1"/>
              </p:cNvSpPr>
              <p:nvPr/>
            </p:nvSpPr>
            <p:spPr bwMode="auto">
              <a:xfrm flipH="1">
                <a:off x="-9525" y="1992313"/>
                <a:ext cx="523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85" name="Line 161"/>
              <p:cNvSpPr>
                <a:spLocks noChangeShapeType="1"/>
              </p:cNvSpPr>
              <p:nvPr/>
            </p:nvSpPr>
            <p:spPr bwMode="auto">
              <a:xfrm>
                <a:off x="42863" y="1971676"/>
                <a:ext cx="1588" cy="428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86" name="Rectangle 162"/>
              <p:cNvSpPr>
                <a:spLocks noChangeArrowheads="1"/>
              </p:cNvSpPr>
              <p:nvPr/>
            </p:nvSpPr>
            <p:spPr bwMode="auto">
              <a:xfrm>
                <a:off x="55565" y="1981990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87" name="Line 163"/>
              <p:cNvSpPr>
                <a:spLocks noChangeShapeType="1"/>
              </p:cNvSpPr>
              <p:nvPr/>
            </p:nvSpPr>
            <p:spPr bwMode="auto">
              <a:xfrm flipH="1">
                <a:off x="-36512" y="1949451"/>
                <a:ext cx="269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88" name="Line 164"/>
              <p:cNvSpPr>
                <a:spLocks noChangeShapeType="1"/>
              </p:cNvSpPr>
              <p:nvPr/>
            </p:nvSpPr>
            <p:spPr bwMode="auto">
              <a:xfrm>
                <a:off x="-9525" y="1905001"/>
                <a:ext cx="1588" cy="8731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89" name="Rectangle 165"/>
              <p:cNvSpPr>
                <a:spLocks noChangeArrowheads="1"/>
              </p:cNvSpPr>
              <p:nvPr/>
            </p:nvSpPr>
            <p:spPr bwMode="auto">
              <a:xfrm>
                <a:off x="1590" y="1937540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90" name="Line 166"/>
              <p:cNvSpPr>
                <a:spLocks noChangeShapeType="1"/>
              </p:cNvSpPr>
              <p:nvPr/>
            </p:nvSpPr>
            <p:spPr bwMode="auto">
              <a:xfrm flipH="1">
                <a:off x="-3175" y="2043113"/>
                <a:ext cx="523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1" name="Rectangle 167"/>
              <p:cNvSpPr>
                <a:spLocks noChangeArrowheads="1"/>
              </p:cNvSpPr>
              <p:nvPr/>
            </p:nvSpPr>
            <p:spPr bwMode="auto">
              <a:xfrm>
                <a:off x="61913" y="2027237"/>
                <a:ext cx="32906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Ricinus communis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92" name="Line 168"/>
              <p:cNvSpPr>
                <a:spLocks noChangeShapeType="1"/>
              </p:cNvSpPr>
              <p:nvPr/>
            </p:nvSpPr>
            <p:spPr bwMode="auto">
              <a:xfrm flipH="1">
                <a:off x="-3175" y="2070101"/>
                <a:ext cx="762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3" name="Rectangle 169"/>
              <p:cNvSpPr>
                <a:spLocks noChangeArrowheads="1"/>
              </p:cNvSpPr>
              <p:nvPr/>
            </p:nvSpPr>
            <p:spPr bwMode="auto">
              <a:xfrm>
                <a:off x="85726" y="2054224"/>
                <a:ext cx="32906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Ricinus communis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94" name="Line 170"/>
              <p:cNvSpPr>
                <a:spLocks noChangeShapeType="1"/>
              </p:cNvSpPr>
              <p:nvPr/>
            </p:nvSpPr>
            <p:spPr bwMode="auto">
              <a:xfrm flipH="1">
                <a:off x="-20637" y="2055813"/>
                <a:ext cx="174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5" name="Line 171"/>
              <p:cNvSpPr>
                <a:spLocks noChangeShapeType="1"/>
              </p:cNvSpPr>
              <p:nvPr/>
            </p:nvSpPr>
            <p:spPr bwMode="auto">
              <a:xfrm>
                <a:off x="-3175" y="2043113"/>
                <a:ext cx="1588" cy="269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6" name="Rectangle 172"/>
              <p:cNvSpPr>
                <a:spLocks noChangeArrowheads="1"/>
              </p:cNvSpPr>
              <p:nvPr/>
            </p:nvSpPr>
            <p:spPr bwMode="auto">
              <a:xfrm>
                <a:off x="7940" y="2045490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91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97" name="Line 173"/>
              <p:cNvSpPr>
                <a:spLocks noChangeShapeType="1"/>
              </p:cNvSpPr>
              <p:nvPr/>
            </p:nvSpPr>
            <p:spPr bwMode="auto">
              <a:xfrm flipH="1">
                <a:off x="-20637" y="2098676"/>
                <a:ext cx="444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8" name="Rectangle 174"/>
              <p:cNvSpPr>
                <a:spLocks noChangeArrowheads="1"/>
              </p:cNvSpPr>
              <p:nvPr/>
            </p:nvSpPr>
            <p:spPr bwMode="auto">
              <a:xfrm>
                <a:off x="40482" y="2081212"/>
                <a:ext cx="324495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Manihot esculenta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199" name="Line 175"/>
              <p:cNvSpPr>
                <a:spLocks noChangeShapeType="1"/>
              </p:cNvSpPr>
              <p:nvPr/>
            </p:nvSpPr>
            <p:spPr bwMode="auto">
              <a:xfrm flipH="1">
                <a:off x="-36512" y="2076451"/>
                <a:ext cx="158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0" name="Line 176"/>
              <p:cNvSpPr>
                <a:spLocks noChangeShapeType="1"/>
              </p:cNvSpPr>
              <p:nvPr/>
            </p:nvSpPr>
            <p:spPr bwMode="auto">
              <a:xfrm>
                <a:off x="-20637" y="2055813"/>
                <a:ext cx="1588" cy="428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2" name="Line 178"/>
              <p:cNvSpPr>
                <a:spLocks noChangeShapeType="1"/>
              </p:cNvSpPr>
              <p:nvPr/>
            </p:nvSpPr>
            <p:spPr bwMode="auto">
              <a:xfrm flipH="1">
                <a:off x="-52387" y="2012951"/>
                <a:ext cx="158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3" name="Line 179"/>
              <p:cNvSpPr>
                <a:spLocks noChangeShapeType="1"/>
              </p:cNvSpPr>
              <p:nvPr/>
            </p:nvSpPr>
            <p:spPr bwMode="auto">
              <a:xfrm>
                <a:off x="-36512" y="1949451"/>
                <a:ext cx="1588" cy="1270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4" name="Rectangle 180"/>
              <p:cNvSpPr>
                <a:spLocks noChangeArrowheads="1"/>
              </p:cNvSpPr>
              <p:nvPr/>
            </p:nvSpPr>
            <p:spPr bwMode="auto">
              <a:xfrm>
                <a:off x="-23810" y="2001040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74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05" name="Line 181"/>
              <p:cNvSpPr>
                <a:spLocks noChangeShapeType="1"/>
              </p:cNvSpPr>
              <p:nvPr/>
            </p:nvSpPr>
            <p:spPr bwMode="auto">
              <a:xfrm flipH="1">
                <a:off x="47625" y="2125663"/>
                <a:ext cx="111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6" name="Rectangle 182"/>
              <p:cNvSpPr>
                <a:spLocks noChangeArrowheads="1"/>
              </p:cNvSpPr>
              <p:nvPr/>
            </p:nvSpPr>
            <p:spPr bwMode="auto">
              <a:xfrm>
                <a:off x="73819" y="2109787"/>
                <a:ext cx="34887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Populus trichocarpa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07" name="Line 183"/>
              <p:cNvSpPr>
                <a:spLocks noChangeShapeType="1"/>
              </p:cNvSpPr>
              <p:nvPr/>
            </p:nvSpPr>
            <p:spPr bwMode="auto">
              <a:xfrm flipH="1">
                <a:off x="47625" y="2154238"/>
                <a:ext cx="127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8" name="Rectangle 184"/>
              <p:cNvSpPr>
                <a:spLocks noChangeArrowheads="1"/>
              </p:cNvSpPr>
              <p:nvPr/>
            </p:nvSpPr>
            <p:spPr bwMode="auto">
              <a:xfrm>
                <a:off x="75407" y="2138362"/>
                <a:ext cx="34887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Populus trichocarpa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09" name="Line 185"/>
              <p:cNvSpPr>
                <a:spLocks noChangeShapeType="1"/>
              </p:cNvSpPr>
              <p:nvPr/>
            </p:nvSpPr>
            <p:spPr bwMode="auto">
              <a:xfrm flipH="1">
                <a:off x="39688" y="2139951"/>
                <a:ext cx="79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0" name="Line 186"/>
              <p:cNvSpPr>
                <a:spLocks noChangeShapeType="1"/>
              </p:cNvSpPr>
              <p:nvPr/>
            </p:nvSpPr>
            <p:spPr bwMode="auto">
              <a:xfrm>
                <a:off x="47625" y="2125663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1" name="Rectangle 187"/>
              <p:cNvSpPr>
                <a:spLocks noChangeArrowheads="1"/>
              </p:cNvSpPr>
              <p:nvPr/>
            </p:nvSpPr>
            <p:spPr bwMode="auto">
              <a:xfrm>
                <a:off x="58740" y="2128040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99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12" name="Line 188"/>
              <p:cNvSpPr>
                <a:spLocks noChangeShapeType="1"/>
              </p:cNvSpPr>
              <p:nvPr/>
            </p:nvSpPr>
            <p:spPr bwMode="auto">
              <a:xfrm flipH="1">
                <a:off x="39688" y="2182813"/>
                <a:ext cx="238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3" name="Rectangle 189"/>
              <p:cNvSpPr>
                <a:spLocks noChangeArrowheads="1"/>
              </p:cNvSpPr>
              <p:nvPr/>
            </p:nvSpPr>
            <p:spPr bwMode="auto">
              <a:xfrm>
                <a:off x="78582" y="2166937"/>
                <a:ext cx="34887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Populus trichocarpa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14" name="Line 190"/>
              <p:cNvSpPr>
                <a:spLocks noChangeShapeType="1"/>
              </p:cNvSpPr>
              <p:nvPr/>
            </p:nvSpPr>
            <p:spPr bwMode="auto">
              <a:xfrm flipH="1">
                <a:off x="1588" y="2160588"/>
                <a:ext cx="381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5" name="Line 191"/>
              <p:cNvSpPr>
                <a:spLocks noChangeShapeType="1"/>
              </p:cNvSpPr>
              <p:nvPr/>
            </p:nvSpPr>
            <p:spPr bwMode="auto">
              <a:xfrm>
                <a:off x="39688" y="2139951"/>
                <a:ext cx="1588" cy="428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6" name="Rectangle 192"/>
              <p:cNvSpPr>
                <a:spLocks noChangeArrowheads="1"/>
              </p:cNvSpPr>
              <p:nvPr/>
            </p:nvSpPr>
            <p:spPr bwMode="auto">
              <a:xfrm>
                <a:off x="50802" y="2150265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17" name="Line 193"/>
              <p:cNvSpPr>
                <a:spLocks noChangeShapeType="1"/>
              </p:cNvSpPr>
              <p:nvPr/>
            </p:nvSpPr>
            <p:spPr bwMode="auto">
              <a:xfrm flipH="1">
                <a:off x="1588" y="2211388"/>
                <a:ext cx="412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8" name="Rectangle 194"/>
              <p:cNvSpPr>
                <a:spLocks noChangeArrowheads="1"/>
              </p:cNvSpPr>
              <p:nvPr/>
            </p:nvSpPr>
            <p:spPr bwMode="auto">
              <a:xfrm>
                <a:off x="57944" y="2195512"/>
                <a:ext cx="362582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Populus trichocarpa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19" name="Line 195"/>
              <p:cNvSpPr>
                <a:spLocks noChangeShapeType="1"/>
              </p:cNvSpPr>
              <p:nvPr/>
            </p:nvSpPr>
            <p:spPr bwMode="auto">
              <a:xfrm flipH="1">
                <a:off x="-52387" y="2185988"/>
                <a:ext cx="539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0" name="Line 196"/>
              <p:cNvSpPr>
                <a:spLocks noChangeShapeType="1"/>
              </p:cNvSpPr>
              <p:nvPr/>
            </p:nvSpPr>
            <p:spPr bwMode="auto">
              <a:xfrm>
                <a:off x="1588" y="2160588"/>
                <a:ext cx="1588" cy="508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1" name="Rectangle 197"/>
              <p:cNvSpPr>
                <a:spLocks noChangeArrowheads="1"/>
              </p:cNvSpPr>
              <p:nvPr/>
            </p:nvSpPr>
            <p:spPr bwMode="auto">
              <a:xfrm>
                <a:off x="-45483" y="2186556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22" name="Line 198"/>
              <p:cNvSpPr>
                <a:spLocks noChangeShapeType="1"/>
              </p:cNvSpPr>
              <p:nvPr/>
            </p:nvSpPr>
            <p:spPr bwMode="auto">
              <a:xfrm flipH="1">
                <a:off x="-65087" y="2098676"/>
                <a:ext cx="127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3" name="Line 199"/>
              <p:cNvSpPr>
                <a:spLocks noChangeShapeType="1"/>
              </p:cNvSpPr>
              <p:nvPr/>
            </p:nvSpPr>
            <p:spPr bwMode="auto">
              <a:xfrm>
                <a:off x="-52387" y="2012951"/>
                <a:ext cx="1588" cy="17303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4" name="Rectangle 200"/>
              <p:cNvSpPr>
                <a:spLocks noChangeArrowheads="1"/>
              </p:cNvSpPr>
              <p:nvPr/>
            </p:nvSpPr>
            <p:spPr bwMode="auto">
              <a:xfrm>
                <a:off x="-44138" y="2090531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63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25" name="Line 201"/>
              <p:cNvSpPr>
                <a:spLocks noChangeShapeType="1"/>
              </p:cNvSpPr>
              <p:nvPr/>
            </p:nvSpPr>
            <p:spPr bwMode="auto">
              <a:xfrm flipH="1">
                <a:off x="-77787" y="1919288"/>
                <a:ext cx="127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6" name="Line 202"/>
              <p:cNvSpPr>
                <a:spLocks noChangeShapeType="1"/>
              </p:cNvSpPr>
              <p:nvPr/>
            </p:nvSpPr>
            <p:spPr bwMode="auto">
              <a:xfrm>
                <a:off x="-65087" y="1739901"/>
                <a:ext cx="1588" cy="3587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8" name="Line 204"/>
              <p:cNvSpPr>
                <a:spLocks noChangeShapeType="1"/>
              </p:cNvSpPr>
              <p:nvPr/>
            </p:nvSpPr>
            <p:spPr bwMode="auto">
              <a:xfrm flipH="1">
                <a:off x="177800" y="2239963"/>
                <a:ext cx="523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0" name="Rectangle 206"/>
              <p:cNvSpPr>
                <a:spLocks noChangeArrowheads="1"/>
              </p:cNvSpPr>
              <p:nvPr/>
            </p:nvSpPr>
            <p:spPr bwMode="auto">
              <a:xfrm>
                <a:off x="245270" y="2222499"/>
                <a:ext cx="37324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Thellungiella halophila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31" name="Line 207"/>
              <p:cNvSpPr>
                <a:spLocks noChangeShapeType="1"/>
              </p:cNvSpPr>
              <p:nvPr/>
            </p:nvSpPr>
            <p:spPr bwMode="auto">
              <a:xfrm flipH="1">
                <a:off x="177801" y="2266950"/>
                <a:ext cx="79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2" name="Rectangle 208"/>
              <p:cNvSpPr>
                <a:spLocks noChangeArrowheads="1"/>
              </p:cNvSpPr>
              <p:nvPr/>
            </p:nvSpPr>
            <p:spPr bwMode="auto">
              <a:xfrm>
                <a:off x="202407" y="2251074"/>
                <a:ext cx="37324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Thellungiella halophila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33" name="Line 209"/>
              <p:cNvSpPr>
                <a:spLocks noChangeShapeType="1"/>
              </p:cNvSpPr>
              <p:nvPr/>
            </p:nvSpPr>
            <p:spPr bwMode="auto">
              <a:xfrm flipH="1">
                <a:off x="169863" y="2252663"/>
                <a:ext cx="79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4" name="Line 210"/>
              <p:cNvSpPr>
                <a:spLocks noChangeShapeType="1"/>
              </p:cNvSpPr>
              <p:nvPr/>
            </p:nvSpPr>
            <p:spPr bwMode="auto">
              <a:xfrm>
                <a:off x="177801" y="2239963"/>
                <a:ext cx="1588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5" name="Rectangle 211"/>
              <p:cNvSpPr>
                <a:spLocks noChangeArrowheads="1"/>
              </p:cNvSpPr>
              <p:nvPr/>
            </p:nvSpPr>
            <p:spPr bwMode="auto">
              <a:xfrm>
                <a:off x="190503" y="2240752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88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36" name="Line 212"/>
              <p:cNvSpPr>
                <a:spLocks noChangeShapeType="1"/>
              </p:cNvSpPr>
              <p:nvPr/>
            </p:nvSpPr>
            <p:spPr bwMode="auto">
              <a:xfrm flipH="1">
                <a:off x="169863" y="2295525"/>
                <a:ext cx="682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7" name="Rectangle 213"/>
              <p:cNvSpPr>
                <a:spLocks noChangeArrowheads="1"/>
              </p:cNvSpPr>
              <p:nvPr/>
            </p:nvSpPr>
            <p:spPr bwMode="auto">
              <a:xfrm>
                <a:off x="253207" y="2284239"/>
                <a:ext cx="27269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38" name="Line 214"/>
              <p:cNvSpPr>
                <a:spLocks noChangeShapeType="1"/>
              </p:cNvSpPr>
              <p:nvPr/>
            </p:nvSpPr>
            <p:spPr bwMode="auto">
              <a:xfrm flipH="1">
                <a:off x="165101" y="2274888"/>
                <a:ext cx="47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9" name="Line 215"/>
              <p:cNvSpPr>
                <a:spLocks noChangeShapeType="1"/>
              </p:cNvSpPr>
              <p:nvPr/>
            </p:nvSpPr>
            <p:spPr bwMode="auto">
              <a:xfrm>
                <a:off x="169863" y="2252663"/>
                <a:ext cx="1588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0" name="Rectangle 216"/>
              <p:cNvSpPr>
                <a:spLocks noChangeArrowheads="1"/>
              </p:cNvSpPr>
              <p:nvPr/>
            </p:nvSpPr>
            <p:spPr bwMode="auto">
              <a:xfrm>
                <a:off x="182565" y="2262977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69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41" name="Line 217"/>
              <p:cNvSpPr>
                <a:spLocks noChangeShapeType="1"/>
              </p:cNvSpPr>
              <p:nvPr/>
            </p:nvSpPr>
            <p:spPr bwMode="auto">
              <a:xfrm flipH="1">
                <a:off x="165101" y="2324100"/>
                <a:ext cx="619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2" name="Rectangle 218"/>
              <p:cNvSpPr>
                <a:spLocks noChangeArrowheads="1"/>
              </p:cNvSpPr>
              <p:nvPr/>
            </p:nvSpPr>
            <p:spPr bwMode="auto">
              <a:xfrm>
                <a:off x="243682" y="2312813"/>
                <a:ext cx="27269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43" name="Line 219"/>
              <p:cNvSpPr>
                <a:spLocks noChangeShapeType="1"/>
              </p:cNvSpPr>
              <p:nvPr/>
            </p:nvSpPr>
            <p:spPr bwMode="auto">
              <a:xfrm flipH="1">
                <a:off x="153988" y="2298700"/>
                <a:ext cx="111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4" name="Line 220"/>
              <p:cNvSpPr>
                <a:spLocks noChangeShapeType="1"/>
              </p:cNvSpPr>
              <p:nvPr/>
            </p:nvSpPr>
            <p:spPr bwMode="auto">
              <a:xfrm>
                <a:off x="165101" y="2274888"/>
                <a:ext cx="1588" cy="492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5" name="Rectangle 221"/>
              <p:cNvSpPr>
                <a:spLocks noChangeArrowheads="1"/>
              </p:cNvSpPr>
              <p:nvPr/>
            </p:nvSpPr>
            <p:spPr bwMode="auto">
              <a:xfrm>
                <a:off x="129641" y="2270917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46" name="Line 222"/>
              <p:cNvSpPr>
                <a:spLocks noChangeShapeType="1"/>
              </p:cNvSpPr>
              <p:nvPr/>
            </p:nvSpPr>
            <p:spPr bwMode="auto">
              <a:xfrm flipH="1">
                <a:off x="179388" y="2352675"/>
                <a:ext cx="428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7" name="Rectangle 223"/>
              <p:cNvSpPr>
                <a:spLocks noChangeArrowheads="1"/>
              </p:cNvSpPr>
              <p:nvPr/>
            </p:nvSpPr>
            <p:spPr bwMode="auto">
              <a:xfrm>
                <a:off x="237332" y="2339800"/>
                <a:ext cx="29859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Capsella rubella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48" name="Line 224"/>
              <p:cNvSpPr>
                <a:spLocks noChangeShapeType="1"/>
              </p:cNvSpPr>
              <p:nvPr/>
            </p:nvSpPr>
            <p:spPr bwMode="auto">
              <a:xfrm flipH="1">
                <a:off x="179388" y="2379663"/>
                <a:ext cx="269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9" name="Rectangle 225"/>
              <p:cNvSpPr>
                <a:spLocks noChangeArrowheads="1"/>
              </p:cNvSpPr>
              <p:nvPr/>
            </p:nvSpPr>
            <p:spPr bwMode="auto">
              <a:xfrm>
                <a:off x="221457" y="2363786"/>
                <a:ext cx="35191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Arabidopsis thaliana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50" name="Line 226"/>
              <p:cNvSpPr>
                <a:spLocks noChangeShapeType="1"/>
              </p:cNvSpPr>
              <p:nvPr/>
            </p:nvSpPr>
            <p:spPr bwMode="auto">
              <a:xfrm flipH="1">
                <a:off x="153988" y="2365375"/>
                <a:ext cx="254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1" name="Line 227"/>
              <p:cNvSpPr>
                <a:spLocks noChangeShapeType="1"/>
              </p:cNvSpPr>
              <p:nvPr/>
            </p:nvSpPr>
            <p:spPr bwMode="auto">
              <a:xfrm>
                <a:off x="179388" y="2352675"/>
                <a:ext cx="1588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2" name="Rectangle 228"/>
              <p:cNvSpPr>
                <a:spLocks noChangeArrowheads="1"/>
              </p:cNvSpPr>
              <p:nvPr/>
            </p:nvSpPr>
            <p:spPr bwMode="auto">
              <a:xfrm>
                <a:off x="192090" y="235505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53" name="Line 229"/>
              <p:cNvSpPr>
                <a:spLocks noChangeShapeType="1"/>
              </p:cNvSpPr>
              <p:nvPr/>
            </p:nvSpPr>
            <p:spPr bwMode="auto">
              <a:xfrm flipH="1">
                <a:off x="146051" y="2332038"/>
                <a:ext cx="79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4" name="Line 230"/>
              <p:cNvSpPr>
                <a:spLocks noChangeShapeType="1"/>
              </p:cNvSpPr>
              <p:nvPr/>
            </p:nvSpPr>
            <p:spPr bwMode="auto">
              <a:xfrm>
                <a:off x="153988" y="2298700"/>
                <a:ext cx="1588" cy="666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5" name="Rectangle 231"/>
              <p:cNvSpPr>
                <a:spLocks noChangeArrowheads="1"/>
              </p:cNvSpPr>
              <p:nvPr/>
            </p:nvSpPr>
            <p:spPr bwMode="auto">
              <a:xfrm>
                <a:off x="166690" y="2320127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56" name="Line 232"/>
              <p:cNvSpPr>
                <a:spLocks noChangeShapeType="1"/>
              </p:cNvSpPr>
              <p:nvPr/>
            </p:nvSpPr>
            <p:spPr bwMode="auto">
              <a:xfrm flipH="1">
                <a:off x="168276" y="2406650"/>
                <a:ext cx="174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7" name="Rectangle 233"/>
              <p:cNvSpPr>
                <a:spLocks noChangeArrowheads="1"/>
              </p:cNvSpPr>
              <p:nvPr/>
            </p:nvSpPr>
            <p:spPr bwMode="auto">
              <a:xfrm>
                <a:off x="202407" y="2395363"/>
                <a:ext cx="35191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Arabidopsis thaliana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58" name="Line 234"/>
              <p:cNvSpPr>
                <a:spLocks noChangeShapeType="1"/>
              </p:cNvSpPr>
              <p:nvPr/>
            </p:nvSpPr>
            <p:spPr bwMode="auto">
              <a:xfrm flipH="1">
                <a:off x="168276" y="2435225"/>
                <a:ext cx="381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9" name="Rectangle 235"/>
              <p:cNvSpPr>
                <a:spLocks noChangeArrowheads="1"/>
              </p:cNvSpPr>
              <p:nvPr/>
            </p:nvSpPr>
            <p:spPr bwMode="auto">
              <a:xfrm>
                <a:off x="223045" y="2419349"/>
                <a:ext cx="29859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Capsella rubella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60" name="Line 236"/>
              <p:cNvSpPr>
                <a:spLocks noChangeShapeType="1"/>
              </p:cNvSpPr>
              <p:nvPr/>
            </p:nvSpPr>
            <p:spPr bwMode="auto">
              <a:xfrm flipH="1">
                <a:off x="146051" y="2420938"/>
                <a:ext cx="222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1" name="Line 237"/>
              <p:cNvSpPr>
                <a:spLocks noChangeShapeType="1"/>
              </p:cNvSpPr>
              <p:nvPr/>
            </p:nvSpPr>
            <p:spPr bwMode="auto">
              <a:xfrm>
                <a:off x="168276" y="2406650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2" name="Rectangle 238"/>
              <p:cNvSpPr>
                <a:spLocks noChangeArrowheads="1"/>
              </p:cNvSpPr>
              <p:nvPr/>
            </p:nvSpPr>
            <p:spPr bwMode="auto">
              <a:xfrm>
                <a:off x="180978" y="240902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63" name="Line 239"/>
              <p:cNvSpPr>
                <a:spLocks noChangeShapeType="1"/>
              </p:cNvSpPr>
              <p:nvPr/>
            </p:nvSpPr>
            <p:spPr bwMode="auto">
              <a:xfrm flipH="1">
                <a:off x="77788" y="2376488"/>
                <a:ext cx="682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4" name="Line 240"/>
              <p:cNvSpPr>
                <a:spLocks noChangeShapeType="1"/>
              </p:cNvSpPr>
              <p:nvPr/>
            </p:nvSpPr>
            <p:spPr bwMode="auto">
              <a:xfrm>
                <a:off x="146051" y="2332038"/>
                <a:ext cx="1588" cy="889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5" name="Rectangle 241"/>
              <p:cNvSpPr>
                <a:spLocks noChangeArrowheads="1"/>
              </p:cNvSpPr>
              <p:nvPr/>
            </p:nvSpPr>
            <p:spPr bwMode="auto">
              <a:xfrm>
                <a:off x="99112" y="2349315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66" name="Line 242"/>
              <p:cNvSpPr>
                <a:spLocks noChangeShapeType="1"/>
              </p:cNvSpPr>
              <p:nvPr/>
            </p:nvSpPr>
            <p:spPr bwMode="auto">
              <a:xfrm flipH="1">
                <a:off x="233363" y="2463800"/>
                <a:ext cx="349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7" name="Rectangle 243"/>
              <p:cNvSpPr>
                <a:spLocks noChangeArrowheads="1"/>
              </p:cNvSpPr>
              <p:nvPr/>
            </p:nvSpPr>
            <p:spPr bwMode="auto">
              <a:xfrm>
                <a:off x="283370" y="2447924"/>
                <a:ext cx="29859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Capsella rubella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68" name="Line 244"/>
              <p:cNvSpPr>
                <a:spLocks noChangeShapeType="1"/>
              </p:cNvSpPr>
              <p:nvPr/>
            </p:nvSpPr>
            <p:spPr bwMode="auto">
              <a:xfrm flipH="1">
                <a:off x="233363" y="2492375"/>
                <a:ext cx="365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9" name="Rectangle 245"/>
              <p:cNvSpPr>
                <a:spLocks noChangeArrowheads="1"/>
              </p:cNvSpPr>
              <p:nvPr/>
            </p:nvSpPr>
            <p:spPr bwMode="auto">
              <a:xfrm>
                <a:off x="284957" y="2476499"/>
                <a:ext cx="35191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Arabidopsis thaliana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70" name="Line 246"/>
              <p:cNvSpPr>
                <a:spLocks noChangeShapeType="1"/>
              </p:cNvSpPr>
              <p:nvPr/>
            </p:nvSpPr>
            <p:spPr bwMode="auto">
              <a:xfrm flipH="1">
                <a:off x="190501" y="2478088"/>
                <a:ext cx="428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1" name="Line 247"/>
              <p:cNvSpPr>
                <a:spLocks noChangeShapeType="1"/>
              </p:cNvSpPr>
              <p:nvPr/>
            </p:nvSpPr>
            <p:spPr bwMode="auto">
              <a:xfrm>
                <a:off x="233363" y="2463800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2" name="Rectangle 248"/>
              <p:cNvSpPr>
                <a:spLocks noChangeArrowheads="1"/>
              </p:cNvSpPr>
              <p:nvPr/>
            </p:nvSpPr>
            <p:spPr bwMode="auto">
              <a:xfrm>
                <a:off x="246065" y="246617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73" name="Line 249"/>
              <p:cNvSpPr>
                <a:spLocks noChangeShapeType="1"/>
              </p:cNvSpPr>
              <p:nvPr/>
            </p:nvSpPr>
            <p:spPr bwMode="auto">
              <a:xfrm flipH="1">
                <a:off x="190501" y="2520950"/>
                <a:ext cx="523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4" name="Rectangle 250"/>
              <p:cNvSpPr>
                <a:spLocks noChangeArrowheads="1"/>
              </p:cNvSpPr>
              <p:nvPr/>
            </p:nvSpPr>
            <p:spPr bwMode="auto">
              <a:xfrm>
                <a:off x="257970" y="2503486"/>
                <a:ext cx="27269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75" name="Line 251"/>
              <p:cNvSpPr>
                <a:spLocks noChangeShapeType="1"/>
              </p:cNvSpPr>
              <p:nvPr/>
            </p:nvSpPr>
            <p:spPr bwMode="auto">
              <a:xfrm flipH="1">
                <a:off x="184151" y="2498725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6" name="Line 252"/>
              <p:cNvSpPr>
                <a:spLocks noChangeShapeType="1"/>
              </p:cNvSpPr>
              <p:nvPr/>
            </p:nvSpPr>
            <p:spPr bwMode="auto">
              <a:xfrm>
                <a:off x="190501" y="2478088"/>
                <a:ext cx="1588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7" name="Rectangle 253"/>
              <p:cNvSpPr>
                <a:spLocks noChangeArrowheads="1"/>
              </p:cNvSpPr>
              <p:nvPr/>
            </p:nvSpPr>
            <p:spPr bwMode="auto">
              <a:xfrm>
                <a:off x="201615" y="2486814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62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78" name="Line 254"/>
              <p:cNvSpPr>
                <a:spLocks noChangeShapeType="1"/>
              </p:cNvSpPr>
              <p:nvPr/>
            </p:nvSpPr>
            <p:spPr bwMode="auto">
              <a:xfrm flipH="1">
                <a:off x="184151" y="2547938"/>
                <a:ext cx="444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9" name="Rectangle 255"/>
              <p:cNvSpPr>
                <a:spLocks noChangeArrowheads="1"/>
              </p:cNvSpPr>
              <p:nvPr/>
            </p:nvSpPr>
            <p:spPr bwMode="auto">
              <a:xfrm>
                <a:off x="245270" y="2532061"/>
                <a:ext cx="37324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Thellungiella halophila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80" name="Line 256"/>
              <p:cNvSpPr>
                <a:spLocks noChangeShapeType="1"/>
              </p:cNvSpPr>
              <p:nvPr/>
            </p:nvSpPr>
            <p:spPr bwMode="auto">
              <a:xfrm flipH="1">
                <a:off x="77788" y="2524125"/>
                <a:ext cx="1063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1" name="Line 257"/>
              <p:cNvSpPr>
                <a:spLocks noChangeShapeType="1"/>
              </p:cNvSpPr>
              <p:nvPr/>
            </p:nvSpPr>
            <p:spPr bwMode="auto">
              <a:xfrm>
                <a:off x="184151" y="2498725"/>
                <a:ext cx="1588" cy="492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2" name="Rectangle 258"/>
              <p:cNvSpPr>
                <a:spLocks noChangeArrowheads="1"/>
              </p:cNvSpPr>
              <p:nvPr/>
            </p:nvSpPr>
            <p:spPr bwMode="auto">
              <a:xfrm>
                <a:off x="137581" y="249621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83" name="Line 259"/>
              <p:cNvSpPr>
                <a:spLocks noChangeShapeType="1"/>
              </p:cNvSpPr>
              <p:nvPr/>
            </p:nvSpPr>
            <p:spPr bwMode="auto">
              <a:xfrm flipH="1">
                <a:off x="-44449" y="2449513"/>
                <a:ext cx="1222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4" name="Line 260"/>
              <p:cNvSpPr>
                <a:spLocks noChangeShapeType="1"/>
              </p:cNvSpPr>
              <p:nvPr/>
            </p:nvSpPr>
            <p:spPr bwMode="auto">
              <a:xfrm>
                <a:off x="77788" y="2376488"/>
                <a:ext cx="1588" cy="14763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5" name="Rectangle 261"/>
              <p:cNvSpPr>
                <a:spLocks noChangeArrowheads="1"/>
              </p:cNvSpPr>
              <p:nvPr/>
            </p:nvSpPr>
            <p:spPr bwMode="auto">
              <a:xfrm>
                <a:off x="28379" y="2422869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86" name="Line 262"/>
              <p:cNvSpPr>
                <a:spLocks noChangeShapeType="1"/>
              </p:cNvSpPr>
              <p:nvPr/>
            </p:nvSpPr>
            <p:spPr bwMode="auto">
              <a:xfrm flipH="1">
                <a:off x="-44449" y="2576513"/>
                <a:ext cx="825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7" name="Rectangle 263"/>
              <p:cNvSpPr>
                <a:spLocks noChangeArrowheads="1"/>
              </p:cNvSpPr>
              <p:nvPr/>
            </p:nvSpPr>
            <p:spPr bwMode="auto">
              <a:xfrm>
                <a:off x="54770" y="2560636"/>
                <a:ext cx="278792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Carica papaya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88" name="Line 264"/>
              <p:cNvSpPr>
                <a:spLocks noChangeShapeType="1"/>
              </p:cNvSpPr>
              <p:nvPr/>
            </p:nvSpPr>
            <p:spPr bwMode="auto">
              <a:xfrm flipH="1">
                <a:off x="-77787" y="2513013"/>
                <a:ext cx="333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9" name="Line 265"/>
              <p:cNvSpPr>
                <a:spLocks noChangeShapeType="1"/>
              </p:cNvSpPr>
              <p:nvPr/>
            </p:nvSpPr>
            <p:spPr bwMode="auto">
              <a:xfrm>
                <a:off x="-44449" y="2449513"/>
                <a:ext cx="1588" cy="1270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0" name="Rectangle 266"/>
              <p:cNvSpPr>
                <a:spLocks noChangeArrowheads="1"/>
              </p:cNvSpPr>
              <p:nvPr/>
            </p:nvSpPr>
            <p:spPr bwMode="auto">
              <a:xfrm>
                <a:off x="-35288" y="2502392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91" name="Line 267"/>
              <p:cNvSpPr>
                <a:spLocks noChangeShapeType="1"/>
              </p:cNvSpPr>
              <p:nvPr/>
            </p:nvSpPr>
            <p:spPr bwMode="auto">
              <a:xfrm flipH="1">
                <a:off x="-95249" y="2216150"/>
                <a:ext cx="174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2" name="Line 268"/>
              <p:cNvSpPr>
                <a:spLocks noChangeShapeType="1"/>
              </p:cNvSpPr>
              <p:nvPr/>
            </p:nvSpPr>
            <p:spPr bwMode="auto">
              <a:xfrm>
                <a:off x="-77787" y="1919288"/>
                <a:ext cx="1588" cy="59372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3" name="Rectangle 269"/>
              <p:cNvSpPr>
                <a:spLocks noChangeArrowheads="1"/>
              </p:cNvSpPr>
              <p:nvPr/>
            </p:nvSpPr>
            <p:spPr bwMode="auto">
              <a:xfrm>
                <a:off x="-108490" y="2187022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65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94" name="Line 270"/>
              <p:cNvSpPr>
                <a:spLocks noChangeShapeType="1"/>
              </p:cNvSpPr>
              <p:nvPr/>
            </p:nvSpPr>
            <p:spPr bwMode="auto">
              <a:xfrm flipH="1">
                <a:off x="42863" y="2605088"/>
                <a:ext cx="206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5" name="Rectangle 271"/>
              <p:cNvSpPr>
                <a:spLocks noChangeArrowheads="1"/>
              </p:cNvSpPr>
              <p:nvPr/>
            </p:nvSpPr>
            <p:spPr bwMode="auto">
              <a:xfrm>
                <a:off x="76629" y="2590501"/>
                <a:ext cx="25441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PHO1;H9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96" name="Line 272"/>
              <p:cNvSpPr>
                <a:spLocks noChangeShapeType="1"/>
              </p:cNvSpPr>
              <p:nvPr/>
            </p:nvSpPr>
            <p:spPr bwMode="auto">
              <a:xfrm flipH="1">
                <a:off x="42863" y="2633663"/>
                <a:ext cx="476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7" name="Rectangle 273"/>
              <p:cNvSpPr>
                <a:spLocks noChangeArrowheads="1"/>
              </p:cNvSpPr>
              <p:nvPr/>
            </p:nvSpPr>
            <p:spPr bwMode="auto">
              <a:xfrm>
                <a:off x="105204" y="2617489"/>
                <a:ext cx="335160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Phaseolus vulgaris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298" name="Line 274"/>
              <p:cNvSpPr>
                <a:spLocks noChangeShapeType="1"/>
              </p:cNvSpPr>
              <p:nvPr/>
            </p:nvSpPr>
            <p:spPr bwMode="auto">
              <a:xfrm flipH="1">
                <a:off x="34926" y="2617788"/>
                <a:ext cx="79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9" name="Line 275"/>
              <p:cNvSpPr>
                <a:spLocks noChangeShapeType="1"/>
              </p:cNvSpPr>
              <p:nvPr/>
            </p:nvSpPr>
            <p:spPr bwMode="auto">
              <a:xfrm>
                <a:off x="42863" y="2605088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0" name="Rectangle 276"/>
              <p:cNvSpPr>
                <a:spLocks noChangeArrowheads="1"/>
              </p:cNvSpPr>
              <p:nvPr/>
            </p:nvSpPr>
            <p:spPr bwMode="auto">
              <a:xfrm>
                <a:off x="53612" y="2608754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67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01" name="Line 277"/>
              <p:cNvSpPr>
                <a:spLocks noChangeShapeType="1"/>
              </p:cNvSpPr>
              <p:nvPr/>
            </p:nvSpPr>
            <p:spPr bwMode="auto">
              <a:xfrm flipH="1">
                <a:off x="34926" y="2660650"/>
                <a:ext cx="333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2" name="Rectangle 278"/>
              <p:cNvSpPr>
                <a:spLocks noChangeArrowheads="1"/>
              </p:cNvSpPr>
              <p:nvPr/>
            </p:nvSpPr>
            <p:spPr bwMode="auto">
              <a:xfrm>
                <a:off x="81392" y="2646064"/>
                <a:ext cx="26812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03" name="Line 279"/>
              <p:cNvSpPr>
                <a:spLocks noChangeShapeType="1"/>
              </p:cNvSpPr>
              <p:nvPr/>
            </p:nvSpPr>
            <p:spPr bwMode="auto">
              <a:xfrm flipH="1">
                <a:off x="22226" y="2640013"/>
                <a:ext cx="127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4" name="Line 280"/>
              <p:cNvSpPr>
                <a:spLocks noChangeShapeType="1"/>
              </p:cNvSpPr>
              <p:nvPr/>
            </p:nvSpPr>
            <p:spPr bwMode="auto">
              <a:xfrm>
                <a:off x="34926" y="2617788"/>
                <a:ext cx="1588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5" name="Rectangle 281"/>
              <p:cNvSpPr>
                <a:spLocks noChangeArrowheads="1"/>
              </p:cNvSpPr>
              <p:nvPr/>
            </p:nvSpPr>
            <p:spPr bwMode="auto">
              <a:xfrm>
                <a:off x="1824" y="2613035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79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06" name="Line 282"/>
              <p:cNvSpPr>
                <a:spLocks noChangeShapeType="1"/>
              </p:cNvSpPr>
              <p:nvPr/>
            </p:nvSpPr>
            <p:spPr bwMode="auto">
              <a:xfrm flipH="1">
                <a:off x="22226" y="2689225"/>
                <a:ext cx="555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7" name="Rectangle 283"/>
              <p:cNvSpPr>
                <a:spLocks noChangeArrowheads="1"/>
              </p:cNvSpPr>
              <p:nvPr/>
            </p:nvSpPr>
            <p:spPr bwMode="auto">
              <a:xfrm>
                <a:off x="90917" y="2674639"/>
                <a:ext cx="26812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08" name="Line 284"/>
              <p:cNvSpPr>
                <a:spLocks noChangeShapeType="1"/>
              </p:cNvSpPr>
              <p:nvPr/>
            </p:nvSpPr>
            <p:spPr bwMode="auto">
              <a:xfrm flipH="1">
                <a:off x="-30162" y="2665413"/>
                <a:ext cx="523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9" name="Line 285"/>
              <p:cNvSpPr>
                <a:spLocks noChangeShapeType="1"/>
              </p:cNvSpPr>
              <p:nvPr/>
            </p:nvSpPr>
            <p:spPr bwMode="auto">
              <a:xfrm>
                <a:off x="22226" y="2640013"/>
                <a:ext cx="1588" cy="492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0" name="Rectangle 286"/>
              <p:cNvSpPr>
                <a:spLocks noChangeArrowheads="1"/>
              </p:cNvSpPr>
              <p:nvPr/>
            </p:nvSpPr>
            <p:spPr bwMode="auto">
              <a:xfrm>
                <a:off x="32975" y="265479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11" name="Line 287"/>
              <p:cNvSpPr>
                <a:spLocks noChangeShapeType="1"/>
              </p:cNvSpPr>
              <p:nvPr/>
            </p:nvSpPr>
            <p:spPr bwMode="auto">
              <a:xfrm flipH="1">
                <a:off x="63501" y="2716213"/>
                <a:ext cx="254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2" name="Rectangle 288"/>
              <p:cNvSpPr>
                <a:spLocks noChangeArrowheads="1"/>
              </p:cNvSpPr>
              <p:nvPr/>
            </p:nvSpPr>
            <p:spPr bwMode="auto">
              <a:xfrm>
                <a:off x="121077" y="2701626"/>
                <a:ext cx="25441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13" name="Line 289"/>
              <p:cNvSpPr>
                <a:spLocks noChangeShapeType="1"/>
              </p:cNvSpPr>
              <p:nvPr/>
            </p:nvSpPr>
            <p:spPr bwMode="auto">
              <a:xfrm flipH="1">
                <a:off x="63501" y="2744788"/>
                <a:ext cx="317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4" name="Rectangle 290"/>
              <p:cNvSpPr>
                <a:spLocks noChangeArrowheads="1"/>
              </p:cNvSpPr>
              <p:nvPr/>
            </p:nvSpPr>
            <p:spPr bwMode="auto">
              <a:xfrm>
                <a:off x="127427" y="2730201"/>
                <a:ext cx="25441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15" name="Line 291"/>
              <p:cNvSpPr>
                <a:spLocks noChangeShapeType="1"/>
              </p:cNvSpPr>
              <p:nvPr/>
            </p:nvSpPr>
            <p:spPr bwMode="auto">
              <a:xfrm flipH="1">
                <a:off x="36513" y="2730500"/>
                <a:ext cx="269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6" name="Line 292"/>
              <p:cNvSpPr>
                <a:spLocks noChangeShapeType="1"/>
              </p:cNvSpPr>
              <p:nvPr/>
            </p:nvSpPr>
            <p:spPr bwMode="auto">
              <a:xfrm>
                <a:off x="63501" y="2716213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7" name="Rectangle 293"/>
              <p:cNvSpPr>
                <a:spLocks noChangeArrowheads="1"/>
              </p:cNvSpPr>
              <p:nvPr/>
            </p:nvSpPr>
            <p:spPr bwMode="auto">
              <a:xfrm>
                <a:off x="74250" y="2719879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18" name="Line 294"/>
              <p:cNvSpPr>
                <a:spLocks noChangeShapeType="1"/>
              </p:cNvSpPr>
              <p:nvPr/>
            </p:nvSpPr>
            <p:spPr bwMode="auto">
              <a:xfrm flipH="1">
                <a:off x="36513" y="2773363"/>
                <a:ext cx="444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9" name="Rectangle 295"/>
              <p:cNvSpPr>
                <a:spLocks noChangeArrowheads="1"/>
              </p:cNvSpPr>
              <p:nvPr/>
            </p:nvSpPr>
            <p:spPr bwMode="auto">
              <a:xfrm>
                <a:off x="114727" y="2758776"/>
                <a:ext cx="335160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Phaseolus vulgaris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20" name="Line 296"/>
              <p:cNvSpPr>
                <a:spLocks noChangeShapeType="1"/>
              </p:cNvSpPr>
              <p:nvPr/>
            </p:nvSpPr>
            <p:spPr bwMode="auto">
              <a:xfrm flipH="1">
                <a:off x="-30162" y="2751138"/>
                <a:ext cx="666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1" name="Line 297"/>
              <p:cNvSpPr>
                <a:spLocks noChangeShapeType="1"/>
              </p:cNvSpPr>
              <p:nvPr/>
            </p:nvSpPr>
            <p:spPr bwMode="auto">
              <a:xfrm>
                <a:off x="36513" y="2730500"/>
                <a:ext cx="1588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2" name="Rectangle 298"/>
              <p:cNvSpPr>
                <a:spLocks noChangeArrowheads="1"/>
              </p:cNvSpPr>
              <p:nvPr/>
            </p:nvSpPr>
            <p:spPr bwMode="auto">
              <a:xfrm>
                <a:off x="47262" y="2742104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23" name="Line 299"/>
              <p:cNvSpPr>
                <a:spLocks noChangeShapeType="1"/>
              </p:cNvSpPr>
              <p:nvPr/>
            </p:nvSpPr>
            <p:spPr bwMode="auto">
              <a:xfrm flipH="1">
                <a:off x="-79374" y="2708275"/>
                <a:ext cx="492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4" name="Line 300"/>
              <p:cNvSpPr>
                <a:spLocks noChangeShapeType="1"/>
              </p:cNvSpPr>
              <p:nvPr/>
            </p:nvSpPr>
            <p:spPr bwMode="auto">
              <a:xfrm>
                <a:off x="-30162" y="2665413"/>
                <a:ext cx="1588" cy="8572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5" name="Rectangle 301"/>
              <p:cNvSpPr>
                <a:spLocks noChangeArrowheads="1"/>
              </p:cNvSpPr>
              <p:nvPr/>
            </p:nvSpPr>
            <p:spPr bwMode="auto">
              <a:xfrm>
                <a:off x="-19413" y="2697654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26" name="Line 302"/>
              <p:cNvSpPr>
                <a:spLocks noChangeShapeType="1"/>
              </p:cNvSpPr>
              <p:nvPr/>
            </p:nvSpPr>
            <p:spPr bwMode="auto">
              <a:xfrm flipH="1">
                <a:off x="-55562" y="2801938"/>
                <a:ext cx="1174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7" name="Rectangle 303"/>
              <p:cNvSpPr>
                <a:spLocks noChangeArrowheads="1"/>
              </p:cNvSpPr>
              <p:nvPr/>
            </p:nvSpPr>
            <p:spPr bwMode="auto">
              <a:xfrm>
                <a:off x="95677" y="2785764"/>
                <a:ext cx="306214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Cucumis sativus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28" name="Line 304"/>
              <p:cNvSpPr>
                <a:spLocks noChangeShapeType="1"/>
              </p:cNvSpPr>
              <p:nvPr/>
            </p:nvSpPr>
            <p:spPr bwMode="auto">
              <a:xfrm flipH="1">
                <a:off x="-55562" y="2828925"/>
                <a:ext cx="1127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9" name="Rectangle 305"/>
              <p:cNvSpPr>
                <a:spLocks noChangeArrowheads="1"/>
              </p:cNvSpPr>
              <p:nvPr/>
            </p:nvSpPr>
            <p:spPr bwMode="auto">
              <a:xfrm>
                <a:off x="89327" y="2814339"/>
                <a:ext cx="306214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Cucumis sativus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30" name="Line 306"/>
              <p:cNvSpPr>
                <a:spLocks noChangeShapeType="1"/>
              </p:cNvSpPr>
              <p:nvPr/>
            </p:nvSpPr>
            <p:spPr bwMode="auto">
              <a:xfrm flipH="1">
                <a:off x="-79374" y="2814638"/>
                <a:ext cx="238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1" name="Line 307"/>
              <p:cNvSpPr>
                <a:spLocks noChangeShapeType="1"/>
              </p:cNvSpPr>
              <p:nvPr/>
            </p:nvSpPr>
            <p:spPr bwMode="auto">
              <a:xfrm>
                <a:off x="-55562" y="2801938"/>
                <a:ext cx="1588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2" name="Rectangle 308"/>
              <p:cNvSpPr>
                <a:spLocks noChangeArrowheads="1"/>
              </p:cNvSpPr>
              <p:nvPr/>
            </p:nvSpPr>
            <p:spPr bwMode="auto">
              <a:xfrm>
                <a:off x="-44813" y="2805604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86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33" name="Line 309"/>
              <p:cNvSpPr>
                <a:spLocks noChangeShapeType="1"/>
              </p:cNvSpPr>
              <p:nvPr/>
            </p:nvSpPr>
            <p:spPr bwMode="auto">
              <a:xfrm flipH="1">
                <a:off x="-87312" y="2760663"/>
                <a:ext cx="79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4" name="Line 310"/>
              <p:cNvSpPr>
                <a:spLocks noChangeShapeType="1"/>
              </p:cNvSpPr>
              <p:nvPr/>
            </p:nvSpPr>
            <p:spPr bwMode="auto">
              <a:xfrm>
                <a:off x="-79374" y="2708275"/>
                <a:ext cx="1588" cy="1063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5" name="Rectangle 311"/>
              <p:cNvSpPr>
                <a:spLocks noChangeArrowheads="1"/>
              </p:cNvSpPr>
              <p:nvPr/>
            </p:nvSpPr>
            <p:spPr bwMode="auto">
              <a:xfrm>
                <a:off x="-70213" y="2750042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55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36" name="Line 312"/>
              <p:cNvSpPr>
                <a:spLocks noChangeShapeType="1"/>
              </p:cNvSpPr>
              <p:nvPr/>
            </p:nvSpPr>
            <p:spPr bwMode="auto">
              <a:xfrm flipH="1">
                <a:off x="34926" y="2857500"/>
                <a:ext cx="15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7" name="Rectangle 313"/>
              <p:cNvSpPr>
                <a:spLocks noChangeArrowheads="1"/>
              </p:cNvSpPr>
              <p:nvPr/>
            </p:nvSpPr>
            <p:spPr bwMode="auto">
              <a:xfrm>
                <a:off x="68690" y="2842914"/>
                <a:ext cx="30773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Malus domestica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38" name="Line 314"/>
              <p:cNvSpPr>
                <a:spLocks noChangeShapeType="1"/>
              </p:cNvSpPr>
              <p:nvPr/>
            </p:nvSpPr>
            <p:spPr bwMode="auto">
              <a:xfrm>
                <a:off x="34926" y="2886075"/>
                <a:ext cx="15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9" name="Rectangle 315"/>
              <p:cNvSpPr>
                <a:spLocks noChangeArrowheads="1"/>
              </p:cNvSpPr>
              <p:nvPr/>
            </p:nvSpPr>
            <p:spPr bwMode="auto">
              <a:xfrm>
                <a:off x="67102" y="2871489"/>
                <a:ext cx="30773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Malus domestica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PHO1;H9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40" name="Line 316"/>
              <p:cNvSpPr>
                <a:spLocks noChangeShapeType="1"/>
              </p:cNvSpPr>
              <p:nvPr/>
            </p:nvSpPr>
            <p:spPr bwMode="auto">
              <a:xfrm>
                <a:off x="34926" y="2871788"/>
                <a:ext cx="15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41" name="Line 317"/>
              <p:cNvSpPr>
                <a:spLocks noChangeShapeType="1"/>
              </p:cNvSpPr>
              <p:nvPr/>
            </p:nvSpPr>
            <p:spPr bwMode="auto">
              <a:xfrm>
                <a:off x="34926" y="2857500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42" name="Rectangle 318"/>
              <p:cNvSpPr>
                <a:spLocks noChangeArrowheads="1"/>
              </p:cNvSpPr>
              <p:nvPr/>
            </p:nvSpPr>
            <p:spPr bwMode="auto">
              <a:xfrm>
                <a:off x="44087" y="2861167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43" name="Line 319"/>
              <p:cNvSpPr>
                <a:spLocks noChangeShapeType="1"/>
              </p:cNvSpPr>
              <p:nvPr/>
            </p:nvSpPr>
            <p:spPr bwMode="auto">
              <a:xfrm flipH="1">
                <a:off x="34926" y="2914650"/>
                <a:ext cx="31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44" name="Rectangle 320"/>
              <p:cNvSpPr>
                <a:spLocks noChangeArrowheads="1"/>
              </p:cNvSpPr>
              <p:nvPr/>
            </p:nvSpPr>
            <p:spPr bwMode="auto">
              <a:xfrm>
                <a:off x="70277" y="2900064"/>
                <a:ext cx="30773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Malus domestica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45" name="Line 321"/>
              <p:cNvSpPr>
                <a:spLocks noChangeShapeType="1"/>
              </p:cNvSpPr>
              <p:nvPr/>
            </p:nvSpPr>
            <p:spPr bwMode="auto">
              <a:xfrm flipH="1">
                <a:off x="1588" y="2892425"/>
                <a:ext cx="333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46" name="Line 322"/>
              <p:cNvSpPr>
                <a:spLocks noChangeShapeType="1"/>
              </p:cNvSpPr>
              <p:nvPr/>
            </p:nvSpPr>
            <p:spPr bwMode="auto">
              <a:xfrm>
                <a:off x="34926" y="2871788"/>
                <a:ext cx="1588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47" name="Rectangle 323"/>
              <p:cNvSpPr>
                <a:spLocks noChangeArrowheads="1"/>
              </p:cNvSpPr>
              <p:nvPr/>
            </p:nvSpPr>
            <p:spPr bwMode="auto">
              <a:xfrm>
                <a:off x="44087" y="288339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48" name="Line 324"/>
              <p:cNvSpPr>
                <a:spLocks noChangeShapeType="1"/>
              </p:cNvSpPr>
              <p:nvPr/>
            </p:nvSpPr>
            <p:spPr bwMode="auto">
              <a:xfrm flipH="1">
                <a:off x="1588" y="2943225"/>
                <a:ext cx="523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49" name="Rectangle 325"/>
              <p:cNvSpPr>
                <a:spLocks noChangeArrowheads="1"/>
              </p:cNvSpPr>
              <p:nvPr/>
            </p:nvSpPr>
            <p:spPr bwMode="auto">
              <a:xfrm>
                <a:off x="86152" y="2927051"/>
                <a:ext cx="32144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Malus domestica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50" name="Line 326"/>
              <p:cNvSpPr>
                <a:spLocks noChangeShapeType="1"/>
              </p:cNvSpPr>
              <p:nvPr/>
            </p:nvSpPr>
            <p:spPr bwMode="auto">
              <a:xfrm flipH="1">
                <a:off x="-26987" y="2917825"/>
                <a:ext cx="285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1" name="Line 327"/>
              <p:cNvSpPr>
                <a:spLocks noChangeShapeType="1"/>
              </p:cNvSpPr>
              <p:nvPr/>
            </p:nvSpPr>
            <p:spPr bwMode="auto">
              <a:xfrm>
                <a:off x="1588" y="2892425"/>
                <a:ext cx="1588" cy="508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2" name="Rectangle 328"/>
              <p:cNvSpPr>
                <a:spLocks noChangeArrowheads="1"/>
              </p:cNvSpPr>
              <p:nvPr/>
            </p:nvSpPr>
            <p:spPr bwMode="auto">
              <a:xfrm>
                <a:off x="12337" y="2907204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99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53" name="Line 329"/>
              <p:cNvSpPr>
                <a:spLocks noChangeShapeType="1"/>
              </p:cNvSpPr>
              <p:nvPr/>
            </p:nvSpPr>
            <p:spPr bwMode="auto">
              <a:xfrm flipH="1">
                <a:off x="-26987" y="2970213"/>
                <a:ext cx="428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4" name="Rectangle 330"/>
              <p:cNvSpPr>
                <a:spLocks noChangeArrowheads="1"/>
              </p:cNvSpPr>
              <p:nvPr/>
            </p:nvSpPr>
            <p:spPr bwMode="auto">
              <a:xfrm>
                <a:off x="48052" y="2955626"/>
                <a:ext cx="28945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Prunus persica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55" name="Line 331"/>
              <p:cNvSpPr>
                <a:spLocks noChangeShapeType="1"/>
              </p:cNvSpPr>
              <p:nvPr/>
            </p:nvSpPr>
            <p:spPr bwMode="auto">
              <a:xfrm flipH="1">
                <a:off x="-87312" y="2943225"/>
                <a:ext cx="603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6" name="Line 332"/>
              <p:cNvSpPr>
                <a:spLocks noChangeShapeType="1"/>
              </p:cNvSpPr>
              <p:nvPr/>
            </p:nvSpPr>
            <p:spPr bwMode="auto">
              <a:xfrm>
                <a:off x="-26987" y="2917825"/>
                <a:ext cx="1588" cy="523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7" name="Rectangle 333"/>
              <p:cNvSpPr>
                <a:spLocks noChangeArrowheads="1"/>
              </p:cNvSpPr>
              <p:nvPr/>
            </p:nvSpPr>
            <p:spPr bwMode="auto">
              <a:xfrm>
                <a:off x="-17825" y="293419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58" name="Line 334"/>
              <p:cNvSpPr>
                <a:spLocks noChangeShapeType="1"/>
              </p:cNvSpPr>
              <p:nvPr/>
            </p:nvSpPr>
            <p:spPr bwMode="auto">
              <a:xfrm flipH="1">
                <a:off x="-95249" y="2852738"/>
                <a:ext cx="79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9" name="Line 335"/>
              <p:cNvSpPr>
                <a:spLocks noChangeShapeType="1"/>
              </p:cNvSpPr>
              <p:nvPr/>
            </p:nvSpPr>
            <p:spPr bwMode="auto">
              <a:xfrm>
                <a:off x="-87312" y="2760663"/>
                <a:ext cx="1588" cy="1825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61" name="Line 337"/>
              <p:cNvSpPr>
                <a:spLocks noChangeShapeType="1"/>
              </p:cNvSpPr>
              <p:nvPr/>
            </p:nvSpPr>
            <p:spPr bwMode="auto">
              <a:xfrm flipH="1">
                <a:off x="-101599" y="2533650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62" name="Line 338"/>
              <p:cNvSpPr>
                <a:spLocks noChangeShapeType="1"/>
              </p:cNvSpPr>
              <p:nvPr/>
            </p:nvSpPr>
            <p:spPr bwMode="auto">
              <a:xfrm>
                <a:off x="-95249" y="2216150"/>
                <a:ext cx="1588" cy="636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64" name="Line 340"/>
              <p:cNvSpPr>
                <a:spLocks noChangeShapeType="1"/>
              </p:cNvSpPr>
              <p:nvPr/>
            </p:nvSpPr>
            <p:spPr bwMode="auto">
              <a:xfrm flipH="1">
                <a:off x="-101599" y="2998788"/>
                <a:ext cx="1190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65" name="Rectangle 341"/>
              <p:cNvSpPr>
                <a:spLocks noChangeArrowheads="1"/>
              </p:cNvSpPr>
              <p:nvPr/>
            </p:nvSpPr>
            <p:spPr bwMode="auto">
              <a:xfrm>
                <a:off x="49640" y="2984201"/>
                <a:ext cx="25441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Vitis vinifera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66" name="Line 342"/>
              <p:cNvSpPr>
                <a:spLocks noChangeShapeType="1"/>
              </p:cNvSpPr>
              <p:nvPr/>
            </p:nvSpPr>
            <p:spPr bwMode="auto">
              <a:xfrm flipH="1">
                <a:off x="-107949" y="2767013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67" name="Line 343"/>
              <p:cNvSpPr>
                <a:spLocks noChangeShapeType="1"/>
              </p:cNvSpPr>
              <p:nvPr/>
            </p:nvSpPr>
            <p:spPr bwMode="auto">
              <a:xfrm>
                <a:off x="-101599" y="2533650"/>
                <a:ext cx="1588" cy="46513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68" name="Rectangle 344"/>
              <p:cNvSpPr>
                <a:spLocks noChangeArrowheads="1"/>
              </p:cNvSpPr>
              <p:nvPr/>
            </p:nvSpPr>
            <p:spPr bwMode="auto">
              <a:xfrm>
                <a:off x="-92438" y="2756392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20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69" name="Line 345"/>
              <p:cNvSpPr>
                <a:spLocks noChangeShapeType="1"/>
              </p:cNvSpPr>
              <p:nvPr/>
            </p:nvSpPr>
            <p:spPr bwMode="auto">
              <a:xfrm flipH="1">
                <a:off x="-107949" y="3025775"/>
                <a:ext cx="1571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70" name="Rectangle 346"/>
              <p:cNvSpPr>
                <a:spLocks noChangeArrowheads="1"/>
              </p:cNvSpPr>
              <p:nvPr/>
            </p:nvSpPr>
            <p:spPr bwMode="auto">
              <a:xfrm>
                <a:off x="81390" y="3011189"/>
                <a:ext cx="31230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Mimulus guttatus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71" name="Line 347"/>
              <p:cNvSpPr>
                <a:spLocks noChangeShapeType="1"/>
              </p:cNvSpPr>
              <p:nvPr/>
            </p:nvSpPr>
            <p:spPr bwMode="auto">
              <a:xfrm flipH="1">
                <a:off x="-115887" y="2895600"/>
                <a:ext cx="79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72" name="Line 348"/>
              <p:cNvSpPr>
                <a:spLocks noChangeShapeType="1"/>
              </p:cNvSpPr>
              <p:nvPr/>
            </p:nvSpPr>
            <p:spPr bwMode="auto">
              <a:xfrm>
                <a:off x="-107949" y="2767013"/>
                <a:ext cx="1588" cy="2587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74" name="Line 350"/>
              <p:cNvSpPr>
                <a:spLocks noChangeShapeType="1"/>
              </p:cNvSpPr>
              <p:nvPr/>
            </p:nvSpPr>
            <p:spPr bwMode="auto">
              <a:xfrm flipH="1">
                <a:off x="-33337" y="3054350"/>
                <a:ext cx="317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75" name="Rectangle 351"/>
              <p:cNvSpPr>
                <a:spLocks noChangeArrowheads="1"/>
              </p:cNvSpPr>
              <p:nvPr/>
            </p:nvSpPr>
            <p:spPr bwMode="auto">
              <a:xfrm>
                <a:off x="30590" y="3039764"/>
                <a:ext cx="25441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Vitis vinifera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76" name="Line 352"/>
              <p:cNvSpPr>
                <a:spLocks noChangeShapeType="1"/>
              </p:cNvSpPr>
              <p:nvPr/>
            </p:nvSpPr>
            <p:spPr bwMode="auto">
              <a:xfrm flipH="1">
                <a:off x="-33337" y="3082925"/>
                <a:ext cx="523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77" name="Rectangle 353"/>
              <p:cNvSpPr>
                <a:spLocks noChangeArrowheads="1"/>
              </p:cNvSpPr>
              <p:nvPr/>
            </p:nvSpPr>
            <p:spPr bwMode="auto">
              <a:xfrm>
                <a:off x="51227" y="3066751"/>
                <a:ext cx="25441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Vitis vinifera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78" name="Line 354"/>
              <p:cNvSpPr>
                <a:spLocks noChangeShapeType="1"/>
              </p:cNvSpPr>
              <p:nvPr/>
            </p:nvSpPr>
            <p:spPr bwMode="auto">
              <a:xfrm flipH="1">
                <a:off x="-71437" y="3067050"/>
                <a:ext cx="381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79" name="Line 355"/>
              <p:cNvSpPr>
                <a:spLocks noChangeShapeType="1"/>
              </p:cNvSpPr>
              <p:nvPr/>
            </p:nvSpPr>
            <p:spPr bwMode="auto">
              <a:xfrm>
                <a:off x="-33337" y="3054350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80" name="Rectangle 356"/>
              <p:cNvSpPr>
                <a:spLocks noChangeArrowheads="1"/>
              </p:cNvSpPr>
              <p:nvPr/>
            </p:nvSpPr>
            <p:spPr bwMode="auto">
              <a:xfrm>
                <a:off x="-22588" y="305801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81" name="Line 357"/>
              <p:cNvSpPr>
                <a:spLocks noChangeShapeType="1"/>
              </p:cNvSpPr>
              <p:nvPr/>
            </p:nvSpPr>
            <p:spPr bwMode="auto">
              <a:xfrm flipH="1">
                <a:off x="-71437" y="3109913"/>
                <a:ext cx="1317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82" name="Rectangle 358"/>
              <p:cNvSpPr>
                <a:spLocks noChangeArrowheads="1"/>
              </p:cNvSpPr>
              <p:nvPr/>
            </p:nvSpPr>
            <p:spPr bwMode="auto">
              <a:xfrm>
                <a:off x="92502" y="3095326"/>
                <a:ext cx="25441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Vitis vinifera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83" name="Line 359"/>
              <p:cNvSpPr>
                <a:spLocks noChangeShapeType="1"/>
              </p:cNvSpPr>
              <p:nvPr/>
            </p:nvSpPr>
            <p:spPr bwMode="auto">
              <a:xfrm flipH="1">
                <a:off x="-95249" y="3089275"/>
                <a:ext cx="238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84" name="Line 360"/>
              <p:cNvSpPr>
                <a:spLocks noChangeShapeType="1"/>
              </p:cNvSpPr>
              <p:nvPr/>
            </p:nvSpPr>
            <p:spPr bwMode="auto">
              <a:xfrm>
                <a:off x="-71437" y="3067050"/>
                <a:ext cx="1588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85" name="Rectangle 361"/>
              <p:cNvSpPr>
                <a:spLocks noChangeArrowheads="1"/>
              </p:cNvSpPr>
              <p:nvPr/>
            </p:nvSpPr>
            <p:spPr bwMode="auto">
              <a:xfrm>
                <a:off x="-60688" y="3078654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85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86" name="Line 362"/>
              <p:cNvSpPr>
                <a:spLocks noChangeShapeType="1"/>
              </p:cNvSpPr>
              <p:nvPr/>
            </p:nvSpPr>
            <p:spPr bwMode="auto">
              <a:xfrm flipH="1">
                <a:off x="-95249" y="3138488"/>
                <a:ext cx="793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87" name="Rectangle 363"/>
              <p:cNvSpPr>
                <a:spLocks noChangeArrowheads="1"/>
              </p:cNvSpPr>
              <p:nvPr/>
            </p:nvSpPr>
            <p:spPr bwMode="auto">
              <a:xfrm>
                <a:off x="17890" y="3123901"/>
                <a:ext cx="25441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Vitis vinifera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88" name="Line 364"/>
              <p:cNvSpPr>
                <a:spLocks noChangeShapeType="1"/>
              </p:cNvSpPr>
              <p:nvPr/>
            </p:nvSpPr>
            <p:spPr bwMode="auto">
              <a:xfrm flipH="1">
                <a:off x="-115887" y="3114675"/>
                <a:ext cx="206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89" name="Line 365"/>
              <p:cNvSpPr>
                <a:spLocks noChangeShapeType="1"/>
              </p:cNvSpPr>
              <p:nvPr/>
            </p:nvSpPr>
            <p:spPr bwMode="auto">
              <a:xfrm>
                <a:off x="-95249" y="3089275"/>
                <a:ext cx="1588" cy="492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90" name="Rectangle 366"/>
              <p:cNvSpPr>
                <a:spLocks noChangeArrowheads="1"/>
              </p:cNvSpPr>
              <p:nvPr/>
            </p:nvSpPr>
            <p:spPr bwMode="auto">
              <a:xfrm>
                <a:off x="-86088" y="3104054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87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91" name="Line 367"/>
              <p:cNvSpPr>
                <a:spLocks noChangeShapeType="1"/>
              </p:cNvSpPr>
              <p:nvPr/>
            </p:nvSpPr>
            <p:spPr bwMode="auto">
              <a:xfrm flipH="1">
                <a:off x="-131762" y="3005138"/>
                <a:ext cx="158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92" name="Line 368"/>
              <p:cNvSpPr>
                <a:spLocks noChangeShapeType="1"/>
              </p:cNvSpPr>
              <p:nvPr/>
            </p:nvSpPr>
            <p:spPr bwMode="auto">
              <a:xfrm>
                <a:off x="-115887" y="2895600"/>
                <a:ext cx="1588" cy="2190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93" name="Rectangle 369"/>
              <p:cNvSpPr>
                <a:spLocks noChangeArrowheads="1"/>
              </p:cNvSpPr>
              <p:nvPr/>
            </p:nvSpPr>
            <p:spPr bwMode="auto">
              <a:xfrm>
                <a:off x="-151997" y="2975831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94" name="Line 370"/>
              <p:cNvSpPr>
                <a:spLocks noChangeShapeType="1"/>
              </p:cNvSpPr>
              <p:nvPr/>
            </p:nvSpPr>
            <p:spPr bwMode="auto">
              <a:xfrm flipH="1">
                <a:off x="22226" y="3167063"/>
                <a:ext cx="15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95" name="Rectangle 371"/>
              <p:cNvSpPr>
                <a:spLocks noChangeArrowheads="1"/>
              </p:cNvSpPr>
              <p:nvPr/>
            </p:nvSpPr>
            <p:spPr bwMode="auto">
              <a:xfrm>
                <a:off x="55990" y="3152476"/>
                <a:ext cx="2864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Citrus sinensis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96" name="Line 372"/>
              <p:cNvSpPr>
                <a:spLocks noChangeShapeType="1"/>
              </p:cNvSpPr>
              <p:nvPr/>
            </p:nvSpPr>
            <p:spPr bwMode="auto">
              <a:xfrm flipH="1">
                <a:off x="22226" y="3195638"/>
                <a:ext cx="31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97" name="Rectangle 373"/>
              <p:cNvSpPr>
                <a:spLocks noChangeArrowheads="1"/>
              </p:cNvSpPr>
              <p:nvPr/>
            </p:nvSpPr>
            <p:spPr bwMode="auto">
              <a:xfrm>
                <a:off x="57577" y="3181051"/>
                <a:ext cx="315355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Citrus clementina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398" name="Line 374"/>
              <p:cNvSpPr>
                <a:spLocks noChangeShapeType="1"/>
              </p:cNvSpPr>
              <p:nvPr/>
            </p:nvSpPr>
            <p:spPr bwMode="auto">
              <a:xfrm flipH="1">
                <a:off x="-28574" y="3181350"/>
                <a:ext cx="508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99" name="Line 375"/>
              <p:cNvSpPr>
                <a:spLocks noChangeShapeType="1"/>
              </p:cNvSpPr>
              <p:nvPr/>
            </p:nvSpPr>
            <p:spPr bwMode="auto">
              <a:xfrm>
                <a:off x="22226" y="3167063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00" name="Rectangle 376"/>
              <p:cNvSpPr>
                <a:spLocks noChangeArrowheads="1"/>
              </p:cNvSpPr>
              <p:nvPr/>
            </p:nvSpPr>
            <p:spPr bwMode="auto">
              <a:xfrm>
                <a:off x="32975" y="3170729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01" name="Line 377"/>
              <p:cNvSpPr>
                <a:spLocks noChangeShapeType="1"/>
              </p:cNvSpPr>
              <p:nvPr/>
            </p:nvSpPr>
            <p:spPr bwMode="auto">
              <a:xfrm flipH="1">
                <a:off x="-28574" y="3224213"/>
                <a:ext cx="1603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02" name="Rectangle 378"/>
              <p:cNvSpPr>
                <a:spLocks noChangeArrowheads="1"/>
              </p:cNvSpPr>
              <p:nvPr/>
            </p:nvSpPr>
            <p:spPr bwMode="auto">
              <a:xfrm>
                <a:off x="163940" y="3208039"/>
                <a:ext cx="315355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Citrus clementina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03" name="Line 379"/>
              <p:cNvSpPr>
                <a:spLocks noChangeShapeType="1"/>
              </p:cNvSpPr>
              <p:nvPr/>
            </p:nvSpPr>
            <p:spPr bwMode="auto">
              <a:xfrm flipH="1">
                <a:off x="-95249" y="3201988"/>
                <a:ext cx="666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04" name="Line 380"/>
              <p:cNvSpPr>
                <a:spLocks noChangeShapeType="1"/>
              </p:cNvSpPr>
              <p:nvPr/>
            </p:nvSpPr>
            <p:spPr bwMode="auto">
              <a:xfrm>
                <a:off x="-28574" y="3181350"/>
                <a:ext cx="1588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05" name="Rectangle 381"/>
              <p:cNvSpPr>
                <a:spLocks noChangeArrowheads="1"/>
              </p:cNvSpPr>
              <p:nvPr/>
            </p:nvSpPr>
            <p:spPr bwMode="auto">
              <a:xfrm>
                <a:off x="-17825" y="319136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06" name="Line 382"/>
              <p:cNvSpPr>
                <a:spLocks noChangeShapeType="1"/>
              </p:cNvSpPr>
              <p:nvPr/>
            </p:nvSpPr>
            <p:spPr bwMode="auto">
              <a:xfrm flipH="1">
                <a:off x="-95249" y="3251200"/>
                <a:ext cx="1666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07" name="Rectangle 383"/>
              <p:cNvSpPr>
                <a:spLocks noChangeArrowheads="1"/>
              </p:cNvSpPr>
              <p:nvPr/>
            </p:nvSpPr>
            <p:spPr bwMode="auto">
              <a:xfrm>
                <a:off x="103615" y="3236614"/>
                <a:ext cx="362582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Populus trichocarpa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08" name="Line 384"/>
              <p:cNvSpPr>
                <a:spLocks noChangeShapeType="1"/>
              </p:cNvSpPr>
              <p:nvPr/>
            </p:nvSpPr>
            <p:spPr bwMode="auto">
              <a:xfrm flipH="1">
                <a:off x="-131762" y="3227388"/>
                <a:ext cx="365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09" name="Line 385"/>
              <p:cNvSpPr>
                <a:spLocks noChangeShapeType="1"/>
              </p:cNvSpPr>
              <p:nvPr/>
            </p:nvSpPr>
            <p:spPr bwMode="auto">
              <a:xfrm>
                <a:off x="-95249" y="3201988"/>
                <a:ext cx="1588" cy="492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10" name="Rectangle 386"/>
              <p:cNvSpPr>
                <a:spLocks noChangeArrowheads="1"/>
              </p:cNvSpPr>
              <p:nvPr/>
            </p:nvSpPr>
            <p:spPr bwMode="auto">
              <a:xfrm>
                <a:off x="-86088" y="3216767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99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11" name="Line 387"/>
              <p:cNvSpPr>
                <a:spLocks noChangeShapeType="1"/>
              </p:cNvSpPr>
              <p:nvPr/>
            </p:nvSpPr>
            <p:spPr bwMode="auto">
              <a:xfrm flipH="1">
                <a:off x="-173037" y="3114675"/>
                <a:ext cx="412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12" name="Line 388"/>
              <p:cNvSpPr>
                <a:spLocks noChangeShapeType="1"/>
              </p:cNvSpPr>
              <p:nvPr/>
            </p:nvSpPr>
            <p:spPr bwMode="auto">
              <a:xfrm>
                <a:off x="-131762" y="3005138"/>
                <a:ext cx="1588" cy="2222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13" name="Rectangle 389"/>
              <p:cNvSpPr>
                <a:spLocks noChangeArrowheads="1"/>
              </p:cNvSpPr>
              <p:nvPr/>
            </p:nvSpPr>
            <p:spPr bwMode="auto">
              <a:xfrm>
                <a:off x="-163311" y="3084072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97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14" name="Line 390"/>
              <p:cNvSpPr>
                <a:spLocks noChangeShapeType="1"/>
              </p:cNvSpPr>
              <p:nvPr/>
            </p:nvSpPr>
            <p:spPr bwMode="auto">
              <a:xfrm flipH="1">
                <a:off x="-173037" y="3279775"/>
                <a:ext cx="1301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15" name="Rectangle 391"/>
              <p:cNvSpPr>
                <a:spLocks noChangeArrowheads="1"/>
              </p:cNvSpPr>
              <p:nvPr/>
            </p:nvSpPr>
            <p:spPr bwMode="auto">
              <a:xfrm>
                <a:off x="-9098" y="3265189"/>
                <a:ext cx="32906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Aquilegia coerulea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16" name="Line 392"/>
              <p:cNvSpPr>
                <a:spLocks noChangeShapeType="1"/>
              </p:cNvSpPr>
              <p:nvPr/>
            </p:nvSpPr>
            <p:spPr bwMode="auto">
              <a:xfrm flipH="1">
                <a:off x="-185737" y="3197225"/>
                <a:ext cx="127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17" name="Line 393"/>
              <p:cNvSpPr>
                <a:spLocks noChangeShapeType="1"/>
              </p:cNvSpPr>
              <p:nvPr/>
            </p:nvSpPr>
            <p:spPr bwMode="auto">
              <a:xfrm>
                <a:off x="-173037" y="3114675"/>
                <a:ext cx="1588" cy="1651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19" name="Line 395"/>
              <p:cNvSpPr>
                <a:spLocks noChangeShapeType="1"/>
              </p:cNvSpPr>
              <p:nvPr/>
            </p:nvSpPr>
            <p:spPr bwMode="auto">
              <a:xfrm flipH="1">
                <a:off x="-120649" y="3308350"/>
                <a:ext cx="762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20" name="Rectangle 396"/>
              <p:cNvSpPr>
                <a:spLocks noChangeArrowheads="1"/>
              </p:cNvSpPr>
              <p:nvPr/>
            </p:nvSpPr>
            <p:spPr bwMode="auto">
              <a:xfrm>
                <a:off x="-10685" y="3293764"/>
                <a:ext cx="32906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Aquilegia coerulea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21" name="Line 397"/>
              <p:cNvSpPr>
                <a:spLocks noChangeShapeType="1"/>
              </p:cNvSpPr>
              <p:nvPr/>
            </p:nvSpPr>
            <p:spPr bwMode="auto">
              <a:xfrm flipH="1">
                <a:off x="-120649" y="3336925"/>
                <a:ext cx="1174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22" name="Rectangle 398"/>
              <p:cNvSpPr>
                <a:spLocks noChangeArrowheads="1"/>
              </p:cNvSpPr>
              <p:nvPr/>
            </p:nvSpPr>
            <p:spPr bwMode="auto">
              <a:xfrm>
                <a:off x="30590" y="3320751"/>
                <a:ext cx="32906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Aquilegia coerulea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23" name="Line 399"/>
              <p:cNvSpPr>
                <a:spLocks noChangeShapeType="1"/>
              </p:cNvSpPr>
              <p:nvPr/>
            </p:nvSpPr>
            <p:spPr bwMode="auto">
              <a:xfrm flipH="1">
                <a:off x="-185737" y="3321050"/>
                <a:ext cx="650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24" name="Line 400"/>
              <p:cNvSpPr>
                <a:spLocks noChangeShapeType="1"/>
              </p:cNvSpPr>
              <p:nvPr/>
            </p:nvSpPr>
            <p:spPr bwMode="auto">
              <a:xfrm>
                <a:off x="-120649" y="3308350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25" name="Rectangle 401"/>
              <p:cNvSpPr>
                <a:spLocks noChangeArrowheads="1"/>
              </p:cNvSpPr>
              <p:nvPr/>
            </p:nvSpPr>
            <p:spPr bwMode="auto">
              <a:xfrm>
                <a:off x="-109900" y="331201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26" name="Line 402"/>
              <p:cNvSpPr>
                <a:spLocks noChangeShapeType="1"/>
              </p:cNvSpPr>
              <p:nvPr/>
            </p:nvSpPr>
            <p:spPr bwMode="auto">
              <a:xfrm flipH="1">
                <a:off x="-233362" y="3259138"/>
                <a:ext cx="476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27" name="Line 403"/>
              <p:cNvSpPr>
                <a:spLocks noChangeShapeType="1"/>
              </p:cNvSpPr>
              <p:nvPr/>
            </p:nvSpPr>
            <p:spPr bwMode="auto">
              <a:xfrm>
                <a:off x="-185737" y="3197225"/>
                <a:ext cx="1588" cy="12382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28" name="Rectangle 404"/>
              <p:cNvSpPr>
                <a:spLocks noChangeArrowheads="1"/>
              </p:cNvSpPr>
              <p:nvPr/>
            </p:nvSpPr>
            <p:spPr bwMode="auto">
              <a:xfrm>
                <a:off x="-224957" y="3233049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29" name="Line 405"/>
              <p:cNvSpPr>
                <a:spLocks noChangeShapeType="1"/>
              </p:cNvSpPr>
              <p:nvPr/>
            </p:nvSpPr>
            <p:spPr bwMode="auto">
              <a:xfrm flipH="1">
                <a:off x="115888" y="3363913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1" name="Rectangle 407"/>
              <p:cNvSpPr>
                <a:spLocks noChangeArrowheads="1"/>
              </p:cNvSpPr>
              <p:nvPr/>
            </p:nvSpPr>
            <p:spPr bwMode="auto">
              <a:xfrm>
                <a:off x="152033" y="3351708"/>
                <a:ext cx="315355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Citrus clementina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32" name="Line 408"/>
              <p:cNvSpPr>
                <a:spLocks noChangeShapeType="1"/>
              </p:cNvSpPr>
              <p:nvPr/>
            </p:nvSpPr>
            <p:spPr bwMode="auto">
              <a:xfrm>
                <a:off x="115888" y="3392488"/>
                <a:ext cx="15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3" name="Rectangle 409"/>
              <p:cNvSpPr>
                <a:spLocks noChangeArrowheads="1"/>
              </p:cNvSpPr>
              <p:nvPr/>
            </p:nvSpPr>
            <p:spPr bwMode="auto">
              <a:xfrm>
                <a:off x="147271" y="3378695"/>
                <a:ext cx="2864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Citrus sinensis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34" name="Line 410"/>
              <p:cNvSpPr>
                <a:spLocks noChangeShapeType="1"/>
              </p:cNvSpPr>
              <p:nvPr/>
            </p:nvSpPr>
            <p:spPr bwMode="auto">
              <a:xfrm flipH="1">
                <a:off x="-19050" y="3376613"/>
                <a:ext cx="1349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5" name="Line 411"/>
              <p:cNvSpPr>
                <a:spLocks noChangeShapeType="1"/>
              </p:cNvSpPr>
              <p:nvPr/>
            </p:nvSpPr>
            <p:spPr bwMode="auto">
              <a:xfrm>
                <a:off x="115888" y="3363913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6" name="Rectangle 412"/>
              <p:cNvSpPr>
                <a:spLocks noChangeArrowheads="1"/>
              </p:cNvSpPr>
              <p:nvPr/>
            </p:nvSpPr>
            <p:spPr bwMode="auto">
              <a:xfrm>
                <a:off x="126637" y="3367580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37" name="Line 413"/>
              <p:cNvSpPr>
                <a:spLocks noChangeShapeType="1"/>
              </p:cNvSpPr>
              <p:nvPr/>
            </p:nvSpPr>
            <p:spPr bwMode="auto">
              <a:xfrm flipH="1">
                <a:off x="9525" y="3419476"/>
                <a:ext cx="809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8" name="Rectangle 414"/>
              <p:cNvSpPr>
                <a:spLocks noChangeArrowheads="1"/>
              </p:cNvSpPr>
              <p:nvPr/>
            </p:nvSpPr>
            <p:spPr bwMode="auto">
              <a:xfrm>
                <a:off x="121871" y="3407270"/>
                <a:ext cx="34887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Populus trichocarpa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PHO1;H9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39" name="Line 415"/>
              <p:cNvSpPr>
                <a:spLocks noChangeShapeType="1"/>
              </p:cNvSpPr>
              <p:nvPr/>
            </p:nvSpPr>
            <p:spPr bwMode="auto">
              <a:xfrm flipH="1">
                <a:off x="9525" y="3448051"/>
                <a:ext cx="1047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40" name="Rectangle 416"/>
              <p:cNvSpPr>
                <a:spLocks noChangeArrowheads="1"/>
              </p:cNvSpPr>
              <p:nvPr/>
            </p:nvSpPr>
            <p:spPr bwMode="auto">
              <a:xfrm>
                <a:off x="145683" y="3435845"/>
                <a:ext cx="324495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Manihot esculenta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41" name="Line 417"/>
              <p:cNvSpPr>
                <a:spLocks noChangeShapeType="1"/>
              </p:cNvSpPr>
              <p:nvPr/>
            </p:nvSpPr>
            <p:spPr bwMode="auto">
              <a:xfrm flipH="1">
                <a:off x="-19050" y="3433763"/>
                <a:ext cx="285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42" name="Line 418"/>
              <p:cNvSpPr>
                <a:spLocks noChangeShapeType="1"/>
              </p:cNvSpPr>
              <p:nvPr/>
            </p:nvSpPr>
            <p:spPr bwMode="auto">
              <a:xfrm>
                <a:off x="9525" y="3419476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43" name="Rectangle 419"/>
              <p:cNvSpPr>
                <a:spLocks noChangeArrowheads="1"/>
              </p:cNvSpPr>
              <p:nvPr/>
            </p:nvSpPr>
            <p:spPr bwMode="auto">
              <a:xfrm>
                <a:off x="20274" y="3423142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98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44" name="Line 420"/>
              <p:cNvSpPr>
                <a:spLocks noChangeShapeType="1"/>
              </p:cNvSpPr>
              <p:nvPr/>
            </p:nvSpPr>
            <p:spPr bwMode="auto">
              <a:xfrm flipH="1">
                <a:off x="-33338" y="3405188"/>
                <a:ext cx="142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45" name="Line 421"/>
              <p:cNvSpPr>
                <a:spLocks noChangeShapeType="1"/>
              </p:cNvSpPr>
              <p:nvPr/>
            </p:nvSpPr>
            <p:spPr bwMode="auto">
              <a:xfrm>
                <a:off x="-19050" y="3376613"/>
                <a:ext cx="1588" cy="571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47" name="Line 423"/>
              <p:cNvSpPr>
                <a:spLocks noChangeShapeType="1"/>
              </p:cNvSpPr>
              <p:nvPr/>
            </p:nvSpPr>
            <p:spPr bwMode="auto">
              <a:xfrm flipH="1">
                <a:off x="-33338" y="3476626"/>
                <a:ext cx="1111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48" name="Rectangle 424"/>
              <p:cNvSpPr>
                <a:spLocks noChangeArrowheads="1"/>
              </p:cNvSpPr>
              <p:nvPr/>
            </p:nvSpPr>
            <p:spPr bwMode="auto">
              <a:xfrm>
                <a:off x="107583" y="3464420"/>
                <a:ext cx="33820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Eucalyptus grandis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49" name="Line 425"/>
              <p:cNvSpPr>
                <a:spLocks noChangeShapeType="1"/>
              </p:cNvSpPr>
              <p:nvPr/>
            </p:nvSpPr>
            <p:spPr bwMode="auto">
              <a:xfrm flipH="1">
                <a:off x="-47625" y="3440113"/>
                <a:ext cx="142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50" name="Line 426"/>
              <p:cNvSpPr>
                <a:spLocks noChangeShapeType="1"/>
              </p:cNvSpPr>
              <p:nvPr/>
            </p:nvSpPr>
            <p:spPr bwMode="auto">
              <a:xfrm>
                <a:off x="-33338" y="3405188"/>
                <a:ext cx="1588" cy="7143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51" name="Rectangle 427"/>
              <p:cNvSpPr>
                <a:spLocks noChangeArrowheads="1"/>
              </p:cNvSpPr>
              <p:nvPr/>
            </p:nvSpPr>
            <p:spPr bwMode="auto">
              <a:xfrm>
                <a:off x="-22589" y="3431080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75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52" name="Line 428"/>
              <p:cNvSpPr>
                <a:spLocks noChangeShapeType="1"/>
              </p:cNvSpPr>
              <p:nvPr/>
            </p:nvSpPr>
            <p:spPr bwMode="auto">
              <a:xfrm flipH="1">
                <a:off x="117475" y="3505201"/>
                <a:ext cx="222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53" name="Rectangle 429"/>
              <p:cNvSpPr>
                <a:spLocks noChangeArrowheads="1"/>
              </p:cNvSpPr>
              <p:nvPr/>
            </p:nvSpPr>
            <p:spPr bwMode="auto">
              <a:xfrm>
                <a:off x="169496" y="3491408"/>
                <a:ext cx="29859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Capsella rubella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54" name="Line 430"/>
              <p:cNvSpPr>
                <a:spLocks noChangeShapeType="1"/>
              </p:cNvSpPr>
              <p:nvPr/>
            </p:nvSpPr>
            <p:spPr bwMode="auto">
              <a:xfrm flipH="1">
                <a:off x="117475" y="3532188"/>
                <a:ext cx="269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55" name="Rectangle 431"/>
              <p:cNvSpPr>
                <a:spLocks noChangeArrowheads="1"/>
              </p:cNvSpPr>
              <p:nvPr/>
            </p:nvSpPr>
            <p:spPr bwMode="auto">
              <a:xfrm>
                <a:off x="174258" y="3519983"/>
                <a:ext cx="36562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Arabidopsis thaliana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56" name="Line 432"/>
              <p:cNvSpPr>
                <a:spLocks noChangeShapeType="1"/>
              </p:cNvSpPr>
              <p:nvPr/>
            </p:nvSpPr>
            <p:spPr bwMode="auto">
              <a:xfrm flipH="1">
                <a:off x="109538" y="3517901"/>
                <a:ext cx="79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57" name="Line 433"/>
              <p:cNvSpPr>
                <a:spLocks noChangeShapeType="1"/>
              </p:cNvSpPr>
              <p:nvPr/>
            </p:nvSpPr>
            <p:spPr bwMode="auto">
              <a:xfrm>
                <a:off x="117475" y="3505201"/>
                <a:ext cx="1588" cy="269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58" name="Rectangle 434"/>
              <p:cNvSpPr>
                <a:spLocks noChangeArrowheads="1"/>
              </p:cNvSpPr>
              <p:nvPr/>
            </p:nvSpPr>
            <p:spPr bwMode="auto">
              <a:xfrm>
                <a:off x="128224" y="3508867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72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59" name="Line 435"/>
              <p:cNvSpPr>
                <a:spLocks noChangeShapeType="1"/>
              </p:cNvSpPr>
              <p:nvPr/>
            </p:nvSpPr>
            <p:spPr bwMode="auto">
              <a:xfrm flipH="1">
                <a:off x="114300" y="3560763"/>
                <a:ext cx="539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60" name="Rectangle 436"/>
              <p:cNvSpPr>
                <a:spLocks noChangeArrowheads="1"/>
              </p:cNvSpPr>
              <p:nvPr/>
            </p:nvSpPr>
            <p:spPr bwMode="auto">
              <a:xfrm>
                <a:off x="198071" y="3548558"/>
                <a:ext cx="27269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61" name="Line 437"/>
              <p:cNvSpPr>
                <a:spLocks noChangeShapeType="1"/>
              </p:cNvSpPr>
              <p:nvPr/>
            </p:nvSpPr>
            <p:spPr bwMode="auto">
              <a:xfrm flipH="1">
                <a:off x="114300" y="3589338"/>
                <a:ext cx="476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62" name="Rectangle 438"/>
              <p:cNvSpPr>
                <a:spLocks noChangeArrowheads="1"/>
              </p:cNvSpPr>
              <p:nvPr/>
            </p:nvSpPr>
            <p:spPr bwMode="auto">
              <a:xfrm>
                <a:off x="193308" y="3577133"/>
                <a:ext cx="37324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Thellungiella halophila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63" name="Line 439"/>
              <p:cNvSpPr>
                <a:spLocks noChangeShapeType="1"/>
              </p:cNvSpPr>
              <p:nvPr/>
            </p:nvSpPr>
            <p:spPr bwMode="auto">
              <a:xfrm flipH="1">
                <a:off x="109538" y="3575051"/>
                <a:ext cx="47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64" name="Line 440"/>
              <p:cNvSpPr>
                <a:spLocks noChangeShapeType="1"/>
              </p:cNvSpPr>
              <p:nvPr/>
            </p:nvSpPr>
            <p:spPr bwMode="auto">
              <a:xfrm>
                <a:off x="114300" y="3560763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65" name="Rectangle 441"/>
              <p:cNvSpPr>
                <a:spLocks noChangeArrowheads="1"/>
              </p:cNvSpPr>
              <p:nvPr/>
            </p:nvSpPr>
            <p:spPr bwMode="auto">
              <a:xfrm>
                <a:off x="125049" y="3564430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59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66" name="Line 442"/>
              <p:cNvSpPr>
                <a:spLocks noChangeShapeType="1"/>
              </p:cNvSpPr>
              <p:nvPr/>
            </p:nvSpPr>
            <p:spPr bwMode="auto">
              <a:xfrm flipH="1">
                <a:off x="-47625" y="3546476"/>
                <a:ext cx="1571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67" name="Line 443"/>
              <p:cNvSpPr>
                <a:spLocks noChangeShapeType="1"/>
              </p:cNvSpPr>
              <p:nvPr/>
            </p:nvSpPr>
            <p:spPr bwMode="auto">
              <a:xfrm>
                <a:off x="109538" y="3517901"/>
                <a:ext cx="1588" cy="571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68" name="Rectangle 444"/>
              <p:cNvSpPr>
                <a:spLocks noChangeArrowheads="1"/>
              </p:cNvSpPr>
              <p:nvPr/>
            </p:nvSpPr>
            <p:spPr bwMode="auto">
              <a:xfrm>
                <a:off x="118699" y="3535855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69" name="Line 445"/>
              <p:cNvSpPr>
                <a:spLocks noChangeShapeType="1"/>
              </p:cNvSpPr>
              <p:nvPr/>
            </p:nvSpPr>
            <p:spPr bwMode="auto">
              <a:xfrm flipH="1">
                <a:off x="-66675" y="3494088"/>
                <a:ext cx="190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70" name="Line 446"/>
              <p:cNvSpPr>
                <a:spLocks noChangeShapeType="1"/>
              </p:cNvSpPr>
              <p:nvPr/>
            </p:nvSpPr>
            <p:spPr bwMode="auto">
              <a:xfrm>
                <a:off x="-47625" y="3440113"/>
                <a:ext cx="1588" cy="1063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71" name="Rectangle 447"/>
              <p:cNvSpPr>
                <a:spLocks noChangeArrowheads="1"/>
              </p:cNvSpPr>
              <p:nvPr/>
            </p:nvSpPr>
            <p:spPr bwMode="auto">
              <a:xfrm>
                <a:off x="-36876" y="3483467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55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72" name="Line 448"/>
              <p:cNvSpPr>
                <a:spLocks noChangeShapeType="1"/>
              </p:cNvSpPr>
              <p:nvPr/>
            </p:nvSpPr>
            <p:spPr bwMode="auto">
              <a:xfrm flipH="1">
                <a:off x="-66675" y="3617913"/>
                <a:ext cx="1158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73" name="Rectangle 449"/>
              <p:cNvSpPr>
                <a:spLocks noChangeArrowheads="1"/>
              </p:cNvSpPr>
              <p:nvPr/>
            </p:nvSpPr>
            <p:spPr bwMode="auto">
              <a:xfrm>
                <a:off x="79008" y="3605708"/>
                <a:ext cx="28945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Prunus persica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74" name="Line 450"/>
              <p:cNvSpPr>
                <a:spLocks noChangeShapeType="1"/>
              </p:cNvSpPr>
              <p:nvPr/>
            </p:nvSpPr>
            <p:spPr bwMode="auto">
              <a:xfrm flipH="1">
                <a:off x="-80963" y="3556001"/>
                <a:ext cx="142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75" name="Line 451"/>
              <p:cNvSpPr>
                <a:spLocks noChangeShapeType="1"/>
              </p:cNvSpPr>
              <p:nvPr/>
            </p:nvSpPr>
            <p:spPr bwMode="auto">
              <a:xfrm>
                <a:off x="-66675" y="3494088"/>
                <a:ext cx="1588" cy="12382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76" name="Rectangle 452"/>
              <p:cNvSpPr>
                <a:spLocks noChangeArrowheads="1"/>
              </p:cNvSpPr>
              <p:nvPr/>
            </p:nvSpPr>
            <p:spPr bwMode="auto">
              <a:xfrm>
                <a:off x="-57514" y="3545380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27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77" name="Line 453"/>
              <p:cNvSpPr>
                <a:spLocks noChangeShapeType="1"/>
              </p:cNvSpPr>
              <p:nvPr/>
            </p:nvSpPr>
            <p:spPr bwMode="auto">
              <a:xfrm flipH="1">
                <a:off x="198438" y="3644901"/>
                <a:ext cx="31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78" name="Rectangle 454"/>
              <p:cNvSpPr>
                <a:spLocks noChangeArrowheads="1"/>
              </p:cNvSpPr>
              <p:nvPr/>
            </p:nvSpPr>
            <p:spPr bwMode="auto">
              <a:xfrm>
                <a:off x="231408" y="3632695"/>
                <a:ext cx="34887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Medicago truncatula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79" name="Line 455"/>
              <p:cNvSpPr>
                <a:spLocks noChangeShapeType="1"/>
              </p:cNvSpPr>
              <p:nvPr/>
            </p:nvSpPr>
            <p:spPr bwMode="auto">
              <a:xfrm flipH="1">
                <a:off x="198438" y="3673476"/>
                <a:ext cx="47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80" name="Rectangle 456"/>
              <p:cNvSpPr>
                <a:spLocks noChangeArrowheads="1"/>
              </p:cNvSpPr>
              <p:nvPr/>
            </p:nvSpPr>
            <p:spPr bwMode="auto">
              <a:xfrm>
                <a:off x="232996" y="3659683"/>
                <a:ext cx="34887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Medicago truncatula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81" name="Line 457"/>
              <p:cNvSpPr>
                <a:spLocks noChangeShapeType="1"/>
              </p:cNvSpPr>
              <p:nvPr/>
            </p:nvSpPr>
            <p:spPr bwMode="auto">
              <a:xfrm flipH="1">
                <a:off x="103188" y="3659188"/>
                <a:ext cx="952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82" name="Line 458"/>
              <p:cNvSpPr>
                <a:spLocks noChangeShapeType="1"/>
              </p:cNvSpPr>
              <p:nvPr/>
            </p:nvSpPr>
            <p:spPr bwMode="auto">
              <a:xfrm>
                <a:off x="198438" y="3644901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83" name="Rectangle 459"/>
              <p:cNvSpPr>
                <a:spLocks noChangeArrowheads="1"/>
              </p:cNvSpPr>
              <p:nvPr/>
            </p:nvSpPr>
            <p:spPr bwMode="auto">
              <a:xfrm>
                <a:off x="207599" y="364856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84" name="Line 460"/>
              <p:cNvSpPr>
                <a:spLocks noChangeShapeType="1"/>
              </p:cNvSpPr>
              <p:nvPr/>
            </p:nvSpPr>
            <p:spPr bwMode="auto">
              <a:xfrm flipH="1">
                <a:off x="158750" y="3700463"/>
                <a:ext cx="603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85" name="Rectangle 461"/>
              <p:cNvSpPr>
                <a:spLocks noChangeArrowheads="1"/>
              </p:cNvSpPr>
              <p:nvPr/>
            </p:nvSpPr>
            <p:spPr bwMode="auto">
              <a:xfrm>
                <a:off x="248871" y="3688258"/>
                <a:ext cx="335160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Phaseolus vulgaris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86" name="Line 462"/>
              <p:cNvSpPr>
                <a:spLocks noChangeShapeType="1"/>
              </p:cNvSpPr>
              <p:nvPr/>
            </p:nvSpPr>
            <p:spPr bwMode="auto">
              <a:xfrm flipH="1">
                <a:off x="158750" y="3729038"/>
                <a:ext cx="333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87" name="Rectangle 463"/>
              <p:cNvSpPr>
                <a:spLocks noChangeArrowheads="1"/>
              </p:cNvSpPr>
              <p:nvPr/>
            </p:nvSpPr>
            <p:spPr bwMode="auto">
              <a:xfrm>
                <a:off x="223471" y="3716833"/>
                <a:ext cx="26812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88" name="Line 464"/>
              <p:cNvSpPr>
                <a:spLocks noChangeShapeType="1"/>
              </p:cNvSpPr>
              <p:nvPr/>
            </p:nvSpPr>
            <p:spPr bwMode="auto">
              <a:xfrm flipH="1">
                <a:off x="103188" y="3714751"/>
                <a:ext cx="555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89" name="Line 465"/>
              <p:cNvSpPr>
                <a:spLocks noChangeShapeType="1"/>
              </p:cNvSpPr>
              <p:nvPr/>
            </p:nvSpPr>
            <p:spPr bwMode="auto">
              <a:xfrm>
                <a:off x="158750" y="3700463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90" name="Rectangle 466"/>
              <p:cNvSpPr>
                <a:spLocks noChangeArrowheads="1"/>
              </p:cNvSpPr>
              <p:nvPr/>
            </p:nvSpPr>
            <p:spPr bwMode="auto">
              <a:xfrm>
                <a:off x="169499" y="3704130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91" name="Line 467"/>
              <p:cNvSpPr>
                <a:spLocks noChangeShapeType="1"/>
              </p:cNvSpPr>
              <p:nvPr/>
            </p:nvSpPr>
            <p:spPr bwMode="auto">
              <a:xfrm flipH="1">
                <a:off x="-52388" y="3686176"/>
                <a:ext cx="1555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92" name="Line 468"/>
              <p:cNvSpPr>
                <a:spLocks noChangeShapeType="1"/>
              </p:cNvSpPr>
              <p:nvPr/>
            </p:nvSpPr>
            <p:spPr bwMode="auto">
              <a:xfrm>
                <a:off x="103188" y="3659188"/>
                <a:ext cx="1588" cy="555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93" name="Rectangle 469"/>
              <p:cNvSpPr>
                <a:spLocks noChangeArrowheads="1"/>
              </p:cNvSpPr>
              <p:nvPr/>
            </p:nvSpPr>
            <p:spPr bwMode="auto">
              <a:xfrm>
                <a:off x="113937" y="367714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94" name="Line 470"/>
              <p:cNvSpPr>
                <a:spLocks noChangeShapeType="1"/>
              </p:cNvSpPr>
              <p:nvPr/>
            </p:nvSpPr>
            <p:spPr bwMode="auto">
              <a:xfrm flipH="1">
                <a:off x="-52388" y="3757613"/>
                <a:ext cx="2730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95" name="Rectangle 471"/>
              <p:cNvSpPr>
                <a:spLocks noChangeArrowheads="1"/>
              </p:cNvSpPr>
              <p:nvPr/>
            </p:nvSpPr>
            <p:spPr bwMode="auto">
              <a:xfrm>
                <a:off x="252046" y="3745408"/>
                <a:ext cx="306214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Cucumis sativus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496" name="Line 472"/>
              <p:cNvSpPr>
                <a:spLocks noChangeShapeType="1"/>
              </p:cNvSpPr>
              <p:nvPr/>
            </p:nvSpPr>
            <p:spPr bwMode="auto">
              <a:xfrm flipH="1">
                <a:off x="-80963" y="3721101"/>
                <a:ext cx="285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97" name="Line 473"/>
              <p:cNvSpPr>
                <a:spLocks noChangeShapeType="1"/>
              </p:cNvSpPr>
              <p:nvPr/>
            </p:nvSpPr>
            <p:spPr bwMode="auto">
              <a:xfrm>
                <a:off x="-52388" y="3686176"/>
                <a:ext cx="1588" cy="7143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99" name="Line 475"/>
              <p:cNvSpPr>
                <a:spLocks noChangeShapeType="1"/>
              </p:cNvSpPr>
              <p:nvPr/>
            </p:nvSpPr>
            <p:spPr bwMode="auto">
              <a:xfrm flipH="1">
                <a:off x="-112713" y="3638551"/>
                <a:ext cx="317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00" name="Line 476"/>
              <p:cNvSpPr>
                <a:spLocks noChangeShapeType="1"/>
              </p:cNvSpPr>
              <p:nvPr/>
            </p:nvSpPr>
            <p:spPr bwMode="auto">
              <a:xfrm>
                <a:off x="-80963" y="3556001"/>
                <a:ext cx="1588" cy="1651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01" name="Rectangle 477"/>
              <p:cNvSpPr>
                <a:spLocks noChangeArrowheads="1"/>
              </p:cNvSpPr>
              <p:nvPr/>
            </p:nvSpPr>
            <p:spPr bwMode="auto">
              <a:xfrm>
                <a:off x="-71801" y="3627930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78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02" name="Line 478"/>
              <p:cNvSpPr>
                <a:spLocks noChangeShapeType="1"/>
              </p:cNvSpPr>
              <p:nvPr/>
            </p:nvSpPr>
            <p:spPr bwMode="auto">
              <a:xfrm flipH="1">
                <a:off x="-112713" y="3786188"/>
                <a:ext cx="2254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03" name="Rectangle 479"/>
              <p:cNvSpPr>
                <a:spLocks noChangeArrowheads="1"/>
              </p:cNvSpPr>
              <p:nvPr/>
            </p:nvSpPr>
            <p:spPr bwMode="auto">
              <a:xfrm>
                <a:off x="132191" y="3774776"/>
                <a:ext cx="31230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Mimulus guttatus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04" name="Line 480"/>
              <p:cNvSpPr>
                <a:spLocks noChangeShapeType="1"/>
              </p:cNvSpPr>
              <p:nvPr/>
            </p:nvSpPr>
            <p:spPr bwMode="auto">
              <a:xfrm flipH="1">
                <a:off x="-233363" y="3711576"/>
                <a:ext cx="1206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05" name="Line 481"/>
              <p:cNvSpPr>
                <a:spLocks noChangeShapeType="1"/>
              </p:cNvSpPr>
              <p:nvPr/>
            </p:nvSpPr>
            <p:spPr bwMode="auto">
              <a:xfrm>
                <a:off x="-112713" y="3638551"/>
                <a:ext cx="1588" cy="14763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06" name="Rectangle 482"/>
              <p:cNvSpPr>
                <a:spLocks noChangeArrowheads="1"/>
              </p:cNvSpPr>
              <p:nvPr/>
            </p:nvSpPr>
            <p:spPr bwMode="auto">
              <a:xfrm>
                <a:off x="-103551" y="3700955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98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07" name="Line 483"/>
              <p:cNvSpPr>
                <a:spLocks noChangeShapeType="1"/>
              </p:cNvSpPr>
              <p:nvPr/>
            </p:nvSpPr>
            <p:spPr bwMode="auto">
              <a:xfrm flipH="1">
                <a:off x="-266700" y="3486151"/>
                <a:ext cx="333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08" name="Line 484"/>
              <p:cNvSpPr>
                <a:spLocks noChangeShapeType="1"/>
              </p:cNvSpPr>
              <p:nvPr/>
            </p:nvSpPr>
            <p:spPr bwMode="auto">
              <a:xfrm>
                <a:off x="-233363" y="3259138"/>
                <a:ext cx="1588" cy="45243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09" name="Rectangle 485"/>
              <p:cNvSpPr>
                <a:spLocks noChangeArrowheads="1"/>
              </p:cNvSpPr>
              <p:nvPr/>
            </p:nvSpPr>
            <p:spPr bwMode="auto">
              <a:xfrm>
                <a:off x="-224201" y="3475530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10" name="Line 486"/>
              <p:cNvSpPr>
                <a:spLocks noChangeShapeType="1"/>
              </p:cNvSpPr>
              <p:nvPr/>
            </p:nvSpPr>
            <p:spPr bwMode="auto">
              <a:xfrm flipH="1">
                <a:off x="-17463" y="3813176"/>
                <a:ext cx="206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11" name="Rectangle 487"/>
              <p:cNvSpPr>
                <a:spLocks noChangeArrowheads="1"/>
              </p:cNvSpPr>
              <p:nvPr/>
            </p:nvSpPr>
            <p:spPr bwMode="auto">
              <a:xfrm>
                <a:off x="21066" y="3803351"/>
                <a:ext cx="33820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Eucalyptus grandis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12" name="Line 488"/>
              <p:cNvSpPr>
                <a:spLocks noChangeShapeType="1"/>
              </p:cNvSpPr>
              <p:nvPr/>
            </p:nvSpPr>
            <p:spPr bwMode="auto">
              <a:xfrm flipH="1">
                <a:off x="-17463" y="3841751"/>
                <a:ext cx="111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13" name="Rectangle 489"/>
              <p:cNvSpPr>
                <a:spLocks noChangeArrowheads="1"/>
              </p:cNvSpPr>
              <p:nvPr/>
            </p:nvSpPr>
            <p:spPr bwMode="auto">
              <a:xfrm>
                <a:off x="13128" y="3831926"/>
                <a:ext cx="33820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Eucalyptus grandis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14" name="Line 490"/>
              <p:cNvSpPr>
                <a:spLocks noChangeShapeType="1"/>
              </p:cNvSpPr>
              <p:nvPr/>
            </p:nvSpPr>
            <p:spPr bwMode="auto">
              <a:xfrm flipH="1">
                <a:off x="-52388" y="3827463"/>
                <a:ext cx="349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15" name="Line 491"/>
              <p:cNvSpPr>
                <a:spLocks noChangeShapeType="1"/>
              </p:cNvSpPr>
              <p:nvPr/>
            </p:nvSpPr>
            <p:spPr bwMode="auto">
              <a:xfrm>
                <a:off x="-17463" y="3813176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16" name="Rectangle 492"/>
              <p:cNvSpPr>
                <a:spLocks noChangeArrowheads="1"/>
              </p:cNvSpPr>
              <p:nvPr/>
            </p:nvSpPr>
            <p:spPr bwMode="auto">
              <a:xfrm>
                <a:off x="-8301" y="381684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17" name="Line 493"/>
              <p:cNvSpPr>
                <a:spLocks noChangeShapeType="1"/>
              </p:cNvSpPr>
              <p:nvPr/>
            </p:nvSpPr>
            <p:spPr bwMode="auto">
              <a:xfrm flipH="1">
                <a:off x="-52388" y="3870326"/>
                <a:ext cx="508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18" name="Rectangle 494"/>
              <p:cNvSpPr>
                <a:spLocks noChangeArrowheads="1"/>
              </p:cNvSpPr>
              <p:nvPr/>
            </p:nvSpPr>
            <p:spPr bwMode="auto">
              <a:xfrm>
                <a:off x="17891" y="3860501"/>
                <a:ext cx="33820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Eucalyptus grandis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19" name="Line 495"/>
              <p:cNvSpPr>
                <a:spLocks noChangeShapeType="1"/>
              </p:cNvSpPr>
              <p:nvPr/>
            </p:nvSpPr>
            <p:spPr bwMode="auto">
              <a:xfrm flipH="1">
                <a:off x="-160338" y="3848101"/>
                <a:ext cx="1079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20" name="Line 496"/>
              <p:cNvSpPr>
                <a:spLocks noChangeShapeType="1"/>
              </p:cNvSpPr>
              <p:nvPr/>
            </p:nvSpPr>
            <p:spPr bwMode="auto">
              <a:xfrm>
                <a:off x="-52388" y="3827463"/>
                <a:ext cx="1588" cy="428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21" name="Rectangle 497"/>
              <p:cNvSpPr>
                <a:spLocks noChangeArrowheads="1"/>
              </p:cNvSpPr>
              <p:nvPr/>
            </p:nvSpPr>
            <p:spPr bwMode="auto">
              <a:xfrm>
                <a:off x="-41639" y="383906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22" name="Line 498"/>
              <p:cNvSpPr>
                <a:spLocks noChangeShapeType="1"/>
              </p:cNvSpPr>
              <p:nvPr/>
            </p:nvSpPr>
            <p:spPr bwMode="auto">
              <a:xfrm flipH="1">
                <a:off x="-44450" y="3898901"/>
                <a:ext cx="79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23" name="Rectangle 499"/>
              <p:cNvSpPr>
                <a:spLocks noChangeArrowheads="1"/>
              </p:cNvSpPr>
              <p:nvPr/>
            </p:nvSpPr>
            <p:spPr bwMode="auto">
              <a:xfrm>
                <a:off x="-18622" y="3889076"/>
                <a:ext cx="315355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Citrus clementina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24" name="Line 500"/>
              <p:cNvSpPr>
                <a:spLocks noChangeShapeType="1"/>
              </p:cNvSpPr>
              <p:nvPr/>
            </p:nvSpPr>
            <p:spPr bwMode="auto">
              <a:xfrm flipH="1">
                <a:off x="-44450" y="3927476"/>
                <a:ext cx="15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25" name="Rectangle 501"/>
              <p:cNvSpPr>
                <a:spLocks noChangeArrowheads="1"/>
              </p:cNvSpPr>
              <p:nvPr/>
            </p:nvSpPr>
            <p:spPr bwMode="auto">
              <a:xfrm>
                <a:off x="-23385" y="3916064"/>
                <a:ext cx="2864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Citrus sinensis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26" name="Line 502"/>
              <p:cNvSpPr>
                <a:spLocks noChangeShapeType="1"/>
              </p:cNvSpPr>
              <p:nvPr/>
            </p:nvSpPr>
            <p:spPr bwMode="auto">
              <a:xfrm flipH="1">
                <a:off x="-160338" y="3911601"/>
                <a:ext cx="1158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27" name="Line 503"/>
              <p:cNvSpPr>
                <a:spLocks noChangeShapeType="1"/>
              </p:cNvSpPr>
              <p:nvPr/>
            </p:nvSpPr>
            <p:spPr bwMode="auto">
              <a:xfrm>
                <a:off x="-44450" y="3898901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28" name="Rectangle 504"/>
              <p:cNvSpPr>
                <a:spLocks noChangeArrowheads="1"/>
              </p:cNvSpPr>
              <p:nvPr/>
            </p:nvSpPr>
            <p:spPr bwMode="auto">
              <a:xfrm>
                <a:off x="-35289" y="390256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29" name="Line 505"/>
              <p:cNvSpPr>
                <a:spLocks noChangeShapeType="1"/>
              </p:cNvSpPr>
              <p:nvPr/>
            </p:nvSpPr>
            <p:spPr bwMode="auto">
              <a:xfrm flipH="1">
                <a:off x="-171450" y="3879851"/>
                <a:ext cx="111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0" name="Line 506"/>
              <p:cNvSpPr>
                <a:spLocks noChangeShapeType="1"/>
              </p:cNvSpPr>
              <p:nvPr/>
            </p:nvSpPr>
            <p:spPr bwMode="auto">
              <a:xfrm>
                <a:off x="-160338" y="3848101"/>
                <a:ext cx="1588" cy="635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2" name="Line 508"/>
              <p:cNvSpPr>
                <a:spLocks noChangeShapeType="1"/>
              </p:cNvSpPr>
              <p:nvPr/>
            </p:nvSpPr>
            <p:spPr bwMode="auto">
              <a:xfrm flipH="1">
                <a:off x="-80963" y="3954463"/>
                <a:ext cx="269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3" name="Rectangle 509"/>
              <p:cNvSpPr>
                <a:spLocks noChangeArrowheads="1"/>
              </p:cNvSpPr>
              <p:nvPr/>
            </p:nvSpPr>
            <p:spPr bwMode="auto">
              <a:xfrm>
                <a:off x="-24771" y="3944639"/>
                <a:ext cx="324495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Manihot esculenta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34" name="Line 510"/>
              <p:cNvSpPr>
                <a:spLocks noChangeShapeType="1"/>
              </p:cNvSpPr>
              <p:nvPr/>
            </p:nvSpPr>
            <p:spPr bwMode="auto">
              <a:xfrm flipH="1">
                <a:off x="-80963" y="3981451"/>
                <a:ext cx="571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5" name="Rectangle 511"/>
              <p:cNvSpPr>
                <a:spLocks noChangeArrowheads="1"/>
              </p:cNvSpPr>
              <p:nvPr/>
            </p:nvSpPr>
            <p:spPr bwMode="auto">
              <a:xfrm>
                <a:off x="-3969" y="3970336"/>
                <a:ext cx="324495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Manihot esculenta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36" name="Line 512"/>
              <p:cNvSpPr>
                <a:spLocks noChangeShapeType="1"/>
              </p:cNvSpPr>
              <p:nvPr/>
            </p:nvSpPr>
            <p:spPr bwMode="auto">
              <a:xfrm flipH="1">
                <a:off x="-115888" y="3968751"/>
                <a:ext cx="349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7" name="Line 513"/>
              <p:cNvSpPr>
                <a:spLocks noChangeShapeType="1"/>
              </p:cNvSpPr>
              <p:nvPr/>
            </p:nvSpPr>
            <p:spPr bwMode="auto">
              <a:xfrm>
                <a:off x="-80963" y="3954463"/>
                <a:ext cx="1588" cy="269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8" name="Rectangle 514"/>
              <p:cNvSpPr>
                <a:spLocks noChangeArrowheads="1"/>
              </p:cNvSpPr>
              <p:nvPr/>
            </p:nvSpPr>
            <p:spPr bwMode="auto">
              <a:xfrm>
                <a:off x="-68261" y="3956840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39" name="Line 515"/>
              <p:cNvSpPr>
                <a:spLocks noChangeShapeType="1"/>
              </p:cNvSpPr>
              <p:nvPr/>
            </p:nvSpPr>
            <p:spPr bwMode="auto">
              <a:xfrm flipH="1">
                <a:off x="-100013" y="4010026"/>
                <a:ext cx="952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40" name="Rectangle 516"/>
              <p:cNvSpPr>
                <a:spLocks noChangeArrowheads="1"/>
              </p:cNvSpPr>
              <p:nvPr/>
            </p:nvSpPr>
            <p:spPr bwMode="auto">
              <a:xfrm>
                <a:off x="15081" y="3998911"/>
                <a:ext cx="32906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Ricinus communis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41" name="Line 517"/>
              <p:cNvSpPr>
                <a:spLocks noChangeShapeType="1"/>
              </p:cNvSpPr>
              <p:nvPr/>
            </p:nvSpPr>
            <p:spPr bwMode="auto">
              <a:xfrm flipH="1">
                <a:off x="-100013" y="4038601"/>
                <a:ext cx="682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42" name="Rectangle 518"/>
              <p:cNvSpPr>
                <a:spLocks noChangeArrowheads="1"/>
              </p:cNvSpPr>
              <p:nvPr/>
            </p:nvSpPr>
            <p:spPr bwMode="auto">
              <a:xfrm>
                <a:off x="-5557" y="4022724"/>
                <a:ext cx="34887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Populus trichocarpa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43" name="Line 519"/>
              <p:cNvSpPr>
                <a:spLocks noChangeShapeType="1"/>
              </p:cNvSpPr>
              <p:nvPr/>
            </p:nvSpPr>
            <p:spPr bwMode="auto">
              <a:xfrm flipH="1">
                <a:off x="-115888" y="4024313"/>
                <a:ext cx="158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44" name="Line 520"/>
              <p:cNvSpPr>
                <a:spLocks noChangeShapeType="1"/>
              </p:cNvSpPr>
              <p:nvPr/>
            </p:nvSpPr>
            <p:spPr bwMode="auto">
              <a:xfrm>
                <a:off x="-100013" y="4010026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45" name="Rectangle 521"/>
              <p:cNvSpPr>
                <a:spLocks noChangeArrowheads="1"/>
              </p:cNvSpPr>
              <p:nvPr/>
            </p:nvSpPr>
            <p:spPr bwMode="auto">
              <a:xfrm>
                <a:off x="-87311" y="4012402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57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46" name="Line 522"/>
              <p:cNvSpPr>
                <a:spLocks noChangeShapeType="1"/>
              </p:cNvSpPr>
              <p:nvPr/>
            </p:nvSpPr>
            <p:spPr bwMode="auto">
              <a:xfrm flipH="1">
                <a:off x="-171450" y="3995738"/>
                <a:ext cx="555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47" name="Line 523"/>
              <p:cNvSpPr>
                <a:spLocks noChangeShapeType="1"/>
              </p:cNvSpPr>
              <p:nvPr/>
            </p:nvSpPr>
            <p:spPr bwMode="auto">
              <a:xfrm>
                <a:off x="-115888" y="3968751"/>
                <a:ext cx="1588" cy="555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48" name="Rectangle 524"/>
              <p:cNvSpPr>
                <a:spLocks noChangeArrowheads="1"/>
              </p:cNvSpPr>
              <p:nvPr/>
            </p:nvSpPr>
            <p:spPr bwMode="auto">
              <a:xfrm>
                <a:off x="-103186" y="398382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49" name="Line 525"/>
              <p:cNvSpPr>
                <a:spLocks noChangeShapeType="1"/>
              </p:cNvSpPr>
              <p:nvPr/>
            </p:nvSpPr>
            <p:spPr bwMode="auto">
              <a:xfrm flipH="1">
                <a:off x="-184150" y="3938588"/>
                <a:ext cx="127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50" name="Line 526"/>
              <p:cNvSpPr>
                <a:spLocks noChangeShapeType="1"/>
              </p:cNvSpPr>
              <p:nvPr/>
            </p:nvSpPr>
            <p:spPr bwMode="auto">
              <a:xfrm>
                <a:off x="-171450" y="3879851"/>
                <a:ext cx="1588" cy="1158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52" name="Line 528"/>
              <p:cNvSpPr>
                <a:spLocks noChangeShapeType="1"/>
              </p:cNvSpPr>
              <p:nvPr/>
            </p:nvSpPr>
            <p:spPr bwMode="auto">
              <a:xfrm flipH="1">
                <a:off x="-14288" y="4067176"/>
                <a:ext cx="841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53" name="Rectangle 529"/>
              <p:cNvSpPr>
                <a:spLocks noChangeArrowheads="1"/>
              </p:cNvSpPr>
              <p:nvPr/>
            </p:nvSpPr>
            <p:spPr bwMode="auto">
              <a:xfrm>
                <a:off x="94456" y="4051299"/>
                <a:ext cx="306214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Cucumis sativus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54" name="Line 530"/>
              <p:cNvSpPr>
                <a:spLocks noChangeShapeType="1"/>
              </p:cNvSpPr>
              <p:nvPr/>
            </p:nvSpPr>
            <p:spPr bwMode="auto">
              <a:xfrm flipH="1">
                <a:off x="-14288" y="4094163"/>
                <a:ext cx="1095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55" name="Rectangle 531"/>
              <p:cNvSpPr>
                <a:spLocks noChangeArrowheads="1"/>
              </p:cNvSpPr>
              <p:nvPr/>
            </p:nvSpPr>
            <p:spPr bwMode="auto">
              <a:xfrm>
                <a:off x="121443" y="4078287"/>
                <a:ext cx="306214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Cucumis sativus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56" name="Line 532"/>
              <p:cNvSpPr>
                <a:spLocks noChangeShapeType="1"/>
              </p:cNvSpPr>
              <p:nvPr/>
            </p:nvSpPr>
            <p:spPr bwMode="auto">
              <a:xfrm flipH="1">
                <a:off x="-160338" y="4079876"/>
                <a:ext cx="1460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57" name="Line 533"/>
              <p:cNvSpPr>
                <a:spLocks noChangeShapeType="1"/>
              </p:cNvSpPr>
              <p:nvPr/>
            </p:nvSpPr>
            <p:spPr bwMode="auto">
              <a:xfrm>
                <a:off x="-14288" y="4067176"/>
                <a:ext cx="1588" cy="269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58" name="Rectangle 534"/>
              <p:cNvSpPr>
                <a:spLocks noChangeArrowheads="1"/>
              </p:cNvSpPr>
              <p:nvPr/>
            </p:nvSpPr>
            <p:spPr bwMode="auto">
              <a:xfrm>
                <a:off x="-1585" y="406955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59" name="Line 535"/>
              <p:cNvSpPr>
                <a:spLocks noChangeShapeType="1"/>
              </p:cNvSpPr>
              <p:nvPr/>
            </p:nvSpPr>
            <p:spPr bwMode="auto">
              <a:xfrm flipH="1">
                <a:off x="-160338" y="4122738"/>
                <a:ext cx="920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60" name="Rectangle 536"/>
              <p:cNvSpPr>
                <a:spLocks noChangeArrowheads="1"/>
              </p:cNvSpPr>
              <p:nvPr/>
            </p:nvSpPr>
            <p:spPr bwMode="auto">
              <a:xfrm>
                <a:off x="-43657" y="4106862"/>
                <a:ext cx="25441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Vitis vinifera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61" name="Line 537"/>
              <p:cNvSpPr>
                <a:spLocks noChangeShapeType="1"/>
              </p:cNvSpPr>
              <p:nvPr/>
            </p:nvSpPr>
            <p:spPr bwMode="auto">
              <a:xfrm flipH="1">
                <a:off x="-184150" y="4102101"/>
                <a:ext cx="238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62" name="Line 538"/>
              <p:cNvSpPr>
                <a:spLocks noChangeShapeType="1"/>
              </p:cNvSpPr>
              <p:nvPr/>
            </p:nvSpPr>
            <p:spPr bwMode="auto">
              <a:xfrm>
                <a:off x="-160338" y="4079876"/>
                <a:ext cx="1588" cy="428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63" name="Rectangle 539"/>
              <p:cNvSpPr>
                <a:spLocks noChangeArrowheads="1"/>
              </p:cNvSpPr>
              <p:nvPr/>
            </p:nvSpPr>
            <p:spPr bwMode="auto">
              <a:xfrm>
                <a:off x="-147636" y="4090190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56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64" name="Line 540"/>
              <p:cNvSpPr>
                <a:spLocks noChangeShapeType="1"/>
              </p:cNvSpPr>
              <p:nvPr/>
            </p:nvSpPr>
            <p:spPr bwMode="auto">
              <a:xfrm flipH="1">
                <a:off x="-198438" y="4019551"/>
                <a:ext cx="142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65" name="Line 541"/>
              <p:cNvSpPr>
                <a:spLocks noChangeShapeType="1"/>
              </p:cNvSpPr>
              <p:nvPr/>
            </p:nvSpPr>
            <p:spPr bwMode="auto">
              <a:xfrm>
                <a:off x="-184150" y="3938588"/>
                <a:ext cx="1588" cy="16351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67" name="Line 543"/>
              <p:cNvSpPr>
                <a:spLocks noChangeShapeType="1"/>
              </p:cNvSpPr>
              <p:nvPr/>
            </p:nvSpPr>
            <p:spPr bwMode="auto">
              <a:xfrm flipH="1">
                <a:off x="93663" y="4151313"/>
                <a:ext cx="174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68" name="Rectangle 544"/>
              <p:cNvSpPr>
                <a:spLocks noChangeArrowheads="1"/>
              </p:cNvSpPr>
              <p:nvPr/>
            </p:nvSpPr>
            <p:spPr bwMode="auto">
              <a:xfrm>
                <a:off x="135731" y="4135437"/>
                <a:ext cx="29859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Capsella rubella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69" name="Line 545"/>
              <p:cNvSpPr>
                <a:spLocks noChangeShapeType="1"/>
              </p:cNvSpPr>
              <p:nvPr/>
            </p:nvSpPr>
            <p:spPr bwMode="auto">
              <a:xfrm flipH="1">
                <a:off x="93663" y="4179888"/>
                <a:ext cx="127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70" name="Rectangle 546"/>
              <p:cNvSpPr>
                <a:spLocks noChangeArrowheads="1"/>
              </p:cNvSpPr>
              <p:nvPr/>
            </p:nvSpPr>
            <p:spPr bwMode="auto">
              <a:xfrm>
                <a:off x="130968" y="4164012"/>
                <a:ext cx="35191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Arabidopsis thaliana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PHO1;H9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71" name="Line 547"/>
              <p:cNvSpPr>
                <a:spLocks noChangeShapeType="1"/>
              </p:cNvSpPr>
              <p:nvPr/>
            </p:nvSpPr>
            <p:spPr bwMode="auto">
              <a:xfrm flipH="1">
                <a:off x="74613" y="4165601"/>
                <a:ext cx="190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72" name="Line 548"/>
              <p:cNvSpPr>
                <a:spLocks noChangeShapeType="1"/>
              </p:cNvSpPr>
              <p:nvPr/>
            </p:nvSpPr>
            <p:spPr bwMode="auto">
              <a:xfrm>
                <a:off x="93663" y="4151313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73" name="Rectangle 549"/>
              <p:cNvSpPr>
                <a:spLocks noChangeArrowheads="1"/>
              </p:cNvSpPr>
              <p:nvPr/>
            </p:nvSpPr>
            <p:spPr bwMode="auto">
              <a:xfrm>
                <a:off x="104777" y="4153690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74" name="Line 550"/>
              <p:cNvSpPr>
                <a:spLocks noChangeShapeType="1"/>
              </p:cNvSpPr>
              <p:nvPr/>
            </p:nvSpPr>
            <p:spPr bwMode="auto">
              <a:xfrm flipH="1">
                <a:off x="74613" y="4208463"/>
                <a:ext cx="254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75" name="Rectangle 551"/>
              <p:cNvSpPr>
                <a:spLocks noChangeArrowheads="1"/>
              </p:cNvSpPr>
              <p:nvPr/>
            </p:nvSpPr>
            <p:spPr bwMode="auto">
              <a:xfrm>
                <a:off x="126206" y="4190999"/>
                <a:ext cx="37324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Thellungiella halophila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76" name="Line 552"/>
              <p:cNvSpPr>
                <a:spLocks noChangeShapeType="1"/>
              </p:cNvSpPr>
              <p:nvPr/>
            </p:nvSpPr>
            <p:spPr bwMode="auto">
              <a:xfrm flipH="1">
                <a:off x="63500" y="4186238"/>
                <a:ext cx="111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77" name="Line 553"/>
              <p:cNvSpPr>
                <a:spLocks noChangeShapeType="1"/>
              </p:cNvSpPr>
              <p:nvPr/>
            </p:nvSpPr>
            <p:spPr bwMode="auto">
              <a:xfrm>
                <a:off x="74613" y="4165601"/>
                <a:ext cx="1588" cy="428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78" name="Rectangle 554"/>
              <p:cNvSpPr>
                <a:spLocks noChangeArrowheads="1"/>
              </p:cNvSpPr>
              <p:nvPr/>
            </p:nvSpPr>
            <p:spPr bwMode="auto">
              <a:xfrm>
                <a:off x="85727" y="4175915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51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79" name="Line 555"/>
              <p:cNvSpPr>
                <a:spLocks noChangeShapeType="1"/>
              </p:cNvSpPr>
              <p:nvPr/>
            </p:nvSpPr>
            <p:spPr bwMode="auto">
              <a:xfrm flipH="1">
                <a:off x="63500" y="4235451"/>
                <a:ext cx="381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80" name="Rectangle 556"/>
              <p:cNvSpPr>
                <a:spLocks noChangeArrowheads="1"/>
              </p:cNvSpPr>
              <p:nvPr/>
            </p:nvSpPr>
            <p:spPr bwMode="auto">
              <a:xfrm>
                <a:off x="127793" y="4219574"/>
                <a:ext cx="27269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81" name="Line 557"/>
              <p:cNvSpPr>
                <a:spLocks noChangeShapeType="1"/>
              </p:cNvSpPr>
              <p:nvPr/>
            </p:nvSpPr>
            <p:spPr bwMode="auto">
              <a:xfrm flipH="1">
                <a:off x="49213" y="4211638"/>
                <a:ext cx="142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82" name="Line 558"/>
              <p:cNvSpPr>
                <a:spLocks noChangeShapeType="1"/>
              </p:cNvSpPr>
              <p:nvPr/>
            </p:nvSpPr>
            <p:spPr bwMode="auto">
              <a:xfrm>
                <a:off x="63500" y="4186238"/>
                <a:ext cx="1588" cy="4921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84" name="Line 560"/>
              <p:cNvSpPr>
                <a:spLocks noChangeShapeType="1"/>
              </p:cNvSpPr>
              <p:nvPr/>
            </p:nvSpPr>
            <p:spPr bwMode="auto">
              <a:xfrm flipH="1">
                <a:off x="49213" y="4264026"/>
                <a:ext cx="539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85" name="Rectangle 561"/>
              <p:cNvSpPr>
                <a:spLocks noChangeArrowheads="1"/>
              </p:cNvSpPr>
              <p:nvPr/>
            </p:nvSpPr>
            <p:spPr bwMode="auto">
              <a:xfrm>
                <a:off x="127793" y="4248149"/>
                <a:ext cx="27269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86" name="Line 562"/>
              <p:cNvSpPr>
                <a:spLocks noChangeShapeType="1"/>
              </p:cNvSpPr>
              <p:nvPr/>
            </p:nvSpPr>
            <p:spPr bwMode="auto">
              <a:xfrm flipH="1">
                <a:off x="-127000" y="4237038"/>
                <a:ext cx="1762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87" name="Line 563"/>
              <p:cNvSpPr>
                <a:spLocks noChangeShapeType="1"/>
              </p:cNvSpPr>
              <p:nvPr/>
            </p:nvSpPr>
            <p:spPr bwMode="auto">
              <a:xfrm>
                <a:off x="49213" y="4211638"/>
                <a:ext cx="1588" cy="523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88" name="Rectangle 564"/>
              <p:cNvSpPr>
                <a:spLocks noChangeArrowheads="1"/>
              </p:cNvSpPr>
              <p:nvPr/>
            </p:nvSpPr>
            <p:spPr bwMode="auto">
              <a:xfrm>
                <a:off x="60327" y="4226715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89" name="Line 565"/>
              <p:cNvSpPr>
                <a:spLocks noChangeShapeType="1"/>
              </p:cNvSpPr>
              <p:nvPr/>
            </p:nvSpPr>
            <p:spPr bwMode="auto">
              <a:xfrm flipH="1">
                <a:off x="-127000" y="4292601"/>
                <a:ext cx="1285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90" name="Rectangle 566"/>
              <p:cNvSpPr>
                <a:spLocks noChangeArrowheads="1"/>
              </p:cNvSpPr>
              <p:nvPr/>
            </p:nvSpPr>
            <p:spPr bwMode="auto">
              <a:xfrm>
                <a:off x="27781" y="4276724"/>
                <a:ext cx="278792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Carica papaya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91" name="Line 567"/>
              <p:cNvSpPr>
                <a:spLocks noChangeShapeType="1"/>
              </p:cNvSpPr>
              <p:nvPr/>
            </p:nvSpPr>
            <p:spPr bwMode="auto">
              <a:xfrm flipH="1">
                <a:off x="-180975" y="4264026"/>
                <a:ext cx="539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92" name="Line 568"/>
              <p:cNvSpPr>
                <a:spLocks noChangeShapeType="1"/>
              </p:cNvSpPr>
              <p:nvPr/>
            </p:nvSpPr>
            <p:spPr bwMode="auto">
              <a:xfrm>
                <a:off x="-127000" y="4237038"/>
                <a:ext cx="1588" cy="555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93" name="Rectangle 569"/>
              <p:cNvSpPr>
                <a:spLocks noChangeArrowheads="1"/>
              </p:cNvSpPr>
              <p:nvPr/>
            </p:nvSpPr>
            <p:spPr bwMode="auto">
              <a:xfrm>
                <a:off x="-114298" y="4253702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99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94" name="Line 570"/>
              <p:cNvSpPr>
                <a:spLocks noChangeShapeType="1"/>
              </p:cNvSpPr>
              <p:nvPr/>
            </p:nvSpPr>
            <p:spPr bwMode="auto">
              <a:xfrm flipH="1">
                <a:off x="-92075" y="4319588"/>
                <a:ext cx="1079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95" name="Rectangle 571"/>
              <p:cNvSpPr>
                <a:spLocks noChangeArrowheads="1"/>
              </p:cNvSpPr>
              <p:nvPr/>
            </p:nvSpPr>
            <p:spPr bwMode="auto">
              <a:xfrm>
                <a:off x="40481" y="4303712"/>
                <a:ext cx="31230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Mimulus guttatus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96" name="Line 572"/>
              <p:cNvSpPr>
                <a:spLocks noChangeShapeType="1"/>
              </p:cNvSpPr>
              <p:nvPr/>
            </p:nvSpPr>
            <p:spPr bwMode="auto">
              <a:xfrm flipH="1">
                <a:off x="-92075" y="4348163"/>
                <a:ext cx="1920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97" name="Rectangle 573"/>
              <p:cNvSpPr>
                <a:spLocks noChangeArrowheads="1"/>
              </p:cNvSpPr>
              <p:nvPr/>
            </p:nvSpPr>
            <p:spPr bwMode="auto">
              <a:xfrm>
                <a:off x="126206" y="4332287"/>
                <a:ext cx="31230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Mimulus guttatus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598" name="Line 574"/>
              <p:cNvSpPr>
                <a:spLocks noChangeShapeType="1"/>
              </p:cNvSpPr>
              <p:nvPr/>
            </p:nvSpPr>
            <p:spPr bwMode="auto">
              <a:xfrm flipH="1">
                <a:off x="-180975" y="4333876"/>
                <a:ext cx="889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99" name="Line 575"/>
              <p:cNvSpPr>
                <a:spLocks noChangeShapeType="1"/>
              </p:cNvSpPr>
              <p:nvPr/>
            </p:nvSpPr>
            <p:spPr bwMode="auto">
              <a:xfrm>
                <a:off x="-92075" y="4319588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00" name="Rectangle 576"/>
              <p:cNvSpPr>
                <a:spLocks noChangeArrowheads="1"/>
              </p:cNvSpPr>
              <p:nvPr/>
            </p:nvSpPr>
            <p:spPr bwMode="auto">
              <a:xfrm>
                <a:off x="-79373" y="4321965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01" name="Line 577"/>
              <p:cNvSpPr>
                <a:spLocks noChangeShapeType="1"/>
              </p:cNvSpPr>
              <p:nvPr/>
            </p:nvSpPr>
            <p:spPr bwMode="auto">
              <a:xfrm flipH="1">
                <a:off x="-198438" y="4297363"/>
                <a:ext cx="174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02" name="Line 578"/>
              <p:cNvSpPr>
                <a:spLocks noChangeShapeType="1"/>
              </p:cNvSpPr>
              <p:nvPr/>
            </p:nvSpPr>
            <p:spPr bwMode="auto">
              <a:xfrm>
                <a:off x="-180975" y="4264026"/>
                <a:ext cx="1588" cy="698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04" name="Line 580"/>
              <p:cNvSpPr>
                <a:spLocks noChangeShapeType="1"/>
              </p:cNvSpPr>
              <p:nvPr/>
            </p:nvSpPr>
            <p:spPr bwMode="auto">
              <a:xfrm flipH="1">
                <a:off x="-212725" y="4157663"/>
                <a:ext cx="142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05" name="Line 581"/>
              <p:cNvSpPr>
                <a:spLocks noChangeShapeType="1"/>
              </p:cNvSpPr>
              <p:nvPr/>
            </p:nvSpPr>
            <p:spPr bwMode="auto">
              <a:xfrm>
                <a:off x="-198438" y="4019551"/>
                <a:ext cx="1588" cy="27781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07" name="Line 583"/>
              <p:cNvSpPr>
                <a:spLocks noChangeShapeType="1"/>
              </p:cNvSpPr>
              <p:nvPr/>
            </p:nvSpPr>
            <p:spPr bwMode="auto">
              <a:xfrm flipH="1">
                <a:off x="-53975" y="4376738"/>
                <a:ext cx="269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08" name="Rectangle 584"/>
              <p:cNvSpPr>
                <a:spLocks noChangeArrowheads="1"/>
              </p:cNvSpPr>
              <p:nvPr/>
            </p:nvSpPr>
            <p:spPr bwMode="auto">
              <a:xfrm>
                <a:off x="-2382" y="4359274"/>
                <a:ext cx="25441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09" name="Line 585"/>
              <p:cNvSpPr>
                <a:spLocks noChangeShapeType="1"/>
              </p:cNvSpPr>
              <p:nvPr/>
            </p:nvSpPr>
            <p:spPr bwMode="auto">
              <a:xfrm flipH="1">
                <a:off x="-53975" y="4403726"/>
                <a:ext cx="190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10" name="Rectangle 586"/>
              <p:cNvSpPr>
                <a:spLocks noChangeArrowheads="1"/>
              </p:cNvSpPr>
              <p:nvPr/>
            </p:nvSpPr>
            <p:spPr bwMode="auto">
              <a:xfrm>
                <a:off x="-10320" y="4387849"/>
                <a:ext cx="25441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11" name="Line 587"/>
              <p:cNvSpPr>
                <a:spLocks noChangeShapeType="1"/>
              </p:cNvSpPr>
              <p:nvPr/>
            </p:nvSpPr>
            <p:spPr bwMode="auto">
              <a:xfrm flipH="1">
                <a:off x="-66675" y="4389438"/>
                <a:ext cx="127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12" name="Line 588"/>
              <p:cNvSpPr>
                <a:spLocks noChangeShapeType="1"/>
              </p:cNvSpPr>
              <p:nvPr/>
            </p:nvSpPr>
            <p:spPr bwMode="auto">
              <a:xfrm>
                <a:off x="-53975" y="4376738"/>
                <a:ext cx="1588" cy="269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13" name="Rectangle 589"/>
              <p:cNvSpPr>
                <a:spLocks noChangeArrowheads="1"/>
              </p:cNvSpPr>
              <p:nvPr/>
            </p:nvSpPr>
            <p:spPr bwMode="auto">
              <a:xfrm>
                <a:off x="-41273" y="4379115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14" name="Line 590"/>
              <p:cNvSpPr>
                <a:spLocks noChangeShapeType="1"/>
              </p:cNvSpPr>
              <p:nvPr/>
            </p:nvSpPr>
            <p:spPr bwMode="auto">
              <a:xfrm flipH="1">
                <a:off x="-66675" y="4432301"/>
                <a:ext cx="587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15" name="Rectangle 591"/>
              <p:cNvSpPr>
                <a:spLocks noChangeArrowheads="1"/>
              </p:cNvSpPr>
              <p:nvPr/>
            </p:nvSpPr>
            <p:spPr bwMode="auto">
              <a:xfrm>
                <a:off x="16668" y="4416424"/>
                <a:ext cx="335160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Phaseolus vulgaris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16" name="Line 592"/>
              <p:cNvSpPr>
                <a:spLocks noChangeShapeType="1"/>
              </p:cNvSpPr>
              <p:nvPr/>
            </p:nvSpPr>
            <p:spPr bwMode="auto">
              <a:xfrm flipH="1">
                <a:off x="-85725" y="4411663"/>
                <a:ext cx="190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17" name="Line 593"/>
              <p:cNvSpPr>
                <a:spLocks noChangeShapeType="1"/>
              </p:cNvSpPr>
              <p:nvPr/>
            </p:nvSpPr>
            <p:spPr bwMode="auto">
              <a:xfrm>
                <a:off x="-66675" y="4389438"/>
                <a:ext cx="1588" cy="428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18" name="Rectangle 594"/>
              <p:cNvSpPr>
                <a:spLocks noChangeArrowheads="1"/>
              </p:cNvSpPr>
              <p:nvPr/>
            </p:nvSpPr>
            <p:spPr bwMode="auto">
              <a:xfrm>
                <a:off x="-53973" y="439975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19" name="Line 595"/>
              <p:cNvSpPr>
                <a:spLocks noChangeShapeType="1"/>
              </p:cNvSpPr>
              <p:nvPr/>
            </p:nvSpPr>
            <p:spPr bwMode="auto">
              <a:xfrm flipH="1">
                <a:off x="-53975" y="4460876"/>
                <a:ext cx="317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20" name="Rectangle 596"/>
              <p:cNvSpPr>
                <a:spLocks noChangeArrowheads="1"/>
              </p:cNvSpPr>
              <p:nvPr/>
            </p:nvSpPr>
            <p:spPr bwMode="auto">
              <a:xfrm>
                <a:off x="2380" y="4444999"/>
                <a:ext cx="34887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Medicago truncatula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21" name="Line 597"/>
              <p:cNvSpPr>
                <a:spLocks noChangeShapeType="1"/>
              </p:cNvSpPr>
              <p:nvPr/>
            </p:nvSpPr>
            <p:spPr bwMode="auto">
              <a:xfrm flipH="1">
                <a:off x="-53975" y="4489451"/>
                <a:ext cx="857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22" name="Rectangle 598"/>
              <p:cNvSpPr>
                <a:spLocks noChangeArrowheads="1"/>
              </p:cNvSpPr>
              <p:nvPr/>
            </p:nvSpPr>
            <p:spPr bwMode="auto">
              <a:xfrm>
                <a:off x="56356" y="4471987"/>
                <a:ext cx="34887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Medicago truncatula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23" name="Line 599"/>
              <p:cNvSpPr>
                <a:spLocks noChangeShapeType="1"/>
              </p:cNvSpPr>
              <p:nvPr/>
            </p:nvSpPr>
            <p:spPr bwMode="auto">
              <a:xfrm flipH="1">
                <a:off x="-85725" y="4473576"/>
                <a:ext cx="317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24" name="Line 600"/>
              <p:cNvSpPr>
                <a:spLocks noChangeShapeType="1"/>
              </p:cNvSpPr>
              <p:nvPr/>
            </p:nvSpPr>
            <p:spPr bwMode="auto">
              <a:xfrm>
                <a:off x="-53975" y="4460876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25" name="Rectangle 601"/>
              <p:cNvSpPr>
                <a:spLocks noChangeArrowheads="1"/>
              </p:cNvSpPr>
              <p:nvPr/>
            </p:nvSpPr>
            <p:spPr bwMode="auto">
              <a:xfrm>
                <a:off x="-41273" y="446325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26" name="Line 602"/>
              <p:cNvSpPr>
                <a:spLocks noChangeShapeType="1"/>
              </p:cNvSpPr>
              <p:nvPr/>
            </p:nvSpPr>
            <p:spPr bwMode="auto">
              <a:xfrm flipH="1">
                <a:off x="-192088" y="4443413"/>
                <a:ext cx="1063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27" name="Line 603"/>
              <p:cNvSpPr>
                <a:spLocks noChangeShapeType="1"/>
              </p:cNvSpPr>
              <p:nvPr/>
            </p:nvSpPr>
            <p:spPr bwMode="auto">
              <a:xfrm>
                <a:off x="-85725" y="4411663"/>
                <a:ext cx="1588" cy="6191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28" name="Rectangle 604"/>
              <p:cNvSpPr>
                <a:spLocks noChangeArrowheads="1"/>
              </p:cNvSpPr>
              <p:nvPr/>
            </p:nvSpPr>
            <p:spPr bwMode="auto">
              <a:xfrm>
                <a:off x="-73023" y="443150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29" name="Line 605"/>
              <p:cNvSpPr>
                <a:spLocks noChangeShapeType="1"/>
              </p:cNvSpPr>
              <p:nvPr/>
            </p:nvSpPr>
            <p:spPr bwMode="auto">
              <a:xfrm>
                <a:off x="-36513" y="4516438"/>
                <a:ext cx="15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30" name="Rectangle 606"/>
              <p:cNvSpPr>
                <a:spLocks noChangeArrowheads="1"/>
              </p:cNvSpPr>
              <p:nvPr/>
            </p:nvSpPr>
            <p:spPr bwMode="auto">
              <a:xfrm>
                <a:off x="-11907" y="4500562"/>
                <a:ext cx="30773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Malus domestica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32" name="Line 608"/>
              <p:cNvSpPr>
                <a:spLocks noChangeShapeType="1"/>
              </p:cNvSpPr>
              <p:nvPr/>
            </p:nvSpPr>
            <p:spPr bwMode="auto">
              <a:xfrm>
                <a:off x="-36512" y="4545012"/>
                <a:ext cx="15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33" name="Rectangle 609"/>
              <p:cNvSpPr>
                <a:spLocks noChangeArrowheads="1"/>
              </p:cNvSpPr>
              <p:nvPr/>
            </p:nvSpPr>
            <p:spPr bwMode="auto">
              <a:xfrm>
                <a:off x="-11907" y="4529136"/>
                <a:ext cx="30773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Malus domestica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34" name="Line 610"/>
              <p:cNvSpPr>
                <a:spLocks noChangeShapeType="1"/>
              </p:cNvSpPr>
              <p:nvPr/>
            </p:nvSpPr>
            <p:spPr bwMode="auto">
              <a:xfrm flipH="1">
                <a:off x="-68262" y="4530725"/>
                <a:ext cx="317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35" name="Line 611"/>
              <p:cNvSpPr>
                <a:spLocks noChangeShapeType="1"/>
              </p:cNvSpPr>
              <p:nvPr/>
            </p:nvSpPr>
            <p:spPr bwMode="auto">
              <a:xfrm>
                <a:off x="-36512" y="4516437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36" name="Rectangle 612"/>
              <p:cNvSpPr>
                <a:spLocks noChangeArrowheads="1"/>
              </p:cNvSpPr>
              <p:nvPr/>
            </p:nvSpPr>
            <p:spPr bwMode="auto">
              <a:xfrm>
                <a:off x="-25398" y="4518814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37" name="Line 613"/>
              <p:cNvSpPr>
                <a:spLocks noChangeShapeType="1"/>
              </p:cNvSpPr>
              <p:nvPr/>
            </p:nvSpPr>
            <p:spPr bwMode="auto">
              <a:xfrm flipH="1">
                <a:off x="-68262" y="4573587"/>
                <a:ext cx="492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38" name="Rectangle 614"/>
              <p:cNvSpPr>
                <a:spLocks noChangeArrowheads="1"/>
              </p:cNvSpPr>
              <p:nvPr/>
            </p:nvSpPr>
            <p:spPr bwMode="auto">
              <a:xfrm>
                <a:off x="7143" y="4557711"/>
                <a:ext cx="32144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Malus domestica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39" name="Line 615"/>
              <p:cNvSpPr>
                <a:spLocks noChangeShapeType="1"/>
              </p:cNvSpPr>
              <p:nvPr/>
            </p:nvSpPr>
            <p:spPr bwMode="auto">
              <a:xfrm flipH="1">
                <a:off x="-133350" y="4551362"/>
                <a:ext cx="650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40" name="Line 616"/>
              <p:cNvSpPr>
                <a:spLocks noChangeShapeType="1"/>
              </p:cNvSpPr>
              <p:nvPr/>
            </p:nvSpPr>
            <p:spPr bwMode="auto">
              <a:xfrm>
                <a:off x="-68262" y="4530725"/>
                <a:ext cx="1588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41" name="Rectangle 617"/>
              <p:cNvSpPr>
                <a:spLocks noChangeArrowheads="1"/>
              </p:cNvSpPr>
              <p:nvPr/>
            </p:nvSpPr>
            <p:spPr bwMode="auto">
              <a:xfrm>
                <a:off x="-55560" y="4541039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42" name="Line 618"/>
              <p:cNvSpPr>
                <a:spLocks noChangeShapeType="1"/>
              </p:cNvSpPr>
              <p:nvPr/>
            </p:nvSpPr>
            <p:spPr bwMode="auto">
              <a:xfrm flipH="1">
                <a:off x="-133350" y="4602162"/>
                <a:ext cx="476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43" name="Rectangle 619"/>
              <p:cNvSpPr>
                <a:spLocks noChangeArrowheads="1"/>
              </p:cNvSpPr>
              <p:nvPr/>
            </p:nvSpPr>
            <p:spPr bwMode="auto">
              <a:xfrm>
                <a:off x="-61119" y="4586286"/>
                <a:ext cx="28945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Prunus persica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44" name="Line 620"/>
              <p:cNvSpPr>
                <a:spLocks noChangeShapeType="1"/>
              </p:cNvSpPr>
              <p:nvPr/>
            </p:nvSpPr>
            <p:spPr bwMode="auto">
              <a:xfrm flipH="1">
                <a:off x="-192087" y="4576762"/>
                <a:ext cx="587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45" name="Line 621"/>
              <p:cNvSpPr>
                <a:spLocks noChangeShapeType="1"/>
              </p:cNvSpPr>
              <p:nvPr/>
            </p:nvSpPr>
            <p:spPr bwMode="auto">
              <a:xfrm>
                <a:off x="-133350" y="4551362"/>
                <a:ext cx="1588" cy="508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46" name="Rectangle 622"/>
              <p:cNvSpPr>
                <a:spLocks noChangeArrowheads="1"/>
              </p:cNvSpPr>
              <p:nvPr/>
            </p:nvSpPr>
            <p:spPr bwMode="auto">
              <a:xfrm>
                <a:off x="-120648" y="4566439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47" name="Line 623"/>
              <p:cNvSpPr>
                <a:spLocks noChangeShapeType="1"/>
              </p:cNvSpPr>
              <p:nvPr/>
            </p:nvSpPr>
            <p:spPr bwMode="auto">
              <a:xfrm flipH="1">
                <a:off x="-212725" y="4508500"/>
                <a:ext cx="206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48" name="Line 624"/>
              <p:cNvSpPr>
                <a:spLocks noChangeShapeType="1"/>
              </p:cNvSpPr>
              <p:nvPr/>
            </p:nvSpPr>
            <p:spPr bwMode="auto">
              <a:xfrm>
                <a:off x="-192087" y="4443412"/>
                <a:ext cx="1588" cy="1333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49" name="Rectangle 625"/>
              <p:cNvSpPr>
                <a:spLocks noChangeArrowheads="1"/>
              </p:cNvSpPr>
              <p:nvPr/>
            </p:nvSpPr>
            <p:spPr bwMode="auto">
              <a:xfrm>
                <a:off x="-180973" y="4498176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68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50" name="Line 626"/>
              <p:cNvSpPr>
                <a:spLocks noChangeShapeType="1"/>
              </p:cNvSpPr>
              <p:nvPr/>
            </p:nvSpPr>
            <p:spPr bwMode="auto">
              <a:xfrm flipH="1">
                <a:off x="-266700" y="4333875"/>
                <a:ext cx="539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51" name="Line 627"/>
              <p:cNvSpPr>
                <a:spLocks noChangeShapeType="1"/>
              </p:cNvSpPr>
              <p:nvPr/>
            </p:nvSpPr>
            <p:spPr bwMode="auto">
              <a:xfrm>
                <a:off x="-212725" y="4157662"/>
                <a:ext cx="1588" cy="35083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52" name="Rectangle 628"/>
              <p:cNvSpPr>
                <a:spLocks noChangeArrowheads="1"/>
              </p:cNvSpPr>
              <p:nvPr/>
            </p:nvSpPr>
            <p:spPr bwMode="auto">
              <a:xfrm>
                <a:off x="-245323" y="4340150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53" name="Line 629"/>
              <p:cNvSpPr>
                <a:spLocks noChangeShapeType="1"/>
              </p:cNvSpPr>
              <p:nvPr/>
            </p:nvSpPr>
            <p:spPr bwMode="auto">
              <a:xfrm flipH="1">
                <a:off x="-631825" y="3908425"/>
                <a:ext cx="3651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54" name="Line 630"/>
              <p:cNvSpPr>
                <a:spLocks noChangeShapeType="1"/>
              </p:cNvSpPr>
              <p:nvPr/>
            </p:nvSpPr>
            <p:spPr bwMode="auto">
              <a:xfrm>
                <a:off x="-266700" y="3486150"/>
                <a:ext cx="1588" cy="84772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55" name="Rectangle 631"/>
              <p:cNvSpPr>
                <a:spLocks noChangeArrowheads="1"/>
              </p:cNvSpPr>
              <p:nvPr/>
            </p:nvSpPr>
            <p:spPr bwMode="auto">
              <a:xfrm>
                <a:off x="-327081" y="3909177"/>
                <a:ext cx="54844" cy="554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99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56" name="Line 632"/>
              <p:cNvSpPr>
                <a:spLocks noChangeShapeType="1"/>
              </p:cNvSpPr>
              <p:nvPr/>
            </p:nvSpPr>
            <p:spPr bwMode="auto">
              <a:xfrm flipH="1">
                <a:off x="-203200" y="4629150"/>
                <a:ext cx="31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57" name="Rectangle 633"/>
              <p:cNvSpPr>
                <a:spLocks noChangeArrowheads="1"/>
              </p:cNvSpPr>
              <p:nvPr/>
            </p:nvSpPr>
            <p:spPr bwMode="auto">
              <a:xfrm>
                <a:off x="-175419" y="4613273"/>
                <a:ext cx="4098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Selaginella moellendorffii 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58" name="Line 634"/>
              <p:cNvSpPr>
                <a:spLocks noChangeShapeType="1"/>
              </p:cNvSpPr>
              <p:nvPr/>
            </p:nvSpPr>
            <p:spPr bwMode="auto">
              <a:xfrm flipH="1">
                <a:off x="-203200" y="4657725"/>
                <a:ext cx="47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59" name="Rectangle 635"/>
              <p:cNvSpPr>
                <a:spLocks noChangeArrowheads="1"/>
              </p:cNvSpPr>
              <p:nvPr/>
            </p:nvSpPr>
            <p:spPr bwMode="auto">
              <a:xfrm>
                <a:off x="-173832" y="4640261"/>
                <a:ext cx="423520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Selaginella moellendorffii 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60" name="Line 636"/>
              <p:cNvSpPr>
                <a:spLocks noChangeShapeType="1"/>
              </p:cNvSpPr>
              <p:nvPr/>
            </p:nvSpPr>
            <p:spPr bwMode="auto">
              <a:xfrm flipH="1">
                <a:off x="-206375" y="4641850"/>
                <a:ext cx="31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61" name="Line 637"/>
              <p:cNvSpPr>
                <a:spLocks noChangeShapeType="1"/>
              </p:cNvSpPr>
              <p:nvPr/>
            </p:nvSpPr>
            <p:spPr bwMode="auto">
              <a:xfrm>
                <a:off x="-203200" y="4629150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62" name="Rectangle 638"/>
              <p:cNvSpPr>
                <a:spLocks noChangeArrowheads="1"/>
              </p:cNvSpPr>
              <p:nvPr/>
            </p:nvSpPr>
            <p:spPr bwMode="auto">
              <a:xfrm>
                <a:off x="-190498" y="4631526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81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63" name="Line 639"/>
              <p:cNvSpPr>
                <a:spLocks noChangeShapeType="1"/>
              </p:cNvSpPr>
              <p:nvPr/>
            </p:nvSpPr>
            <p:spPr bwMode="auto">
              <a:xfrm flipH="1">
                <a:off x="-206375" y="4684712"/>
                <a:ext cx="31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64" name="Rectangle 640"/>
              <p:cNvSpPr>
                <a:spLocks noChangeArrowheads="1"/>
              </p:cNvSpPr>
              <p:nvPr/>
            </p:nvSpPr>
            <p:spPr bwMode="auto">
              <a:xfrm>
                <a:off x="-178594" y="4668836"/>
                <a:ext cx="4098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Selaginella moellendorffii 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65" name="Line 641"/>
              <p:cNvSpPr>
                <a:spLocks noChangeShapeType="1"/>
              </p:cNvSpPr>
              <p:nvPr/>
            </p:nvSpPr>
            <p:spPr bwMode="auto">
              <a:xfrm flipH="1">
                <a:off x="-212725" y="4664075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66" name="Line 642"/>
              <p:cNvSpPr>
                <a:spLocks noChangeShapeType="1"/>
              </p:cNvSpPr>
              <p:nvPr/>
            </p:nvSpPr>
            <p:spPr bwMode="auto">
              <a:xfrm>
                <a:off x="-206375" y="4641850"/>
                <a:ext cx="1588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67" name="Rectangle 643"/>
              <p:cNvSpPr>
                <a:spLocks noChangeArrowheads="1"/>
              </p:cNvSpPr>
              <p:nvPr/>
            </p:nvSpPr>
            <p:spPr bwMode="auto">
              <a:xfrm>
                <a:off x="-193673" y="4652164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95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68" name="Line 644"/>
              <p:cNvSpPr>
                <a:spLocks noChangeShapeType="1"/>
              </p:cNvSpPr>
              <p:nvPr/>
            </p:nvSpPr>
            <p:spPr bwMode="auto">
              <a:xfrm flipH="1">
                <a:off x="-212725" y="4713287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69" name="Rectangle 645"/>
              <p:cNvSpPr>
                <a:spLocks noChangeArrowheads="1"/>
              </p:cNvSpPr>
              <p:nvPr/>
            </p:nvSpPr>
            <p:spPr bwMode="auto">
              <a:xfrm>
                <a:off x="-180182" y="4697411"/>
                <a:ext cx="4098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Selaginella moellendorffii 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70" name="Line 646"/>
              <p:cNvSpPr>
                <a:spLocks noChangeShapeType="1"/>
              </p:cNvSpPr>
              <p:nvPr/>
            </p:nvSpPr>
            <p:spPr bwMode="auto">
              <a:xfrm flipH="1">
                <a:off x="-214312" y="4689475"/>
                <a:ext cx="15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71" name="Line 647"/>
              <p:cNvSpPr>
                <a:spLocks noChangeShapeType="1"/>
              </p:cNvSpPr>
              <p:nvPr/>
            </p:nvSpPr>
            <p:spPr bwMode="auto">
              <a:xfrm>
                <a:off x="-212725" y="4664075"/>
                <a:ext cx="1588" cy="492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72" name="Rectangle 648"/>
              <p:cNvSpPr>
                <a:spLocks noChangeArrowheads="1"/>
              </p:cNvSpPr>
              <p:nvPr/>
            </p:nvSpPr>
            <p:spPr bwMode="auto">
              <a:xfrm>
                <a:off x="-200023" y="4677564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79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73" name="Line 649"/>
              <p:cNvSpPr>
                <a:spLocks noChangeShapeType="1"/>
              </p:cNvSpPr>
              <p:nvPr/>
            </p:nvSpPr>
            <p:spPr bwMode="auto">
              <a:xfrm flipH="1">
                <a:off x="-214312" y="4741862"/>
                <a:ext cx="15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74" name="Rectangle 650"/>
              <p:cNvSpPr>
                <a:spLocks noChangeArrowheads="1"/>
              </p:cNvSpPr>
              <p:nvPr/>
            </p:nvSpPr>
            <p:spPr bwMode="auto">
              <a:xfrm>
                <a:off x="-188119" y="4725986"/>
                <a:ext cx="4098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Selaginella moellendorffii 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75" name="Line 651"/>
              <p:cNvSpPr>
                <a:spLocks noChangeShapeType="1"/>
              </p:cNvSpPr>
              <p:nvPr/>
            </p:nvSpPr>
            <p:spPr bwMode="auto">
              <a:xfrm flipH="1">
                <a:off x="-631825" y="4714875"/>
                <a:ext cx="4175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76" name="Line 652"/>
              <p:cNvSpPr>
                <a:spLocks noChangeShapeType="1"/>
              </p:cNvSpPr>
              <p:nvPr/>
            </p:nvSpPr>
            <p:spPr bwMode="auto">
              <a:xfrm>
                <a:off x="-214312" y="4689475"/>
                <a:ext cx="1588" cy="523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77" name="Rectangle 653"/>
              <p:cNvSpPr>
                <a:spLocks noChangeArrowheads="1"/>
              </p:cNvSpPr>
              <p:nvPr/>
            </p:nvSpPr>
            <p:spPr bwMode="auto">
              <a:xfrm>
                <a:off x="-302476" y="4663556"/>
                <a:ext cx="82266" cy="554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78" name="Line 654"/>
              <p:cNvSpPr>
                <a:spLocks noChangeShapeType="1"/>
              </p:cNvSpPr>
              <p:nvPr/>
            </p:nvSpPr>
            <p:spPr bwMode="auto">
              <a:xfrm flipH="1">
                <a:off x="-736600" y="4311650"/>
                <a:ext cx="1047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79" name="Line 655"/>
              <p:cNvSpPr>
                <a:spLocks noChangeShapeType="1"/>
              </p:cNvSpPr>
              <p:nvPr/>
            </p:nvSpPr>
            <p:spPr bwMode="auto">
              <a:xfrm>
                <a:off x="-631825" y="3908425"/>
                <a:ext cx="1588" cy="8064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80" name="Rectangle 656"/>
              <p:cNvSpPr>
                <a:spLocks noChangeArrowheads="1"/>
              </p:cNvSpPr>
              <p:nvPr/>
            </p:nvSpPr>
            <p:spPr bwMode="auto">
              <a:xfrm>
                <a:off x="-620710" y="4284972"/>
                <a:ext cx="54844" cy="554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63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81" name="Line 657"/>
              <p:cNvSpPr>
                <a:spLocks noChangeShapeType="1"/>
              </p:cNvSpPr>
              <p:nvPr/>
            </p:nvSpPr>
            <p:spPr bwMode="auto">
              <a:xfrm flipH="1">
                <a:off x="88900" y="4770437"/>
                <a:ext cx="142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82" name="Rectangle 658"/>
              <p:cNvSpPr>
                <a:spLocks noChangeArrowheads="1"/>
              </p:cNvSpPr>
              <p:nvPr/>
            </p:nvSpPr>
            <p:spPr bwMode="auto">
              <a:xfrm>
                <a:off x="127000" y="4754561"/>
                <a:ext cx="25441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83" name="Line 659"/>
              <p:cNvSpPr>
                <a:spLocks noChangeShapeType="1"/>
              </p:cNvSpPr>
              <p:nvPr/>
            </p:nvSpPr>
            <p:spPr bwMode="auto">
              <a:xfrm flipH="1">
                <a:off x="88900" y="4797425"/>
                <a:ext cx="127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84" name="Rectangle 660"/>
              <p:cNvSpPr>
                <a:spLocks noChangeArrowheads="1"/>
              </p:cNvSpPr>
              <p:nvPr/>
            </p:nvSpPr>
            <p:spPr bwMode="auto">
              <a:xfrm>
                <a:off x="123825" y="4781548"/>
                <a:ext cx="25441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85" name="Line 661"/>
              <p:cNvSpPr>
                <a:spLocks noChangeShapeType="1"/>
              </p:cNvSpPr>
              <p:nvPr/>
            </p:nvSpPr>
            <p:spPr bwMode="auto">
              <a:xfrm flipH="1">
                <a:off x="77788" y="4783137"/>
                <a:ext cx="111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86" name="Line 662"/>
              <p:cNvSpPr>
                <a:spLocks noChangeShapeType="1"/>
              </p:cNvSpPr>
              <p:nvPr/>
            </p:nvSpPr>
            <p:spPr bwMode="auto">
              <a:xfrm>
                <a:off x="88900" y="4770437"/>
                <a:ext cx="1588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87" name="Rectangle 663"/>
              <p:cNvSpPr>
                <a:spLocks noChangeArrowheads="1"/>
              </p:cNvSpPr>
              <p:nvPr/>
            </p:nvSpPr>
            <p:spPr bwMode="auto">
              <a:xfrm>
                <a:off x="101602" y="4772814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99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88" name="Line 664"/>
              <p:cNvSpPr>
                <a:spLocks noChangeShapeType="1"/>
              </p:cNvSpPr>
              <p:nvPr/>
            </p:nvSpPr>
            <p:spPr bwMode="auto">
              <a:xfrm flipH="1">
                <a:off x="77788" y="4826000"/>
                <a:ext cx="222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89" name="Rectangle 665"/>
              <p:cNvSpPr>
                <a:spLocks noChangeArrowheads="1"/>
              </p:cNvSpPr>
              <p:nvPr/>
            </p:nvSpPr>
            <p:spPr bwMode="auto">
              <a:xfrm>
                <a:off x="122237" y="4810123"/>
                <a:ext cx="335160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Phaseolus vulgaris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90" name="Line 666"/>
              <p:cNvSpPr>
                <a:spLocks noChangeShapeType="1"/>
              </p:cNvSpPr>
              <p:nvPr/>
            </p:nvSpPr>
            <p:spPr bwMode="auto">
              <a:xfrm flipH="1">
                <a:off x="61913" y="4805362"/>
                <a:ext cx="158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91" name="Line 667"/>
              <p:cNvSpPr>
                <a:spLocks noChangeShapeType="1"/>
              </p:cNvSpPr>
              <p:nvPr/>
            </p:nvSpPr>
            <p:spPr bwMode="auto">
              <a:xfrm>
                <a:off x="77788" y="4783137"/>
                <a:ext cx="1588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92" name="Rectangle 668"/>
              <p:cNvSpPr>
                <a:spLocks noChangeArrowheads="1"/>
              </p:cNvSpPr>
              <p:nvPr/>
            </p:nvSpPr>
            <p:spPr bwMode="auto">
              <a:xfrm>
                <a:off x="90490" y="4793451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93" name="Line 669"/>
              <p:cNvSpPr>
                <a:spLocks noChangeShapeType="1"/>
              </p:cNvSpPr>
              <p:nvPr/>
            </p:nvSpPr>
            <p:spPr bwMode="auto">
              <a:xfrm flipH="1">
                <a:off x="61913" y="4854575"/>
                <a:ext cx="539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94" name="Rectangle 670"/>
              <p:cNvSpPr>
                <a:spLocks noChangeArrowheads="1"/>
              </p:cNvSpPr>
              <p:nvPr/>
            </p:nvSpPr>
            <p:spPr bwMode="auto">
              <a:xfrm>
                <a:off x="138112" y="4838698"/>
                <a:ext cx="34887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Medicago truncatula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95" name="Line 671"/>
              <p:cNvSpPr>
                <a:spLocks noChangeShapeType="1"/>
              </p:cNvSpPr>
              <p:nvPr/>
            </p:nvSpPr>
            <p:spPr bwMode="auto">
              <a:xfrm flipH="1">
                <a:off x="39688" y="4829175"/>
                <a:ext cx="222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96" name="Line 672"/>
              <p:cNvSpPr>
                <a:spLocks noChangeShapeType="1"/>
              </p:cNvSpPr>
              <p:nvPr/>
            </p:nvSpPr>
            <p:spPr bwMode="auto">
              <a:xfrm>
                <a:off x="61913" y="4805362"/>
                <a:ext cx="1588" cy="492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97" name="Rectangle 673"/>
              <p:cNvSpPr>
                <a:spLocks noChangeArrowheads="1"/>
              </p:cNvSpPr>
              <p:nvPr/>
            </p:nvSpPr>
            <p:spPr bwMode="auto">
              <a:xfrm>
                <a:off x="30678" y="4801850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698" name="Line 674"/>
              <p:cNvSpPr>
                <a:spLocks noChangeShapeType="1"/>
              </p:cNvSpPr>
              <p:nvPr/>
            </p:nvSpPr>
            <p:spPr bwMode="auto">
              <a:xfrm flipH="1">
                <a:off x="112713" y="4883150"/>
                <a:ext cx="222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99" name="Rectangle 675"/>
              <p:cNvSpPr>
                <a:spLocks noChangeArrowheads="1"/>
              </p:cNvSpPr>
              <p:nvPr/>
            </p:nvSpPr>
            <p:spPr bwMode="auto">
              <a:xfrm>
                <a:off x="157162" y="4867273"/>
                <a:ext cx="25441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00" name="Line 676"/>
              <p:cNvSpPr>
                <a:spLocks noChangeShapeType="1"/>
              </p:cNvSpPr>
              <p:nvPr/>
            </p:nvSpPr>
            <p:spPr bwMode="auto">
              <a:xfrm flipH="1">
                <a:off x="112713" y="4911725"/>
                <a:ext cx="222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01" name="Rectangle 677"/>
              <p:cNvSpPr>
                <a:spLocks noChangeArrowheads="1"/>
              </p:cNvSpPr>
              <p:nvPr/>
            </p:nvSpPr>
            <p:spPr bwMode="auto">
              <a:xfrm>
                <a:off x="158750" y="4894261"/>
                <a:ext cx="25441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02" name="Line 678"/>
              <p:cNvSpPr>
                <a:spLocks noChangeShapeType="1"/>
              </p:cNvSpPr>
              <p:nvPr/>
            </p:nvSpPr>
            <p:spPr bwMode="auto">
              <a:xfrm flipH="1">
                <a:off x="101600" y="4895850"/>
                <a:ext cx="111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03" name="Line 679"/>
              <p:cNvSpPr>
                <a:spLocks noChangeShapeType="1"/>
              </p:cNvSpPr>
              <p:nvPr/>
            </p:nvSpPr>
            <p:spPr bwMode="auto">
              <a:xfrm>
                <a:off x="112713" y="4883150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04" name="Rectangle 680"/>
              <p:cNvSpPr>
                <a:spLocks noChangeArrowheads="1"/>
              </p:cNvSpPr>
              <p:nvPr/>
            </p:nvSpPr>
            <p:spPr bwMode="auto">
              <a:xfrm>
                <a:off x="123827" y="4885526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84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05" name="Line 681"/>
              <p:cNvSpPr>
                <a:spLocks noChangeShapeType="1"/>
              </p:cNvSpPr>
              <p:nvPr/>
            </p:nvSpPr>
            <p:spPr bwMode="auto">
              <a:xfrm flipH="1">
                <a:off x="101600" y="4938712"/>
                <a:ext cx="539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06" name="Rectangle 682"/>
              <p:cNvSpPr>
                <a:spLocks noChangeArrowheads="1"/>
              </p:cNvSpPr>
              <p:nvPr/>
            </p:nvSpPr>
            <p:spPr bwMode="auto">
              <a:xfrm>
                <a:off x="179387" y="4921248"/>
                <a:ext cx="335160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Phaseolus vulgaris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07" name="Line 683"/>
              <p:cNvSpPr>
                <a:spLocks noChangeShapeType="1"/>
              </p:cNvSpPr>
              <p:nvPr/>
            </p:nvSpPr>
            <p:spPr bwMode="auto">
              <a:xfrm flipH="1">
                <a:off x="58738" y="4916487"/>
                <a:ext cx="428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08" name="Line 684"/>
              <p:cNvSpPr>
                <a:spLocks noChangeShapeType="1"/>
              </p:cNvSpPr>
              <p:nvPr/>
            </p:nvSpPr>
            <p:spPr bwMode="auto">
              <a:xfrm>
                <a:off x="101600" y="4895850"/>
                <a:ext cx="1588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09" name="Rectangle 685"/>
              <p:cNvSpPr>
                <a:spLocks noChangeArrowheads="1"/>
              </p:cNvSpPr>
              <p:nvPr/>
            </p:nvSpPr>
            <p:spPr bwMode="auto">
              <a:xfrm>
                <a:off x="114302" y="4906164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10" name="Line 686"/>
              <p:cNvSpPr>
                <a:spLocks noChangeShapeType="1"/>
              </p:cNvSpPr>
              <p:nvPr/>
            </p:nvSpPr>
            <p:spPr bwMode="auto">
              <a:xfrm flipH="1">
                <a:off x="58738" y="4965700"/>
                <a:ext cx="635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11" name="Rectangle 687"/>
              <p:cNvSpPr>
                <a:spLocks noChangeArrowheads="1"/>
              </p:cNvSpPr>
              <p:nvPr/>
            </p:nvSpPr>
            <p:spPr bwMode="auto">
              <a:xfrm>
                <a:off x="146050" y="4949823"/>
                <a:ext cx="34887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Medicago truncatula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12" name="Line 688"/>
              <p:cNvSpPr>
                <a:spLocks noChangeShapeType="1"/>
              </p:cNvSpPr>
              <p:nvPr/>
            </p:nvSpPr>
            <p:spPr bwMode="auto">
              <a:xfrm flipH="1">
                <a:off x="39688" y="4941887"/>
                <a:ext cx="190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13" name="Line 689"/>
              <p:cNvSpPr>
                <a:spLocks noChangeShapeType="1"/>
              </p:cNvSpPr>
              <p:nvPr/>
            </p:nvSpPr>
            <p:spPr bwMode="auto">
              <a:xfrm>
                <a:off x="58738" y="4916487"/>
                <a:ext cx="1588" cy="492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14" name="Rectangle 690"/>
              <p:cNvSpPr>
                <a:spLocks noChangeArrowheads="1"/>
              </p:cNvSpPr>
              <p:nvPr/>
            </p:nvSpPr>
            <p:spPr bwMode="auto">
              <a:xfrm>
                <a:off x="71440" y="4929976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72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15" name="Line 691"/>
              <p:cNvSpPr>
                <a:spLocks noChangeShapeType="1"/>
              </p:cNvSpPr>
              <p:nvPr/>
            </p:nvSpPr>
            <p:spPr bwMode="auto">
              <a:xfrm flipH="1">
                <a:off x="-26987" y="4884737"/>
                <a:ext cx="666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16" name="Line 692"/>
              <p:cNvSpPr>
                <a:spLocks noChangeShapeType="1"/>
              </p:cNvSpPr>
              <p:nvPr/>
            </p:nvSpPr>
            <p:spPr bwMode="auto">
              <a:xfrm>
                <a:off x="39688" y="4829175"/>
                <a:ext cx="1588" cy="1127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17" name="Rectangle 693"/>
              <p:cNvSpPr>
                <a:spLocks noChangeArrowheads="1"/>
              </p:cNvSpPr>
              <p:nvPr/>
            </p:nvSpPr>
            <p:spPr bwMode="auto">
              <a:xfrm>
                <a:off x="52390" y="4874414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18" name="Line 694"/>
              <p:cNvSpPr>
                <a:spLocks noChangeShapeType="1"/>
              </p:cNvSpPr>
              <p:nvPr/>
            </p:nvSpPr>
            <p:spPr bwMode="auto">
              <a:xfrm flipH="1">
                <a:off x="-26987" y="4994275"/>
                <a:ext cx="1778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19" name="Rectangle 695"/>
              <p:cNvSpPr>
                <a:spLocks noChangeArrowheads="1"/>
              </p:cNvSpPr>
              <p:nvPr/>
            </p:nvSpPr>
            <p:spPr bwMode="auto">
              <a:xfrm>
                <a:off x="173037" y="4978398"/>
                <a:ext cx="306214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Cucumis sativus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20" name="Line 696"/>
              <p:cNvSpPr>
                <a:spLocks noChangeShapeType="1"/>
              </p:cNvSpPr>
              <p:nvPr/>
            </p:nvSpPr>
            <p:spPr bwMode="auto">
              <a:xfrm flipH="1">
                <a:off x="-38100" y="4938712"/>
                <a:ext cx="111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21" name="Line 697"/>
              <p:cNvSpPr>
                <a:spLocks noChangeShapeType="1"/>
              </p:cNvSpPr>
              <p:nvPr/>
            </p:nvSpPr>
            <p:spPr bwMode="auto">
              <a:xfrm>
                <a:off x="-26987" y="4884737"/>
                <a:ext cx="1588" cy="10953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23" name="Line 699"/>
              <p:cNvSpPr>
                <a:spLocks noChangeShapeType="1"/>
              </p:cNvSpPr>
              <p:nvPr/>
            </p:nvSpPr>
            <p:spPr bwMode="auto">
              <a:xfrm>
                <a:off x="17463" y="5022850"/>
                <a:ext cx="15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24" name="Rectangle 700"/>
              <p:cNvSpPr>
                <a:spLocks noChangeArrowheads="1"/>
              </p:cNvSpPr>
              <p:nvPr/>
            </p:nvSpPr>
            <p:spPr bwMode="auto">
              <a:xfrm>
                <a:off x="39687" y="5006973"/>
                <a:ext cx="315355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Citrus clementina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25" name="Line 701"/>
              <p:cNvSpPr>
                <a:spLocks noChangeShapeType="1"/>
              </p:cNvSpPr>
              <p:nvPr/>
            </p:nvSpPr>
            <p:spPr bwMode="auto">
              <a:xfrm>
                <a:off x="17463" y="5051425"/>
                <a:ext cx="15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26" name="Rectangle 702"/>
              <p:cNvSpPr>
                <a:spLocks noChangeArrowheads="1"/>
              </p:cNvSpPr>
              <p:nvPr/>
            </p:nvSpPr>
            <p:spPr bwMode="auto">
              <a:xfrm>
                <a:off x="39687" y="5035548"/>
                <a:ext cx="2864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Citrus sinensis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27" name="Line 703"/>
              <p:cNvSpPr>
                <a:spLocks noChangeShapeType="1"/>
              </p:cNvSpPr>
              <p:nvPr/>
            </p:nvSpPr>
            <p:spPr bwMode="auto">
              <a:xfrm flipH="1">
                <a:off x="-38100" y="5037137"/>
                <a:ext cx="555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28" name="Line 704"/>
              <p:cNvSpPr>
                <a:spLocks noChangeShapeType="1"/>
              </p:cNvSpPr>
              <p:nvPr/>
            </p:nvSpPr>
            <p:spPr bwMode="auto">
              <a:xfrm>
                <a:off x="17463" y="5022850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29" name="Rectangle 705"/>
              <p:cNvSpPr>
                <a:spLocks noChangeArrowheads="1"/>
              </p:cNvSpPr>
              <p:nvPr/>
            </p:nvSpPr>
            <p:spPr bwMode="auto">
              <a:xfrm>
                <a:off x="28577" y="5025226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30" name="Line 706"/>
              <p:cNvSpPr>
                <a:spLocks noChangeShapeType="1"/>
              </p:cNvSpPr>
              <p:nvPr/>
            </p:nvSpPr>
            <p:spPr bwMode="auto">
              <a:xfrm flipH="1">
                <a:off x="-50800" y="4987925"/>
                <a:ext cx="127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31" name="Line 707"/>
              <p:cNvSpPr>
                <a:spLocks noChangeShapeType="1"/>
              </p:cNvSpPr>
              <p:nvPr/>
            </p:nvSpPr>
            <p:spPr bwMode="auto">
              <a:xfrm>
                <a:off x="-38100" y="4938712"/>
                <a:ext cx="1588" cy="9842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32" name="Rectangle 708"/>
              <p:cNvSpPr>
                <a:spLocks noChangeArrowheads="1"/>
              </p:cNvSpPr>
              <p:nvPr/>
            </p:nvSpPr>
            <p:spPr bwMode="auto">
              <a:xfrm>
                <a:off x="-26985" y="4976014"/>
                <a:ext cx="14428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33" name="Line 709"/>
              <p:cNvSpPr>
                <a:spLocks noChangeShapeType="1"/>
              </p:cNvSpPr>
              <p:nvPr/>
            </p:nvSpPr>
            <p:spPr bwMode="auto">
              <a:xfrm flipH="1">
                <a:off x="9525" y="5080000"/>
                <a:ext cx="1016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34" name="Rectangle 710"/>
              <p:cNvSpPr>
                <a:spLocks noChangeArrowheads="1"/>
              </p:cNvSpPr>
              <p:nvPr/>
            </p:nvSpPr>
            <p:spPr bwMode="auto">
              <a:xfrm>
                <a:off x="134937" y="5062536"/>
                <a:ext cx="31230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Mimulus guttatus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35" name="Line 711"/>
              <p:cNvSpPr>
                <a:spLocks noChangeShapeType="1"/>
              </p:cNvSpPr>
              <p:nvPr/>
            </p:nvSpPr>
            <p:spPr bwMode="auto">
              <a:xfrm flipH="1">
                <a:off x="9525" y="5106987"/>
                <a:ext cx="1158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36" name="Rectangle 712"/>
              <p:cNvSpPr>
                <a:spLocks noChangeArrowheads="1"/>
              </p:cNvSpPr>
              <p:nvPr/>
            </p:nvSpPr>
            <p:spPr bwMode="auto">
              <a:xfrm>
                <a:off x="147637" y="5091111"/>
                <a:ext cx="32906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Aquilegia coerulea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37" name="Line 713"/>
              <p:cNvSpPr>
                <a:spLocks noChangeShapeType="1"/>
              </p:cNvSpPr>
              <p:nvPr/>
            </p:nvSpPr>
            <p:spPr bwMode="auto">
              <a:xfrm flipH="1">
                <a:off x="-30162" y="5092700"/>
                <a:ext cx="396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38" name="Line 714"/>
              <p:cNvSpPr>
                <a:spLocks noChangeShapeType="1"/>
              </p:cNvSpPr>
              <p:nvPr/>
            </p:nvSpPr>
            <p:spPr bwMode="auto">
              <a:xfrm>
                <a:off x="9525" y="5080000"/>
                <a:ext cx="1588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39" name="Rectangle 715"/>
              <p:cNvSpPr>
                <a:spLocks noChangeArrowheads="1"/>
              </p:cNvSpPr>
              <p:nvPr/>
            </p:nvSpPr>
            <p:spPr bwMode="auto">
              <a:xfrm>
                <a:off x="22227" y="5082376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78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40" name="Line 716"/>
              <p:cNvSpPr>
                <a:spLocks noChangeShapeType="1"/>
              </p:cNvSpPr>
              <p:nvPr/>
            </p:nvSpPr>
            <p:spPr bwMode="auto">
              <a:xfrm flipH="1">
                <a:off x="-30162" y="5135562"/>
                <a:ext cx="603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41" name="Rectangle 717"/>
              <p:cNvSpPr>
                <a:spLocks noChangeArrowheads="1"/>
              </p:cNvSpPr>
              <p:nvPr/>
            </p:nvSpPr>
            <p:spPr bwMode="auto">
              <a:xfrm>
                <a:off x="53975" y="5119686"/>
                <a:ext cx="25441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Vitis vinifera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42" name="Line 718"/>
              <p:cNvSpPr>
                <a:spLocks noChangeShapeType="1"/>
              </p:cNvSpPr>
              <p:nvPr/>
            </p:nvSpPr>
            <p:spPr bwMode="auto">
              <a:xfrm flipH="1">
                <a:off x="-50800" y="5114925"/>
                <a:ext cx="206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43" name="Line 719"/>
              <p:cNvSpPr>
                <a:spLocks noChangeShapeType="1"/>
              </p:cNvSpPr>
              <p:nvPr/>
            </p:nvSpPr>
            <p:spPr bwMode="auto">
              <a:xfrm>
                <a:off x="-30162" y="5092700"/>
                <a:ext cx="1588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45" name="Line 721"/>
              <p:cNvSpPr>
                <a:spLocks noChangeShapeType="1"/>
              </p:cNvSpPr>
              <p:nvPr/>
            </p:nvSpPr>
            <p:spPr bwMode="auto">
              <a:xfrm flipH="1">
                <a:off x="-52387" y="5051425"/>
                <a:ext cx="15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46" name="Line 722"/>
              <p:cNvSpPr>
                <a:spLocks noChangeShapeType="1"/>
              </p:cNvSpPr>
              <p:nvPr/>
            </p:nvSpPr>
            <p:spPr bwMode="auto">
              <a:xfrm>
                <a:off x="-50800" y="4987925"/>
                <a:ext cx="1588" cy="1270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48" name="Line 724"/>
              <p:cNvSpPr>
                <a:spLocks noChangeShapeType="1"/>
              </p:cNvSpPr>
              <p:nvPr/>
            </p:nvSpPr>
            <p:spPr bwMode="auto">
              <a:xfrm flipH="1">
                <a:off x="58738" y="5164137"/>
                <a:ext cx="15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49" name="Rectangle 725"/>
              <p:cNvSpPr>
                <a:spLocks noChangeArrowheads="1"/>
              </p:cNvSpPr>
              <p:nvPr/>
            </p:nvSpPr>
            <p:spPr bwMode="auto">
              <a:xfrm>
                <a:off x="84137" y="5148261"/>
                <a:ext cx="35344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Linum usitatissimum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50" name="Line 726"/>
              <p:cNvSpPr>
                <a:spLocks noChangeShapeType="1"/>
              </p:cNvSpPr>
              <p:nvPr/>
            </p:nvSpPr>
            <p:spPr bwMode="auto">
              <a:xfrm flipH="1">
                <a:off x="58738" y="5192712"/>
                <a:ext cx="47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51" name="Rectangle 727"/>
              <p:cNvSpPr>
                <a:spLocks noChangeArrowheads="1"/>
              </p:cNvSpPr>
              <p:nvPr/>
            </p:nvSpPr>
            <p:spPr bwMode="auto">
              <a:xfrm>
                <a:off x="85725" y="5175248"/>
                <a:ext cx="35344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Linum usitatissimum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52" name="Line 728"/>
              <p:cNvSpPr>
                <a:spLocks noChangeShapeType="1"/>
              </p:cNvSpPr>
              <p:nvPr/>
            </p:nvSpPr>
            <p:spPr bwMode="auto">
              <a:xfrm flipH="1">
                <a:off x="-22225" y="5176837"/>
                <a:ext cx="809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53" name="Line 729"/>
              <p:cNvSpPr>
                <a:spLocks noChangeShapeType="1"/>
              </p:cNvSpPr>
              <p:nvPr/>
            </p:nvSpPr>
            <p:spPr bwMode="auto">
              <a:xfrm>
                <a:off x="58738" y="5164137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54" name="Rectangle 730"/>
              <p:cNvSpPr>
                <a:spLocks noChangeArrowheads="1"/>
              </p:cNvSpPr>
              <p:nvPr/>
            </p:nvSpPr>
            <p:spPr bwMode="auto">
              <a:xfrm>
                <a:off x="69852" y="5166514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55" name="Line 731"/>
              <p:cNvSpPr>
                <a:spLocks noChangeShapeType="1"/>
              </p:cNvSpPr>
              <p:nvPr/>
            </p:nvSpPr>
            <p:spPr bwMode="auto">
              <a:xfrm flipH="1">
                <a:off x="-1587" y="5219700"/>
                <a:ext cx="206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56" name="Rectangle 732"/>
              <p:cNvSpPr>
                <a:spLocks noChangeArrowheads="1"/>
              </p:cNvSpPr>
              <p:nvPr/>
            </p:nvSpPr>
            <p:spPr bwMode="auto">
              <a:xfrm>
                <a:off x="41275" y="5203823"/>
                <a:ext cx="34887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Populus trichocarpa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57" name="Line 733"/>
              <p:cNvSpPr>
                <a:spLocks noChangeShapeType="1"/>
              </p:cNvSpPr>
              <p:nvPr/>
            </p:nvSpPr>
            <p:spPr bwMode="auto">
              <a:xfrm flipH="1">
                <a:off x="-1587" y="5246687"/>
                <a:ext cx="333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58" name="Rectangle 734"/>
              <p:cNvSpPr>
                <a:spLocks noChangeArrowheads="1"/>
              </p:cNvSpPr>
              <p:nvPr/>
            </p:nvSpPr>
            <p:spPr bwMode="auto">
              <a:xfrm>
                <a:off x="55562" y="5230811"/>
                <a:ext cx="362582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Populus trichocarpa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59" name="Line 735"/>
              <p:cNvSpPr>
                <a:spLocks noChangeShapeType="1"/>
              </p:cNvSpPr>
              <p:nvPr/>
            </p:nvSpPr>
            <p:spPr bwMode="auto">
              <a:xfrm flipH="1">
                <a:off x="-22225" y="5233987"/>
                <a:ext cx="206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60" name="Line 736"/>
              <p:cNvSpPr>
                <a:spLocks noChangeShapeType="1"/>
              </p:cNvSpPr>
              <p:nvPr/>
            </p:nvSpPr>
            <p:spPr bwMode="auto">
              <a:xfrm>
                <a:off x="-1587" y="5219700"/>
                <a:ext cx="1588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61" name="Rectangle 737"/>
              <p:cNvSpPr>
                <a:spLocks noChangeArrowheads="1"/>
              </p:cNvSpPr>
              <p:nvPr/>
            </p:nvSpPr>
            <p:spPr bwMode="auto">
              <a:xfrm>
                <a:off x="11115" y="5222076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62" name="Line 738"/>
              <p:cNvSpPr>
                <a:spLocks noChangeShapeType="1"/>
              </p:cNvSpPr>
              <p:nvPr/>
            </p:nvSpPr>
            <p:spPr bwMode="auto">
              <a:xfrm flipH="1">
                <a:off x="-28575" y="5205412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63" name="Line 739"/>
              <p:cNvSpPr>
                <a:spLocks noChangeShapeType="1"/>
              </p:cNvSpPr>
              <p:nvPr/>
            </p:nvSpPr>
            <p:spPr bwMode="auto">
              <a:xfrm>
                <a:off x="-22225" y="5176837"/>
                <a:ext cx="1588" cy="571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65" name="Line 741"/>
              <p:cNvSpPr>
                <a:spLocks noChangeShapeType="1"/>
              </p:cNvSpPr>
              <p:nvPr/>
            </p:nvSpPr>
            <p:spPr bwMode="auto">
              <a:xfrm flipH="1">
                <a:off x="-1587" y="5275262"/>
                <a:ext cx="730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66" name="Rectangle 742"/>
              <p:cNvSpPr>
                <a:spLocks noChangeArrowheads="1"/>
              </p:cNvSpPr>
              <p:nvPr/>
            </p:nvSpPr>
            <p:spPr bwMode="auto">
              <a:xfrm>
                <a:off x="95250" y="5259386"/>
                <a:ext cx="324495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Manihot esculenta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67" name="Line 743"/>
              <p:cNvSpPr>
                <a:spLocks noChangeShapeType="1"/>
              </p:cNvSpPr>
              <p:nvPr/>
            </p:nvSpPr>
            <p:spPr bwMode="auto">
              <a:xfrm flipH="1">
                <a:off x="-1587" y="5303837"/>
                <a:ext cx="158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68" name="Rectangle 744"/>
              <p:cNvSpPr>
                <a:spLocks noChangeArrowheads="1"/>
              </p:cNvSpPr>
              <p:nvPr/>
            </p:nvSpPr>
            <p:spPr bwMode="auto">
              <a:xfrm>
                <a:off x="38100" y="5287961"/>
                <a:ext cx="324495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Manihot esculenta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69" name="Line 745"/>
              <p:cNvSpPr>
                <a:spLocks noChangeShapeType="1"/>
              </p:cNvSpPr>
              <p:nvPr/>
            </p:nvSpPr>
            <p:spPr bwMode="auto">
              <a:xfrm flipH="1">
                <a:off x="-12700" y="5289550"/>
                <a:ext cx="111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70" name="Line 746"/>
              <p:cNvSpPr>
                <a:spLocks noChangeShapeType="1"/>
              </p:cNvSpPr>
              <p:nvPr/>
            </p:nvSpPr>
            <p:spPr bwMode="auto">
              <a:xfrm>
                <a:off x="-1587" y="5275262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71" name="Rectangle 747"/>
              <p:cNvSpPr>
                <a:spLocks noChangeArrowheads="1"/>
              </p:cNvSpPr>
              <p:nvPr/>
            </p:nvSpPr>
            <p:spPr bwMode="auto">
              <a:xfrm>
                <a:off x="9527" y="5277639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51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72" name="Line 748"/>
              <p:cNvSpPr>
                <a:spLocks noChangeShapeType="1"/>
              </p:cNvSpPr>
              <p:nvPr/>
            </p:nvSpPr>
            <p:spPr bwMode="auto">
              <a:xfrm flipH="1">
                <a:off x="-12700" y="5332412"/>
                <a:ext cx="365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73" name="Rectangle 749"/>
              <p:cNvSpPr>
                <a:spLocks noChangeArrowheads="1"/>
              </p:cNvSpPr>
              <p:nvPr/>
            </p:nvSpPr>
            <p:spPr bwMode="auto">
              <a:xfrm>
                <a:off x="46037" y="5316536"/>
                <a:ext cx="32906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Ricinus communis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74" name="Line 750"/>
              <p:cNvSpPr>
                <a:spLocks noChangeShapeType="1"/>
              </p:cNvSpPr>
              <p:nvPr/>
            </p:nvSpPr>
            <p:spPr bwMode="auto">
              <a:xfrm flipH="1">
                <a:off x="-28575" y="5310187"/>
                <a:ext cx="158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75" name="Line 751"/>
              <p:cNvSpPr>
                <a:spLocks noChangeShapeType="1"/>
              </p:cNvSpPr>
              <p:nvPr/>
            </p:nvSpPr>
            <p:spPr bwMode="auto">
              <a:xfrm>
                <a:off x="-12700" y="5289550"/>
                <a:ext cx="1588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76" name="Rectangle 752"/>
              <p:cNvSpPr>
                <a:spLocks noChangeArrowheads="1"/>
              </p:cNvSpPr>
              <p:nvPr/>
            </p:nvSpPr>
            <p:spPr bwMode="auto">
              <a:xfrm>
                <a:off x="2" y="5299864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56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77" name="Line 753"/>
              <p:cNvSpPr>
                <a:spLocks noChangeShapeType="1"/>
              </p:cNvSpPr>
              <p:nvPr/>
            </p:nvSpPr>
            <p:spPr bwMode="auto">
              <a:xfrm flipH="1">
                <a:off x="-46037" y="5257800"/>
                <a:ext cx="174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78" name="Line 754"/>
              <p:cNvSpPr>
                <a:spLocks noChangeShapeType="1"/>
              </p:cNvSpPr>
              <p:nvPr/>
            </p:nvSpPr>
            <p:spPr bwMode="auto">
              <a:xfrm>
                <a:off x="-28575" y="5205412"/>
                <a:ext cx="1588" cy="1047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79" name="Rectangle 755"/>
              <p:cNvSpPr>
                <a:spLocks noChangeArrowheads="1"/>
              </p:cNvSpPr>
              <p:nvPr/>
            </p:nvSpPr>
            <p:spPr bwMode="auto">
              <a:xfrm>
                <a:off x="-15873" y="5245889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80" name="Line 756"/>
              <p:cNvSpPr>
                <a:spLocks noChangeShapeType="1"/>
              </p:cNvSpPr>
              <p:nvPr/>
            </p:nvSpPr>
            <p:spPr bwMode="auto">
              <a:xfrm flipH="1">
                <a:off x="19050" y="5360987"/>
                <a:ext cx="206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81" name="Rectangle 757"/>
              <p:cNvSpPr>
                <a:spLocks noChangeArrowheads="1"/>
              </p:cNvSpPr>
              <p:nvPr/>
            </p:nvSpPr>
            <p:spPr bwMode="auto">
              <a:xfrm>
                <a:off x="63500" y="5343523"/>
                <a:ext cx="30773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Malus domestica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82" name="Line 758"/>
              <p:cNvSpPr>
                <a:spLocks noChangeShapeType="1"/>
              </p:cNvSpPr>
              <p:nvPr/>
            </p:nvSpPr>
            <p:spPr bwMode="auto">
              <a:xfrm flipH="1">
                <a:off x="19050" y="5387975"/>
                <a:ext cx="127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83" name="Rectangle 759"/>
              <p:cNvSpPr>
                <a:spLocks noChangeArrowheads="1"/>
              </p:cNvSpPr>
              <p:nvPr/>
            </p:nvSpPr>
            <p:spPr bwMode="auto">
              <a:xfrm>
                <a:off x="55562" y="5372098"/>
                <a:ext cx="30773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Malus domestica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84" name="Line 760"/>
              <p:cNvSpPr>
                <a:spLocks noChangeShapeType="1"/>
              </p:cNvSpPr>
              <p:nvPr/>
            </p:nvSpPr>
            <p:spPr bwMode="auto">
              <a:xfrm flipH="1">
                <a:off x="11113" y="5373687"/>
                <a:ext cx="79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85" name="Line 761"/>
              <p:cNvSpPr>
                <a:spLocks noChangeShapeType="1"/>
              </p:cNvSpPr>
              <p:nvPr/>
            </p:nvSpPr>
            <p:spPr bwMode="auto">
              <a:xfrm>
                <a:off x="19050" y="5360987"/>
                <a:ext cx="1588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86" name="Rectangle 762"/>
              <p:cNvSpPr>
                <a:spLocks noChangeArrowheads="1"/>
              </p:cNvSpPr>
              <p:nvPr/>
            </p:nvSpPr>
            <p:spPr bwMode="auto">
              <a:xfrm>
                <a:off x="30165" y="5363364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81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87" name="Line 763"/>
              <p:cNvSpPr>
                <a:spLocks noChangeShapeType="1"/>
              </p:cNvSpPr>
              <p:nvPr/>
            </p:nvSpPr>
            <p:spPr bwMode="auto">
              <a:xfrm flipH="1">
                <a:off x="11113" y="5416550"/>
                <a:ext cx="238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88" name="Rectangle 764"/>
              <p:cNvSpPr>
                <a:spLocks noChangeArrowheads="1"/>
              </p:cNvSpPr>
              <p:nvPr/>
            </p:nvSpPr>
            <p:spPr bwMode="auto">
              <a:xfrm>
                <a:off x="58737" y="5400673"/>
                <a:ext cx="28945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Prunus persica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89" name="Line 765"/>
              <p:cNvSpPr>
                <a:spLocks noChangeShapeType="1"/>
              </p:cNvSpPr>
              <p:nvPr/>
            </p:nvSpPr>
            <p:spPr bwMode="auto">
              <a:xfrm flipH="1">
                <a:off x="-46037" y="5395912"/>
                <a:ext cx="571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90" name="Line 766"/>
              <p:cNvSpPr>
                <a:spLocks noChangeShapeType="1"/>
              </p:cNvSpPr>
              <p:nvPr/>
            </p:nvSpPr>
            <p:spPr bwMode="auto">
              <a:xfrm>
                <a:off x="11113" y="5373687"/>
                <a:ext cx="1588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91" name="Rectangle 767"/>
              <p:cNvSpPr>
                <a:spLocks noChangeArrowheads="1"/>
              </p:cNvSpPr>
              <p:nvPr/>
            </p:nvSpPr>
            <p:spPr bwMode="auto">
              <a:xfrm>
                <a:off x="22227" y="5384001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792" name="Line 768"/>
              <p:cNvSpPr>
                <a:spLocks noChangeShapeType="1"/>
              </p:cNvSpPr>
              <p:nvPr/>
            </p:nvSpPr>
            <p:spPr bwMode="auto">
              <a:xfrm flipH="1">
                <a:off x="-52387" y="5326062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93" name="Line 769"/>
              <p:cNvSpPr>
                <a:spLocks noChangeShapeType="1"/>
              </p:cNvSpPr>
              <p:nvPr/>
            </p:nvSpPr>
            <p:spPr bwMode="auto">
              <a:xfrm>
                <a:off x="-46037" y="5257800"/>
                <a:ext cx="1588" cy="1381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95" name="Line 771"/>
              <p:cNvSpPr>
                <a:spLocks noChangeShapeType="1"/>
              </p:cNvSpPr>
              <p:nvPr/>
            </p:nvSpPr>
            <p:spPr bwMode="auto">
              <a:xfrm flipH="1">
                <a:off x="-66675" y="5189537"/>
                <a:ext cx="142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96" name="Line 772"/>
              <p:cNvSpPr>
                <a:spLocks noChangeShapeType="1"/>
              </p:cNvSpPr>
              <p:nvPr/>
            </p:nvSpPr>
            <p:spPr bwMode="auto">
              <a:xfrm>
                <a:off x="-52387" y="5051425"/>
                <a:ext cx="1588" cy="27463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98" name="Line 774"/>
              <p:cNvSpPr>
                <a:spLocks noChangeShapeType="1"/>
              </p:cNvSpPr>
              <p:nvPr/>
            </p:nvSpPr>
            <p:spPr bwMode="auto">
              <a:xfrm flipH="1">
                <a:off x="80963" y="5445125"/>
                <a:ext cx="31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99" name="Rectangle 775"/>
              <p:cNvSpPr>
                <a:spLocks noChangeArrowheads="1"/>
              </p:cNvSpPr>
              <p:nvPr/>
            </p:nvSpPr>
            <p:spPr bwMode="auto">
              <a:xfrm>
                <a:off x="107950" y="5429248"/>
                <a:ext cx="29859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Capsella rubella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00" name="Line 776"/>
              <p:cNvSpPr>
                <a:spLocks noChangeShapeType="1"/>
              </p:cNvSpPr>
              <p:nvPr/>
            </p:nvSpPr>
            <p:spPr bwMode="auto">
              <a:xfrm flipH="1">
                <a:off x="80963" y="5473700"/>
                <a:ext cx="349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01" name="Rectangle 777"/>
              <p:cNvSpPr>
                <a:spLocks noChangeArrowheads="1"/>
              </p:cNvSpPr>
              <p:nvPr/>
            </p:nvSpPr>
            <p:spPr bwMode="auto">
              <a:xfrm>
                <a:off x="139700" y="5457823"/>
                <a:ext cx="31230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Arabidopsis thaliana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02" name="Line 778"/>
              <p:cNvSpPr>
                <a:spLocks noChangeShapeType="1"/>
              </p:cNvSpPr>
              <p:nvPr/>
            </p:nvSpPr>
            <p:spPr bwMode="auto">
              <a:xfrm flipH="1">
                <a:off x="58738" y="5457825"/>
                <a:ext cx="222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03" name="Line 779"/>
              <p:cNvSpPr>
                <a:spLocks noChangeShapeType="1"/>
              </p:cNvSpPr>
              <p:nvPr/>
            </p:nvSpPr>
            <p:spPr bwMode="auto">
              <a:xfrm>
                <a:off x="80963" y="5445125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04" name="Rectangle 780"/>
              <p:cNvSpPr>
                <a:spLocks noChangeArrowheads="1"/>
              </p:cNvSpPr>
              <p:nvPr/>
            </p:nvSpPr>
            <p:spPr bwMode="auto">
              <a:xfrm>
                <a:off x="93665" y="5447501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86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05" name="Line 781"/>
              <p:cNvSpPr>
                <a:spLocks noChangeShapeType="1"/>
              </p:cNvSpPr>
              <p:nvPr/>
            </p:nvSpPr>
            <p:spPr bwMode="auto">
              <a:xfrm flipH="1">
                <a:off x="58738" y="5500687"/>
                <a:ext cx="142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06" name="Rectangle 782"/>
              <p:cNvSpPr>
                <a:spLocks noChangeArrowheads="1"/>
              </p:cNvSpPr>
              <p:nvPr/>
            </p:nvSpPr>
            <p:spPr bwMode="auto">
              <a:xfrm>
                <a:off x="95250" y="5484811"/>
                <a:ext cx="2864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07" name="Line 783"/>
              <p:cNvSpPr>
                <a:spLocks noChangeShapeType="1"/>
              </p:cNvSpPr>
              <p:nvPr/>
            </p:nvSpPr>
            <p:spPr bwMode="auto">
              <a:xfrm flipH="1">
                <a:off x="55563" y="5480050"/>
                <a:ext cx="31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08" name="Line 784"/>
              <p:cNvSpPr>
                <a:spLocks noChangeShapeType="1"/>
              </p:cNvSpPr>
              <p:nvPr/>
            </p:nvSpPr>
            <p:spPr bwMode="auto">
              <a:xfrm>
                <a:off x="58738" y="5457825"/>
                <a:ext cx="1588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10" name="Line 786"/>
              <p:cNvSpPr>
                <a:spLocks noChangeShapeType="1"/>
              </p:cNvSpPr>
              <p:nvPr/>
            </p:nvSpPr>
            <p:spPr bwMode="auto">
              <a:xfrm flipH="1">
                <a:off x="55563" y="5529262"/>
                <a:ext cx="127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11" name="Rectangle 787"/>
              <p:cNvSpPr>
                <a:spLocks noChangeArrowheads="1"/>
              </p:cNvSpPr>
              <p:nvPr/>
            </p:nvSpPr>
            <p:spPr bwMode="auto">
              <a:xfrm>
                <a:off x="92075" y="5513386"/>
                <a:ext cx="27269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12" name="Line 788"/>
              <p:cNvSpPr>
                <a:spLocks noChangeShapeType="1"/>
              </p:cNvSpPr>
              <p:nvPr/>
            </p:nvSpPr>
            <p:spPr bwMode="auto">
              <a:xfrm flipH="1">
                <a:off x="50800" y="5505450"/>
                <a:ext cx="47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13" name="Line 789"/>
              <p:cNvSpPr>
                <a:spLocks noChangeShapeType="1"/>
              </p:cNvSpPr>
              <p:nvPr/>
            </p:nvSpPr>
            <p:spPr bwMode="auto">
              <a:xfrm>
                <a:off x="55563" y="5480050"/>
                <a:ext cx="1588" cy="492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15" name="Line 791"/>
              <p:cNvSpPr>
                <a:spLocks noChangeShapeType="1"/>
              </p:cNvSpPr>
              <p:nvPr/>
            </p:nvSpPr>
            <p:spPr bwMode="auto">
              <a:xfrm flipH="1">
                <a:off x="50800" y="5557837"/>
                <a:ext cx="111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16" name="Rectangle 792"/>
              <p:cNvSpPr>
                <a:spLocks noChangeArrowheads="1"/>
              </p:cNvSpPr>
              <p:nvPr/>
            </p:nvSpPr>
            <p:spPr bwMode="auto">
              <a:xfrm>
                <a:off x="85725" y="5541961"/>
                <a:ext cx="37324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Thellungiella halophila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17" name="Line 793"/>
              <p:cNvSpPr>
                <a:spLocks noChangeShapeType="1"/>
              </p:cNvSpPr>
              <p:nvPr/>
            </p:nvSpPr>
            <p:spPr bwMode="auto">
              <a:xfrm flipH="1">
                <a:off x="-53975" y="5530850"/>
                <a:ext cx="1047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18" name="Line 794"/>
              <p:cNvSpPr>
                <a:spLocks noChangeShapeType="1"/>
              </p:cNvSpPr>
              <p:nvPr/>
            </p:nvSpPr>
            <p:spPr bwMode="auto">
              <a:xfrm>
                <a:off x="50800" y="5505450"/>
                <a:ext cx="1588" cy="523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19" name="Rectangle 795"/>
              <p:cNvSpPr>
                <a:spLocks noChangeArrowheads="1"/>
              </p:cNvSpPr>
              <p:nvPr/>
            </p:nvSpPr>
            <p:spPr bwMode="auto">
              <a:xfrm>
                <a:off x="63502" y="5518939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20" name="Line 796"/>
              <p:cNvSpPr>
                <a:spLocks noChangeShapeType="1"/>
              </p:cNvSpPr>
              <p:nvPr/>
            </p:nvSpPr>
            <p:spPr bwMode="auto">
              <a:xfrm flipH="1">
                <a:off x="-53975" y="5584825"/>
                <a:ext cx="1793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21" name="Rectangle 797"/>
              <p:cNvSpPr>
                <a:spLocks noChangeArrowheads="1"/>
              </p:cNvSpPr>
              <p:nvPr/>
            </p:nvSpPr>
            <p:spPr bwMode="auto">
              <a:xfrm>
                <a:off x="149225" y="5568948"/>
                <a:ext cx="33820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Eucalyptus grandis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22" name="Line 798"/>
              <p:cNvSpPr>
                <a:spLocks noChangeShapeType="1"/>
              </p:cNvSpPr>
              <p:nvPr/>
            </p:nvSpPr>
            <p:spPr bwMode="auto">
              <a:xfrm flipH="1">
                <a:off x="-66675" y="5557837"/>
                <a:ext cx="127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23" name="Line 799"/>
              <p:cNvSpPr>
                <a:spLocks noChangeShapeType="1"/>
              </p:cNvSpPr>
              <p:nvPr/>
            </p:nvSpPr>
            <p:spPr bwMode="auto">
              <a:xfrm>
                <a:off x="-53975" y="5530850"/>
                <a:ext cx="1588" cy="539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25" name="Line 801"/>
              <p:cNvSpPr>
                <a:spLocks noChangeShapeType="1"/>
              </p:cNvSpPr>
              <p:nvPr/>
            </p:nvSpPr>
            <p:spPr bwMode="auto">
              <a:xfrm flipH="1">
                <a:off x="-87312" y="5372100"/>
                <a:ext cx="206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26" name="Line 802"/>
              <p:cNvSpPr>
                <a:spLocks noChangeShapeType="1"/>
              </p:cNvSpPr>
              <p:nvPr/>
            </p:nvSpPr>
            <p:spPr bwMode="auto">
              <a:xfrm>
                <a:off x="-66675" y="5189537"/>
                <a:ext cx="1588" cy="3683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28" name="Line 804"/>
              <p:cNvSpPr>
                <a:spLocks noChangeShapeType="1"/>
              </p:cNvSpPr>
              <p:nvPr/>
            </p:nvSpPr>
            <p:spPr bwMode="auto">
              <a:xfrm flipH="1">
                <a:off x="-52387" y="5613400"/>
                <a:ext cx="1000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29" name="Rectangle 805"/>
              <p:cNvSpPr>
                <a:spLocks noChangeArrowheads="1"/>
              </p:cNvSpPr>
              <p:nvPr/>
            </p:nvSpPr>
            <p:spPr bwMode="auto">
              <a:xfrm>
                <a:off x="71437" y="5597523"/>
                <a:ext cx="33820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Eucalyptus grandis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30" name="Line 806"/>
              <p:cNvSpPr>
                <a:spLocks noChangeShapeType="1"/>
              </p:cNvSpPr>
              <p:nvPr/>
            </p:nvSpPr>
            <p:spPr bwMode="auto">
              <a:xfrm flipH="1">
                <a:off x="-52387" y="5641975"/>
                <a:ext cx="2047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31" name="Rectangle 807"/>
              <p:cNvSpPr>
                <a:spLocks noChangeArrowheads="1"/>
              </p:cNvSpPr>
              <p:nvPr/>
            </p:nvSpPr>
            <p:spPr bwMode="auto">
              <a:xfrm>
                <a:off x="174625" y="5624511"/>
                <a:ext cx="33820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Eucalyptus grandis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33" name="Line 809"/>
              <p:cNvSpPr>
                <a:spLocks noChangeShapeType="1"/>
              </p:cNvSpPr>
              <p:nvPr/>
            </p:nvSpPr>
            <p:spPr bwMode="auto">
              <a:xfrm flipH="1">
                <a:off x="-87313" y="5626100"/>
                <a:ext cx="349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34" name="Line 810"/>
              <p:cNvSpPr>
                <a:spLocks noChangeShapeType="1"/>
              </p:cNvSpPr>
              <p:nvPr/>
            </p:nvSpPr>
            <p:spPr bwMode="auto">
              <a:xfrm>
                <a:off x="-52388" y="5613400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35" name="Rectangle 811"/>
              <p:cNvSpPr>
                <a:spLocks noChangeArrowheads="1"/>
              </p:cNvSpPr>
              <p:nvPr/>
            </p:nvSpPr>
            <p:spPr bwMode="auto">
              <a:xfrm>
                <a:off x="-39686" y="5615776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36" name="Line 812"/>
              <p:cNvSpPr>
                <a:spLocks noChangeShapeType="1"/>
              </p:cNvSpPr>
              <p:nvPr/>
            </p:nvSpPr>
            <p:spPr bwMode="auto">
              <a:xfrm flipH="1">
                <a:off x="-128588" y="5499100"/>
                <a:ext cx="412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37" name="Line 813"/>
              <p:cNvSpPr>
                <a:spLocks noChangeShapeType="1"/>
              </p:cNvSpPr>
              <p:nvPr/>
            </p:nvSpPr>
            <p:spPr bwMode="auto">
              <a:xfrm>
                <a:off x="-87313" y="5372100"/>
                <a:ext cx="1588" cy="2540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38" name="Rectangle 814"/>
              <p:cNvSpPr>
                <a:spLocks noChangeArrowheads="1"/>
              </p:cNvSpPr>
              <p:nvPr/>
            </p:nvSpPr>
            <p:spPr bwMode="auto">
              <a:xfrm>
                <a:off x="-123731" y="5474603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39" name="Line 815"/>
              <p:cNvSpPr>
                <a:spLocks noChangeShapeType="1"/>
              </p:cNvSpPr>
              <p:nvPr/>
            </p:nvSpPr>
            <p:spPr bwMode="auto">
              <a:xfrm flipH="1">
                <a:off x="234950" y="5668962"/>
                <a:ext cx="444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40" name="Rectangle 816"/>
              <p:cNvSpPr>
                <a:spLocks noChangeArrowheads="1"/>
              </p:cNvSpPr>
              <p:nvPr/>
            </p:nvSpPr>
            <p:spPr bwMode="auto">
              <a:xfrm>
                <a:off x="300831" y="5660229"/>
                <a:ext cx="22394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Zea mays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41" name="Line 817"/>
              <p:cNvSpPr>
                <a:spLocks noChangeShapeType="1"/>
              </p:cNvSpPr>
              <p:nvPr/>
            </p:nvSpPr>
            <p:spPr bwMode="auto">
              <a:xfrm flipH="1">
                <a:off x="234950" y="5697537"/>
                <a:ext cx="127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42" name="Rectangle 818"/>
              <p:cNvSpPr>
                <a:spLocks noChangeArrowheads="1"/>
              </p:cNvSpPr>
              <p:nvPr/>
            </p:nvSpPr>
            <p:spPr bwMode="auto">
              <a:xfrm>
                <a:off x="267494" y="5688804"/>
                <a:ext cx="292503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Sorghum bicolor 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43" name="Line 819"/>
              <p:cNvSpPr>
                <a:spLocks noChangeShapeType="1"/>
              </p:cNvSpPr>
              <p:nvPr/>
            </p:nvSpPr>
            <p:spPr bwMode="auto">
              <a:xfrm flipH="1">
                <a:off x="207963" y="5683250"/>
                <a:ext cx="269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44" name="Line 820"/>
              <p:cNvSpPr>
                <a:spLocks noChangeShapeType="1"/>
              </p:cNvSpPr>
              <p:nvPr/>
            </p:nvSpPr>
            <p:spPr bwMode="auto">
              <a:xfrm>
                <a:off x="234950" y="5668962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45" name="Rectangle 821"/>
              <p:cNvSpPr>
                <a:spLocks noChangeArrowheads="1"/>
              </p:cNvSpPr>
              <p:nvPr/>
            </p:nvSpPr>
            <p:spPr bwMode="auto">
              <a:xfrm>
                <a:off x="247652" y="5671339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46" name="Line 822"/>
              <p:cNvSpPr>
                <a:spLocks noChangeShapeType="1"/>
              </p:cNvSpPr>
              <p:nvPr/>
            </p:nvSpPr>
            <p:spPr bwMode="auto">
              <a:xfrm flipH="1">
                <a:off x="207963" y="5726112"/>
                <a:ext cx="206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47" name="Rectangle 823"/>
              <p:cNvSpPr>
                <a:spLocks noChangeArrowheads="1"/>
              </p:cNvSpPr>
              <p:nvPr/>
            </p:nvSpPr>
            <p:spPr bwMode="auto">
              <a:xfrm>
                <a:off x="250031" y="5717379"/>
                <a:ext cx="266604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Setaria italica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48" name="Line 824"/>
              <p:cNvSpPr>
                <a:spLocks noChangeShapeType="1"/>
              </p:cNvSpPr>
              <p:nvPr/>
            </p:nvSpPr>
            <p:spPr bwMode="auto">
              <a:xfrm flipH="1">
                <a:off x="168275" y="5703887"/>
                <a:ext cx="396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49" name="Line 825"/>
              <p:cNvSpPr>
                <a:spLocks noChangeShapeType="1"/>
              </p:cNvSpPr>
              <p:nvPr/>
            </p:nvSpPr>
            <p:spPr bwMode="auto">
              <a:xfrm>
                <a:off x="207963" y="5683250"/>
                <a:ext cx="1588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50" name="Rectangle 826"/>
              <p:cNvSpPr>
                <a:spLocks noChangeArrowheads="1"/>
              </p:cNvSpPr>
              <p:nvPr/>
            </p:nvSpPr>
            <p:spPr bwMode="auto">
              <a:xfrm>
                <a:off x="220665" y="5693564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51" name="Line 827"/>
              <p:cNvSpPr>
                <a:spLocks noChangeShapeType="1"/>
              </p:cNvSpPr>
              <p:nvPr/>
            </p:nvSpPr>
            <p:spPr bwMode="auto">
              <a:xfrm flipH="1">
                <a:off x="168275" y="5754687"/>
                <a:ext cx="238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52" name="Rectangle 828"/>
              <p:cNvSpPr>
                <a:spLocks noChangeArrowheads="1"/>
              </p:cNvSpPr>
              <p:nvPr/>
            </p:nvSpPr>
            <p:spPr bwMode="auto">
              <a:xfrm>
                <a:off x="211931" y="5745954"/>
                <a:ext cx="25441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Oryza sativa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53" name="Line 829"/>
              <p:cNvSpPr>
                <a:spLocks noChangeShapeType="1"/>
              </p:cNvSpPr>
              <p:nvPr/>
            </p:nvSpPr>
            <p:spPr bwMode="auto">
              <a:xfrm flipH="1">
                <a:off x="147638" y="5729287"/>
                <a:ext cx="206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54" name="Line 830"/>
              <p:cNvSpPr>
                <a:spLocks noChangeShapeType="1"/>
              </p:cNvSpPr>
              <p:nvPr/>
            </p:nvSpPr>
            <p:spPr bwMode="auto">
              <a:xfrm>
                <a:off x="168275" y="5703887"/>
                <a:ext cx="1588" cy="508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55" name="Rectangle 831"/>
              <p:cNvSpPr>
                <a:spLocks noChangeArrowheads="1"/>
              </p:cNvSpPr>
              <p:nvPr/>
            </p:nvSpPr>
            <p:spPr bwMode="auto">
              <a:xfrm>
                <a:off x="179390" y="5718964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91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56" name="Line 832"/>
              <p:cNvSpPr>
                <a:spLocks noChangeShapeType="1"/>
              </p:cNvSpPr>
              <p:nvPr/>
            </p:nvSpPr>
            <p:spPr bwMode="auto">
              <a:xfrm flipH="1">
                <a:off x="147638" y="5783262"/>
                <a:ext cx="492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57" name="Rectangle 833"/>
              <p:cNvSpPr>
                <a:spLocks noChangeArrowheads="1"/>
              </p:cNvSpPr>
              <p:nvPr/>
            </p:nvSpPr>
            <p:spPr bwMode="auto">
              <a:xfrm>
                <a:off x="216694" y="5772941"/>
                <a:ext cx="420473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Brachypodium distachyon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58" name="Line 834"/>
              <p:cNvSpPr>
                <a:spLocks noChangeShapeType="1"/>
              </p:cNvSpPr>
              <p:nvPr/>
            </p:nvSpPr>
            <p:spPr bwMode="auto">
              <a:xfrm flipH="1">
                <a:off x="-128588" y="5754687"/>
                <a:ext cx="2762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59" name="Line 835"/>
              <p:cNvSpPr>
                <a:spLocks noChangeShapeType="1"/>
              </p:cNvSpPr>
              <p:nvPr/>
            </p:nvSpPr>
            <p:spPr bwMode="auto">
              <a:xfrm>
                <a:off x="147638" y="5729287"/>
                <a:ext cx="1588" cy="539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60" name="Rectangle 836"/>
              <p:cNvSpPr>
                <a:spLocks noChangeArrowheads="1"/>
              </p:cNvSpPr>
              <p:nvPr/>
            </p:nvSpPr>
            <p:spPr bwMode="auto">
              <a:xfrm>
                <a:off x="55796" y="5703970"/>
                <a:ext cx="82266" cy="554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61" name="Line 837"/>
              <p:cNvSpPr>
                <a:spLocks noChangeShapeType="1"/>
              </p:cNvSpPr>
              <p:nvPr/>
            </p:nvSpPr>
            <p:spPr bwMode="auto">
              <a:xfrm flipH="1">
                <a:off x="-242888" y="5626100"/>
                <a:ext cx="1143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62" name="Line 838"/>
              <p:cNvSpPr>
                <a:spLocks noChangeShapeType="1"/>
              </p:cNvSpPr>
              <p:nvPr/>
            </p:nvSpPr>
            <p:spPr bwMode="auto">
              <a:xfrm>
                <a:off x="-128588" y="5499100"/>
                <a:ext cx="1588" cy="255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63" name="Rectangle 839"/>
              <p:cNvSpPr>
                <a:spLocks noChangeArrowheads="1"/>
              </p:cNvSpPr>
              <p:nvPr/>
            </p:nvSpPr>
            <p:spPr bwMode="auto">
              <a:xfrm>
                <a:off x="-115886" y="5615776"/>
                <a:ext cx="54844" cy="554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98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64" name="Line 840"/>
              <p:cNvSpPr>
                <a:spLocks noChangeShapeType="1"/>
              </p:cNvSpPr>
              <p:nvPr/>
            </p:nvSpPr>
            <p:spPr bwMode="auto">
              <a:xfrm>
                <a:off x="-69850" y="5810250"/>
                <a:ext cx="15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65" name="Rectangle 841"/>
              <p:cNvSpPr>
                <a:spLocks noChangeArrowheads="1"/>
              </p:cNvSpPr>
              <p:nvPr/>
            </p:nvSpPr>
            <p:spPr bwMode="auto">
              <a:xfrm>
                <a:off x="-50007" y="5801516"/>
                <a:ext cx="24984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Pinus taeda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66" name="Line 842"/>
              <p:cNvSpPr>
                <a:spLocks noChangeShapeType="1"/>
              </p:cNvSpPr>
              <p:nvPr/>
            </p:nvSpPr>
            <p:spPr bwMode="auto">
              <a:xfrm>
                <a:off x="-69850" y="5838825"/>
                <a:ext cx="15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67" name="Rectangle 843"/>
              <p:cNvSpPr>
                <a:spLocks noChangeArrowheads="1"/>
              </p:cNvSpPr>
              <p:nvPr/>
            </p:nvSpPr>
            <p:spPr bwMode="auto">
              <a:xfrm>
                <a:off x="-50007" y="5830091"/>
                <a:ext cx="24984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Pinus taeda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68" name="Line 844"/>
              <p:cNvSpPr>
                <a:spLocks noChangeShapeType="1"/>
              </p:cNvSpPr>
              <p:nvPr/>
            </p:nvSpPr>
            <p:spPr bwMode="auto">
              <a:xfrm flipH="1">
                <a:off x="-146050" y="5824537"/>
                <a:ext cx="762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69" name="Line 845"/>
              <p:cNvSpPr>
                <a:spLocks noChangeShapeType="1"/>
              </p:cNvSpPr>
              <p:nvPr/>
            </p:nvSpPr>
            <p:spPr bwMode="auto">
              <a:xfrm>
                <a:off x="-69850" y="5810250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70" name="Rectangle 846"/>
              <p:cNvSpPr>
                <a:spLocks noChangeArrowheads="1"/>
              </p:cNvSpPr>
              <p:nvPr/>
            </p:nvSpPr>
            <p:spPr bwMode="auto">
              <a:xfrm>
                <a:off x="-57148" y="5812626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71" name="Line 847"/>
              <p:cNvSpPr>
                <a:spLocks noChangeShapeType="1"/>
              </p:cNvSpPr>
              <p:nvPr/>
            </p:nvSpPr>
            <p:spPr bwMode="auto">
              <a:xfrm flipH="1">
                <a:off x="-58738" y="5867400"/>
                <a:ext cx="2333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72" name="Rectangle 848"/>
              <p:cNvSpPr>
                <a:spLocks noChangeArrowheads="1"/>
              </p:cNvSpPr>
              <p:nvPr/>
            </p:nvSpPr>
            <p:spPr bwMode="auto">
              <a:xfrm>
                <a:off x="194469" y="5858666"/>
                <a:ext cx="26051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Picea glauca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73" name="Line 849"/>
              <p:cNvSpPr>
                <a:spLocks noChangeShapeType="1"/>
              </p:cNvSpPr>
              <p:nvPr/>
            </p:nvSpPr>
            <p:spPr bwMode="auto">
              <a:xfrm flipH="1">
                <a:off x="-58738" y="5894387"/>
                <a:ext cx="31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74" name="Rectangle 850"/>
              <p:cNvSpPr>
                <a:spLocks noChangeArrowheads="1"/>
              </p:cNvSpPr>
              <p:nvPr/>
            </p:nvSpPr>
            <p:spPr bwMode="auto">
              <a:xfrm>
                <a:off x="-34132" y="5885654"/>
                <a:ext cx="26051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Picea glauca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75" name="Line 851"/>
              <p:cNvSpPr>
                <a:spLocks noChangeShapeType="1"/>
              </p:cNvSpPr>
              <p:nvPr/>
            </p:nvSpPr>
            <p:spPr bwMode="auto">
              <a:xfrm flipH="1">
                <a:off x="-146050" y="5880100"/>
                <a:ext cx="873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76" name="Line 852"/>
              <p:cNvSpPr>
                <a:spLocks noChangeShapeType="1"/>
              </p:cNvSpPr>
              <p:nvPr/>
            </p:nvSpPr>
            <p:spPr bwMode="auto">
              <a:xfrm>
                <a:off x="-58738" y="5867400"/>
                <a:ext cx="1588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77" name="Rectangle 853"/>
              <p:cNvSpPr>
                <a:spLocks noChangeArrowheads="1"/>
              </p:cNvSpPr>
              <p:nvPr/>
            </p:nvSpPr>
            <p:spPr bwMode="auto">
              <a:xfrm>
                <a:off x="-47623" y="5869776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78" name="Line 854"/>
              <p:cNvSpPr>
                <a:spLocks noChangeShapeType="1"/>
              </p:cNvSpPr>
              <p:nvPr/>
            </p:nvSpPr>
            <p:spPr bwMode="auto">
              <a:xfrm flipH="1">
                <a:off x="-242888" y="5853112"/>
                <a:ext cx="968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79" name="Line 855"/>
              <p:cNvSpPr>
                <a:spLocks noChangeShapeType="1"/>
              </p:cNvSpPr>
              <p:nvPr/>
            </p:nvSpPr>
            <p:spPr bwMode="auto">
              <a:xfrm>
                <a:off x="-146050" y="5824537"/>
                <a:ext cx="1588" cy="555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80" name="Rectangle 856"/>
              <p:cNvSpPr>
                <a:spLocks noChangeArrowheads="1"/>
              </p:cNvSpPr>
              <p:nvPr/>
            </p:nvSpPr>
            <p:spPr bwMode="auto">
              <a:xfrm>
                <a:off x="-133348" y="5831681"/>
                <a:ext cx="54844" cy="554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98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81" name="Line 857"/>
              <p:cNvSpPr>
                <a:spLocks noChangeShapeType="1"/>
              </p:cNvSpPr>
              <p:nvPr/>
            </p:nvSpPr>
            <p:spPr bwMode="auto">
              <a:xfrm flipH="1">
                <a:off x="-288925" y="5740400"/>
                <a:ext cx="460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82" name="Line 858"/>
              <p:cNvSpPr>
                <a:spLocks noChangeShapeType="1"/>
              </p:cNvSpPr>
              <p:nvPr/>
            </p:nvSpPr>
            <p:spPr bwMode="auto">
              <a:xfrm>
                <a:off x="-242888" y="5626100"/>
                <a:ext cx="1588" cy="2270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83" name="Rectangle 859"/>
              <p:cNvSpPr>
                <a:spLocks noChangeArrowheads="1"/>
              </p:cNvSpPr>
              <p:nvPr/>
            </p:nvSpPr>
            <p:spPr bwMode="auto">
              <a:xfrm>
                <a:off x="-311495" y="5669961"/>
                <a:ext cx="54844" cy="554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75</a:t>
                </a:r>
                <a:endParaRPr kumimoji="0" lang="zh-CN" altLang="zh-CN" sz="2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84" name="Line 860"/>
              <p:cNvSpPr>
                <a:spLocks noChangeShapeType="1"/>
              </p:cNvSpPr>
              <p:nvPr/>
            </p:nvSpPr>
            <p:spPr bwMode="auto">
              <a:xfrm flipH="1">
                <a:off x="74613" y="5922962"/>
                <a:ext cx="79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85" name="Rectangle 861"/>
              <p:cNvSpPr>
                <a:spLocks noChangeArrowheads="1"/>
              </p:cNvSpPr>
              <p:nvPr/>
            </p:nvSpPr>
            <p:spPr bwMode="auto">
              <a:xfrm>
                <a:off x="103981" y="5914229"/>
                <a:ext cx="26812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86" name="Line 862"/>
              <p:cNvSpPr>
                <a:spLocks noChangeShapeType="1"/>
              </p:cNvSpPr>
              <p:nvPr/>
            </p:nvSpPr>
            <p:spPr bwMode="auto">
              <a:xfrm flipH="1">
                <a:off x="74613" y="5949950"/>
                <a:ext cx="142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87" name="Rectangle 863"/>
              <p:cNvSpPr>
                <a:spLocks noChangeArrowheads="1"/>
              </p:cNvSpPr>
              <p:nvPr/>
            </p:nvSpPr>
            <p:spPr bwMode="auto">
              <a:xfrm>
                <a:off x="110331" y="5941216"/>
                <a:ext cx="26812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88" name="Line 864"/>
              <p:cNvSpPr>
                <a:spLocks noChangeShapeType="1"/>
              </p:cNvSpPr>
              <p:nvPr/>
            </p:nvSpPr>
            <p:spPr bwMode="auto">
              <a:xfrm flipH="1">
                <a:off x="66675" y="5935662"/>
                <a:ext cx="79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89" name="Line 865"/>
              <p:cNvSpPr>
                <a:spLocks noChangeShapeType="1"/>
              </p:cNvSpPr>
              <p:nvPr/>
            </p:nvSpPr>
            <p:spPr bwMode="auto">
              <a:xfrm>
                <a:off x="74613" y="5922962"/>
                <a:ext cx="1588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90" name="Rectangle 866"/>
              <p:cNvSpPr>
                <a:spLocks noChangeArrowheads="1"/>
              </p:cNvSpPr>
              <p:nvPr/>
            </p:nvSpPr>
            <p:spPr bwMode="auto">
              <a:xfrm>
                <a:off x="85727" y="5925339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96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91" name="Line 867"/>
              <p:cNvSpPr>
                <a:spLocks noChangeShapeType="1"/>
              </p:cNvSpPr>
              <p:nvPr/>
            </p:nvSpPr>
            <p:spPr bwMode="auto">
              <a:xfrm flipH="1">
                <a:off x="66675" y="5978525"/>
                <a:ext cx="190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92" name="Rectangle 868"/>
              <p:cNvSpPr>
                <a:spLocks noChangeArrowheads="1"/>
              </p:cNvSpPr>
              <p:nvPr/>
            </p:nvSpPr>
            <p:spPr bwMode="auto">
              <a:xfrm>
                <a:off x="105569" y="5969791"/>
                <a:ext cx="335160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Phaseolus vulgaris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93" name="Line 869"/>
              <p:cNvSpPr>
                <a:spLocks noChangeShapeType="1"/>
              </p:cNvSpPr>
              <p:nvPr/>
            </p:nvSpPr>
            <p:spPr bwMode="auto">
              <a:xfrm flipH="1">
                <a:off x="-15875" y="5957887"/>
                <a:ext cx="825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94" name="Line 870"/>
              <p:cNvSpPr>
                <a:spLocks noChangeShapeType="1"/>
              </p:cNvSpPr>
              <p:nvPr/>
            </p:nvSpPr>
            <p:spPr bwMode="auto">
              <a:xfrm>
                <a:off x="66675" y="5935662"/>
                <a:ext cx="1588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95" name="Rectangle 871"/>
              <p:cNvSpPr>
                <a:spLocks noChangeArrowheads="1"/>
              </p:cNvSpPr>
              <p:nvPr/>
            </p:nvSpPr>
            <p:spPr bwMode="auto">
              <a:xfrm>
                <a:off x="79377" y="5945976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96" name="Line 872"/>
              <p:cNvSpPr>
                <a:spLocks noChangeShapeType="1"/>
              </p:cNvSpPr>
              <p:nvPr/>
            </p:nvSpPr>
            <p:spPr bwMode="auto">
              <a:xfrm flipH="1">
                <a:off x="-15875" y="6007100"/>
                <a:ext cx="920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97" name="Rectangle 873"/>
              <p:cNvSpPr>
                <a:spLocks noChangeArrowheads="1"/>
              </p:cNvSpPr>
              <p:nvPr/>
            </p:nvSpPr>
            <p:spPr bwMode="auto">
              <a:xfrm>
                <a:off x="96044" y="5998366"/>
                <a:ext cx="306214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Cucumis sativus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898" name="Line 874"/>
              <p:cNvSpPr>
                <a:spLocks noChangeShapeType="1"/>
              </p:cNvSpPr>
              <p:nvPr/>
            </p:nvSpPr>
            <p:spPr bwMode="auto">
              <a:xfrm flipH="1">
                <a:off x="-23813" y="5981700"/>
                <a:ext cx="79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99" name="Line 875"/>
              <p:cNvSpPr>
                <a:spLocks noChangeShapeType="1"/>
              </p:cNvSpPr>
              <p:nvPr/>
            </p:nvSpPr>
            <p:spPr bwMode="auto">
              <a:xfrm>
                <a:off x="-15875" y="5957887"/>
                <a:ext cx="1588" cy="492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01" name="Line 877"/>
              <p:cNvSpPr>
                <a:spLocks noChangeShapeType="1"/>
              </p:cNvSpPr>
              <p:nvPr/>
            </p:nvSpPr>
            <p:spPr bwMode="auto">
              <a:xfrm flipH="1">
                <a:off x="-23813" y="6035675"/>
                <a:ext cx="1079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02" name="Rectangle 878"/>
              <p:cNvSpPr>
                <a:spLocks noChangeArrowheads="1"/>
              </p:cNvSpPr>
              <p:nvPr/>
            </p:nvSpPr>
            <p:spPr bwMode="auto">
              <a:xfrm>
                <a:off x="103981" y="6026941"/>
                <a:ext cx="33820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Eucalyptus grandis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03" name="Line 879"/>
              <p:cNvSpPr>
                <a:spLocks noChangeShapeType="1"/>
              </p:cNvSpPr>
              <p:nvPr/>
            </p:nvSpPr>
            <p:spPr bwMode="auto">
              <a:xfrm flipH="1">
                <a:off x="-30163" y="6008687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04" name="Line 880"/>
              <p:cNvSpPr>
                <a:spLocks noChangeShapeType="1"/>
              </p:cNvSpPr>
              <p:nvPr/>
            </p:nvSpPr>
            <p:spPr bwMode="auto">
              <a:xfrm>
                <a:off x="-23813" y="5981700"/>
                <a:ext cx="1588" cy="539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06" name="Line 882"/>
              <p:cNvSpPr>
                <a:spLocks noChangeShapeType="1"/>
              </p:cNvSpPr>
              <p:nvPr/>
            </p:nvSpPr>
            <p:spPr bwMode="auto">
              <a:xfrm flipH="1">
                <a:off x="31750" y="6064250"/>
                <a:ext cx="127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07" name="Rectangle 883"/>
              <p:cNvSpPr>
                <a:spLocks noChangeArrowheads="1"/>
              </p:cNvSpPr>
              <p:nvPr/>
            </p:nvSpPr>
            <p:spPr bwMode="auto">
              <a:xfrm>
                <a:off x="64294" y="6053929"/>
                <a:ext cx="30773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Malus domestica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08" name="Line 884"/>
              <p:cNvSpPr>
                <a:spLocks noChangeShapeType="1"/>
              </p:cNvSpPr>
              <p:nvPr/>
            </p:nvSpPr>
            <p:spPr bwMode="auto">
              <a:xfrm flipH="1">
                <a:off x="31750" y="6091237"/>
                <a:ext cx="396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09" name="Rectangle 885"/>
              <p:cNvSpPr>
                <a:spLocks noChangeArrowheads="1"/>
              </p:cNvSpPr>
              <p:nvPr/>
            </p:nvSpPr>
            <p:spPr bwMode="auto">
              <a:xfrm>
                <a:off x="92869" y="6082504"/>
                <a:ext cx="30773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Malus domestica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10" name="Line 886"/>
              <p:cNvSpPr>
                <a:spLocks noChangeShapeType="1"/>
              </p:cNvSpPr>
              <p:nvPr/>
            </p:nvSpPr>
            <p:spPr bwMode="auto">
              <a:xfrm flipH="1">
                <a:off x="-3175" y="6076950"/>
                <a:ext cx="349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11" name="Line 887"/>
              <p:cNvSpPr>
                <a:spLocks noChangeShapeType="1"/>
              </p:cNvSpPr>
              <p:nvPr/>
            </p:nvSpPr>
            <p:spPr bwMode="auto">
              <a:xfrm>
                <a:off x="31750" y="6064250"/>
                <a:ext cx="1588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12" name="Rectangle 888"/>
              <p:cNvSpPr>
                <a:spLocks noChangeArrowheads="1"/>
              </p:cNvSpPr>
              <p:nvPr/>
            </p:nvSpPr>
            <p:spPr bwMode="auto">
              <a:xfrm>
                <a:off x="42865" y="6066626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13" name="Line 889"/>
              <p:cNvSpPr>
                <a:spLocks noChangeShapeType="1"/>
              </p:cNvSpPr>
              <p:nvPr/>
            </p:nvSpPr>
            <p:spPr bwMode="auto">
              <a:xfrm flipH="1">
                <a:off x="-3175" y="6119812"/>
                <a:ext cx="174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14" name="Rectangle 890"/>
              <p:cNvSpPr>
                <a:spLocks noChangeArrowheads="1"/>
              </p:cNvSpPr>
              <p:nvPr/>
            </p:nvSpPr>
            <p:spPr bwMode="auto">
              <a:xfrm>
                <a:off x="35719" y="6111079"/>
                <a:ext cx="28945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Prunus persica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15" name="Line 891"/>
              <p:cNvSpPr>
                <a:spLocks noChangeShapeType="1"/>
              </p:cNvSpPr>
              <p:nvPr/>
            </p:nvSpPr>
            <p:spPr bwMode="auto">
              <a:xfrm flipH="1">
                <a:off x="-30163" y="6099175"/>
                <a:ext cx="269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16" name="Line 892"/>
              <p:cNvSpPr>
                <a:spLocks noChangeShapeType="1"/>
              </p:cNvSpPr>
              <p:nvPr/>
            </p:nvSpPr>
            <p:spPr bwMode="auto">
              <a:xfrm>
                <a:off x="-3175" y="6076950"/>
                <a:ext cx="1588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17" name="Rectangle 893"/>
              <p:cNvSpPr>
                <a:spLocks noChangeArrowheads="1"/>
              </p:cNvSpPr>
              <p:nvPr/>
            </p:nvSpPr>
            <p:spPr bwMode="auto">
              <a:xfrm>
                <a:off x="9527" y="6087264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18" name="Line 894"/>
              <p:cNvSpPr>
                <a:spLocks noChangeShapeType="1"/>
              </p:cNvSpPr>
              <p:nvPr/>
            </p:nvSpPr>
            <p:spPr bwMode="auto">
              <a:xfrm flipH="1">
                <a:off x="-38100" y="6053137"/>
                <a:ext cx="79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19" name="Line 895"/>
              <p:cNvSpPr>
                <a:spLocks noChangeShapeType="1"/>
              </p:cNvSpPr>
              <p:nvPr/>
            </p:nvSpPr>
            <p:spPr bwMode="auto">
              <a:xfrm>
                <a:off x="-30163" y="6008687"/>
                <a:ext cx="1588" cy="904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21" name="Line 897"/>
              <p:cNvSpPr>
                <a:spLocks noChangeShapeType="1"/>
              </p:cNvSpPr>
              <p:nvPr/>
            </p:nvSpPr>
            <p:spPr bwMode="auto">
              <a:xfrm flipH="1">
                <a:off x="20638" y="6148387"/>
                <a:ext cx="158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22" name="Rectangle 898"/>
              <p:cNvSpPr>
                <a:spLocks noChangeArrowheads="1"/>
              </p:cNvSpPr>
              <p:nvPr/>
            </p:nvSpPr>
            <p:spPr bwMode="auto">
              <a:xfrm>
                <a:off x="57944" y="6139654"/>
                <a:ext cx="34887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Populus trichocarpa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23" name="Line 899"/>
              <p:cNvSpPr>
                <a:spLocks noChangeShapeType="1"/>
              </p:cNvSpPr>
              <p:nvPr/>
            </p:nvSpPr>
            <p:spPr bwMode="auto">
              <a:xfrm flipH="1">
                <a:off x="20638" y="6176962"/>
                <a:ext cx="47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24" name="Rectangle 900"/>
              <p:cNvSpPr>
                <a:spLocks noChangeArrowheads="1"/>
              </p:cNvSpPr>
              <p:nvPr/>
            </p:nvSpPr>
            <p:spPr bwMode="auto">
              <a:xfrm>
                <a:off x="46831" y="6168229"/>
                <a:ext cx="34887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Populus trichocarpa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25" name="Line 901"/>
              <p:cNvSpPr>
                <a:spLocks noChangeShapeType="1"/>
              </p:cNvSpPr>
              <p:nvPr/>
            </p:nvSpPr>
            <p:spPr bwMode="auto">
              <a:xfrm flipH="1">
                <a:off x="-6350" y="6161087"/>
                <a:ext cx="269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26" name="Line 902"/>
              <p:cNvSpPr>
                <a:spLocks noChangeShapeType="1"/>
              </p:cNvSpPr>
              <p:nvPr/>
            </p:nvSpPr>
            <p:spPr bwMode="auto">
              <a:xfrm>
                <a:off x="20638" y="6148387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27" name="Rectangle 903"/>
              <p:cNvSpPr>
                <a:spLocks noChangeArrowheads="1"/>
              </p:cNvSpPr>
              <p:nvPr/>
            </p:nvSpPr>
            <p:spPr bwMode="auto">
              <a:xfrm>
                <a:off x="31752" y="6150764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28" name="Line 904"/>
              <p:cNvSpPr>
                <a:spLocks noChangeShapeType="1"/>
              </p:cNvSpPr>
              <p:nvPr/>
            </p:nvSpPr>
            <p:spPr bwMode="auto">
              <a:xfrm flipH="1">
                <a:off x="-6350" y="6203950"/>
                <a:ext cx="301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29" name="Rectangle 905"/>
              <p:cNvSpPr>
                <a:spLocks noChangeArrowheads="1"/>
              </p:cNvSpPr>
              <p:nvPr/>
            </p:nvSpPr>
            <p:spPr bwMode="auto">
              <a:xfrm>
                <a:off x="45244" y="6195216"/>
                <a:ext cx="34887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Populus trichocarpa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30" name="Line 906"/>
              <p:cNvSpPr>
                <a:spLocks noChangeShapeType="1"/>
              </p:cNvSpPr>
              <p:nvPr/>
            </p:nvSpPr>
            <p:spPr bwMode="auto">
              <a:xfrm flipH="1">
                <a:off x="-25400" y="6181725"/>
                <a:ext cx="190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31" name="Line 907"/>
              <p:cNvSpPr>
                <a:spLocks noChangeShapeType="1"/>
              </p:cNvSpPr>
              <p:nvPr/>
            </p:nvSpPr>
            <p:spPr bwMode="auto">
              <a:xfrm>
                <a:off x="-6350" y="6161087"/>
                <a:ext cx="1588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32" name="Rectangle 908"/>
              <p:cNvSpPr>
                <a:spLocks noChangeArrowheads="1"/>
              </p:cNvSpPr>
              <p:nvPr/>
            </p:nvSpPr>
            <p:spPr bwMode="auto">
              <a:xfrm>
                <a:off x="4765" y="6171401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99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33" name="Line 909"/>
              <p:cNvSpPr>
                <a:spLocks noChangeShapeType="1"/>
              </p:cNvSpPr>
              <p:nvPr/>
            </p:nvSpPr>
            <p:spPr bwMode="auto">
              <a:xfrm flipH="1">
                <a:off x="61913" y="6232525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34" name="Rectangle 910"/>
              <p:cNvSpPr>
                <a:spLocks noChangeArrowheads="1"/>
              </p:cNvSpPr>
              <p:nvPr/>
            </p:nvSpPr>
            <p:spPr bwMode="auto">
              <a:xfrm>
                <a:off x="89694" y="6222204"/>
                <a:ext cx="35344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Linum usitatissimum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35" name="Line 911"/>
              <p:cNvSpPr>
                <a:spLocks noChangeShapeType="1"/>
              </p:cNvSpPr>
              <p:nvPr/>
            </p:nvSpPr>
            <p:spPr bwMode="auto">
              <a:xfrm flipH="1">
                <a:off x="61913" y="6259512"/>
                <a:ext cx="111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36" name="Rectangle 912"/>
              <p:cNvSpPr>
                <a:spLocks noChangeArrowheads="1"/>
              </p:cNvSpPr>
              <p:nvPr/>
            </p:nvSpPr>
            <p:spPr bwMode="auto">
              <a:xfrm>
                <a:off x="92869" y="6250779"/>
                <a:ext cx="35344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Linum usitatissimum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37" name="Line 913"/>
              <p:cNvSpPr>
                <a:spLocks noChangeShapeType="1"/>
              </p:cNvSpPr>
              <p:nvPr/>
            </p:nvSpPr>
            <p:spPr bwMode="auto">
              <a:xfrm flipH="1">
                <a:off x="-25400" y="6245225"/>
                <a:ext cx="873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38" name="Line 914"/>
              <p:cNvSpPr>
                <a:spLocks noChangeShapeType="1"/>
              </p:cNvSpPr>
              <p:nvPr/>
            </p:nvSpPr>
            <p:spPr bwMode="auto">
              <a:xfrm>
                <a:off x="61913" y="6232525"/>
                <a:ext cx="1588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39" name="Rectangle 915"/>
              <p:cNvSpPr>
                <a:spLocks noChangeArrowheads="1"/>
              </p:cNvSpPr>
              <p:nvPr/>
            </p:nvSpPr>
            <p:spPr bwMode="auto">
              <a:xfrm>
                <a:off x="74615" y="6234901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40" name="Line 916"/>
              <p:cNvSpPr>
                <a:spLocks noChangeShapeType="1"/>
              </p:cNvSpPr>
              <p:nvPr/>
            </p:nvSpPr>
            <p:spPr bwMode="auto">
              <a:xfrm flipH="1">
                <a:off x="-31750" y="6213475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41" name="Line 917"/>
              <p:cNvSpPr>
                <a:spLocks noChangeShapeType="1"/>
              </p:cNvSpPr>
              <p:nvPr/>
            </p:nvSpPr>
            <p:spPr bwMode="auto">
              <a:xfrm>
                <a:off x="-25400" y="6181725"/>
                <a:ext cx="1588" cy="635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43" name="Line 919"/>
              <p:cNvSpPr>
                <a:spLocks noChangeShapeType="1"/>
              </p:cNvSpPr>
              <p:nvPr/>
            </p:nvSpPr>
            <p:spPr bwMode="auto">
              <a:xfrm flipH="1">
                <a:off x="-15875" y="6288087"/>
                <a:ext cx="269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44" name="Rectangle 920"/>
              <p:cNvSpPr>
                <a:spLocks noChangeArrowheads="1"/>
              </p:cNvSpPr>
              <p:nvPr/>
            </p:nvSpPr>
            <p:spPr bwMode="auto">
              <a:xfrm>
                <a:off x="32544" y="6279354"/>
                <a:ext cx="32906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Ricinus communis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45" name="Line 921"/>
              <p:cNvSpPr>
                <a:spLocks noChangeShapeType="1"/>
              </p:cNvSpPr>
              <p:nvPr/>
            </p:nvSpPr>
            <p:spPr bwMode="auto">
              <a:xfrm flipH="1">
                <a:off x="-15875" y="6316662"/>
                <a:ext cx="349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46" name="Rectangle 922"/>
              <p:cNvSpPr>
                <a:spLocks noChangeArrowheads="1"/>
              </p:cNvSpPr>
              <p:nvPr/>
            </p:nvSpPr>
            <p:spPr bwMode="auto">
              <a:xfrm>
                <a:off x="40481" y="6307929"/>
                <a:ext cx="324495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Manihot esculenta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47" name="Line 923"/>
              <p:cNvSpPr>
                <a:spLocks noChangeShapeType="1"/>
              </p:cNvSpPr>
              <p:nvPr/>
            </p:nvSpPr>
            <p:spPr bwMode="auto">
              <a:xfrm flipH="1">
                <a:off x="-31750" y="6302375"/>
                <a:ext cx="158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48" name="Line 924"/>
              <p:cNvSpPr>
                <a:spLocks noChangeShapeType="1"/>
              </p:cNvSpPr>
              <p:nvPr/>
            </p:nvSpPr>
            <p:spPr bwMode="auto">
              <a:xfrm>
                <a:off x="-15875" y="6288087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49" name="Rectangle 925"/>
              <p:cNvSpPr>
                <a:spLocks noChangeArrowheads="1"/>
              </p:cNvSpPr>
              <p:nvPr/>
            </p:nvSpPr>
            <p:spPr bwMode="auto">
              <a:xfrm>
                <a:off x="-3173" y="6290464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97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50" name="Line 926"/>
              <p:cNvSpPr>
                <a:spLocks noChangeShapeType="1"/>
              </p:cNvSpPr>
              <p:nvPr/>
            </p:nvSpPr>
            <p:spPr bwMode="auto">
              <a:xfrm flipH="1">
                <a:off x="-38100" y="6257925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51" name="Line 927"/>
              <p:cNvSpPr>
                <a:spLocks noChangeShapeType="1"/>
              </p:cNvSpPr>
              <p:nvPr/>
            </p:nvSpPr>
            <p:spPr bwMode="auto">
              <a:xfrm>
                <a:off x="-31750" y="6213475"/>
                <a:ext cx="1588" cy="889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53" name="Line 929"/>
              <p:cNvSpPr>
                <a:spLocks noChangeShapeType="1"/>
              </p:cNvSpPr>
              <p:nvPr/>
            </p:nvSpPr>
            <p:spPr bwMode="auto">
              <a:xfrm flipH="1">
                <a:off x="-44450" y="6154737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54" name="Line 930"/>
              <p:cNvSpPr>
                <a:spLocks noChangeShapeType="1"/>
              </p:cNvSpPr>
              <p:nvPr/>
            </p:nvSpPr>
            <p:spPr bwMode="auto">
              <a:xfrm>
                <a:off x="-38100" y="6053137"/>
                <a:ext cx="1588" cy="2047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56" name="Line 932"/>
              <p:cNvSpPr>
                <a:spLocks noChangeShapeType="1"/>
              </p:cNvSpPr>
              <p:nvPr/>
            </p:nvSpPr>
            <p:spPr bwMode="auto">
              <a:xfrm flipH="1">
                <a:off x="80963" y="6345237"/>
                <a:ext cx="333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57" name="Rectangle 933"/>
              <p:cNvSpPr>
                <a:spLocks noChangeArrowheads="1"/>
              </p:cNvSpPr>
              <p:nvPr/>
            </p:nvSpPr>
            <p:spPr bwMode="auto">
              <a:xfrm>
                <a:off x="134144" y="6334916"/>
                <a:ext cx="2864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58" name="Line 934"/>
              <p:cNvSpPr>
                <a:spLocks noChangeShapeType="1"/>
              </p:cNvSpPr>
              <p:nvPr/>
            </p:nvSpPr>
            <p:spPr bwMode="auto">
              <a:xfrm flipH="1">
                <a:off x="80963" y="6372225"/>
                <a:ext cx="174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59" name="Rectangle 935"/>
              <p:cNvSpPr>
                <a:spLocks noChangeArrowheads="1"/>
              </p:cNvSpPr>
              <p:nvPr/>
            </p:nvSpPr>
            <p:spPr bwMode="auto">
              <a:xfrm>
                <a:off x="119856" y="6363491"/>
                <a:ext cx="27269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PHO1;H9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60" name="Line 936"/>
              <p:cNvSpPr>
                <a:spLocks noChangeShapeType="1"/>
              </p:cNvSpPr>
              <p:nvPr/>
            </p:nvSpPr>
            <p:spPr bwMode="auto">
              <a:xfrm flipH="1">
                <a:off x="77788" y="6357937"/>
                <a:ext cx="31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61" name="Line 937"/>
              <p:cNvSpPr>
                <a:spLocks noChangeShapeType="1"/>
              </p:cNvSpPr>
              <p:nvPr/>
            </p:nvSpPr>
            <p:spPr bwMode="auto">
              <a:xfrm>
                <a:off x="80963" y="6345237"/>
                <a:ext cx="1588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62" name="Rectangle 938"/>
              <p:cNvSpPr>
                <a:spLocks noChangeArrowheads="1"/>
              </p:cNvSpPr>
              <p:nvPr/>
            </p:nvSpPr>
            <p:spPr bwMode="auto">
              <a:xfrm>
                <a:off x="93665" y="6347614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59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63" name="Line 939"/>
              <p:cNvSpPr>
                <a:spLocks noChangeShapeType="1"/>
              </p:cNvSpPr>
              <p:nvPr/>
            </p:nvSpPr>
            <p:spPr bwMode="auto">
              <a:xfrm flipH="1">
                <a:off x="77788" y="6400800"/>
                <a:ext cx="95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64" name="Rectangle 940"/>
              <p:cNvSpPr>
                <a:spLocks noChangeArrowheads="1"/>
              </p:cNvSpPr>
              <p:nvPr/>
            </p:nvSpPr>
            <p:spPr bwMode="auto">
              <a:xfrm>
                <a:off x="107156" y="6392066"/>
                <a:ext cx="2864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65" name="Line 941"/>
              <p:cNvSpPr>
                <a:spLocks noChangeShapeType="1"/>
              </p:cNvSpPr>
              <p:nvPr/>
            </p:nvSpPr>
            <p:spPr bwMode="auto">
              <a:xfrm flipH="1">
                <a:off x="73025" y="6380162"/>
                <a:ext cx="47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66" name="Line 942"/>
              <p:cNvSpPr>
                <a:spLocks noChangeShapeType="1"/>
              </p:cNvSpPr>
              <p:nvPr/>
            </p:nvSpPr>
            <p:spPr bwMode="auto">
              <a:xfrm>
                <a:off x="77788" y="6357937"/>
                <a:ext cx="1588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67" name="Rectangle 943"/>
              <p:cNvSpPr>
                <a:spLocks noChangeArrowheads="1"/>
              </p:cNvSpPr>
              <p:nvPr/>
            </p:nvSpPr>
            <p:spPr bwMode="auto">
              <a:xfrm>
                <a:off x="91283" y="6368251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82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68" name="Line 944"/>
              <p:cNvSpPr>
                <a:spLocks noChangeShapeType="1"/>
              </p:cNvSpPr>
              <p:nvPr/>
            </p:nvSpPr>
            <p:spPr bwMode="auto">
              <a:xfrm flipH="1">
                <a:off x="73025" y="6429375"/>
                <a:ext cx="79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69" name="Rectangle 945"/>
              <p:cNvSpPr>
                <a:spLocks noChangeArrowheads="1"/>
              </p:cNvSpPr>
              <p:nvPr/>
            </p:nvSpPr>
            <p:spPr bwMode="auto">
              <a:xfrm>
                <a:off x="103187" y="6420641"/>
                <a:ext cx="37324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Thellungiella halophila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70" name="Line 946"/>
              <p:cNvSpPr>
                <a:spLocks noChangeShapeType="1"/>
              </p:cNvSpPr>
              <p:nvPr/>
            </p:nvSpPr>
            <p:spPr bwMode="auto">
              <a:xfrm flipH="1">
                <a:off x="66675" y="6403975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71" name="Line 947"/>
              <p:cNvSpPr>
                <a:spLocks noChangeShapeType="1"/>
              </p:cNvSpPr>
              <p:nvPr/>
            </p:nvSpPr>
            <p:spPr bwMode="auto">
              <a:xfrm>
                <a:off x="73025" y="6380162"/>
                <a:ext cx="1588" cy="492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72" name="Rectangle 948"/>
              <p:cNvSpPr>
                <a:spLocks noChangeArrowheads="1"/>
              </p:cNvSpPr>
              <p:nvPr/>
            </p:nvSpPr>
            <p:spPr bwMode="auto">
              <a:xfrm>
                <a:off x="88108" y="6393651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73" name="Line 949"/>
              <p:cNvSpPr>
                <a:spLocks noChangeShapeType="1"/>
              </p:cNvSpPr>
              <p:nvPr/>
            </p:nvSpPr>
            <p:spPr bwMode="auto">
              <a:xfrm flipH="1">
                <a:off x="69850" y="6457950"/>
                <a:ext cx="142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74" name="Rectangle 950"/>
              <p:cNvSpPr>
                <a:spLocks noChangeArrowheads="1"/>
              </p:cNvSpPr>
              <p:nvPr/>
            </p:nvSpPr>
            <p:spPr bwMode="auto">
              <a:xfrm>
                <a:off x="107950" y="6449216"/>
                <a:ext cx="29859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Capsella rubella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75" name="Line 951"/>
              <p:cNvSpPr>
                <a:spLocks noChangeShapeType="1"/>
              </p:cNvSpPr>
              <p:nvPr/>
            </p:nvSpPr>
            <p:spPr bwMode="auto">
              <a:xfrm flipH="1">
                <a:off x="69850" y="6486525"/>
                <a:ext cx="142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76" name="Rectangle 952"/>
              <p:cNvSpPr>
                <a:spLocks noChangeArrowheads="1"/>
              </p:cNvSpPr>
              <p:nvPr/>
            </p:nvSpPr>
            <p:spPr bwMode="auto">
              <a:xfrm>
                <a:off x="107950" y="6476204"/>
                <a:ext cx="35191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Arabidopsis thaliana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77" name="Line 953"/>
              <p:cNvSpPr>
                <a:spLocks noChangeShapeType="1"/>
              </p:cNvSpPr>
              <p:nvPr/>
            </p:nvSpPr>
            <p:spPr bwMode="auto">
              <a:xfrm flipH="1">
                <a:off x="66675" y="6470650"/>
                <a:ext cx="31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78" name="Line 954"/>
              <p:cNvSpPr>
                <a:spLocks noChangeShapeType="1"/>
              </p:cNvSpPr>
              <p:nvPr/>
            </p:nvSpPr>
            <p:spPr bwMode="auto">
              <a:xfrm>
                <a:off x="69850" y="6457950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79" name="Rectangle 955"/>
              <p:cNvSpPr>
                <a:spLocks noChangeArrowheads="1"/>
              </p:cNvSpPr>
              <p:nvPr/>
            </p:nvSpPr>
            <p:spPr bwMode="auto">
              <a:xfrm>
                <a:off x="84933" y="6460326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81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80" name="Line 956"/>
              <p:cNvSpPr>
                <a:spLocks noChangeShapeType="1"/>
              </p:cNvSpPr>
              <p:nvPr/>
            </p:nvSpPr>
            <p:spPr bwMode="auto">
              <a:xfrm flipH="1">
                <a:off x="-34925" y="6437312"/>
                <a:ext cx="1016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81" name="Line 957"/>
              <p:cNvSpPr>
                <a:spLocks noChangeShapeType="1"/>
              </p:cNvSpPr>
              <p:nvPr/>
            </p:nvSpPr>
            <p:spPr bwMode="auto">
              <a:xfrm>
                <a:off x="66675" y="6403975"/>
                <a:ext cx="1588" cy="666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82" name="Rectangle 958"/>
              <p:cNvSpPr>
                <a:spLocks noChangeArrowheads="1"/>
              </p:cNvSpPr>
              <p:nvPr/>
            </p:nvSpPr>
            <p:spPr bwMode="auto">
              <a:xfrm>
                <a:off x="80171" y="6425401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83" name="Line 959"/>
              <p:cNvSpPr>
                <a:spLocks noChangeShapeType="1"/>
              </p:cNvSpPr>
              <p:nvPr/>
            </p:nvSpPr>
            <p:spPr bwMode="auto">
              <a:xfrm>
                <a:off x="3175" y="6513512"/>
                <a:ext cx="15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84" name="Rectangle 960"/>
              <p:cNvSpPr>
                <a:spLocks noChangeArrowheads="1"/>
              </p:cNvSpPr>
              <p:nvPr/>
            </p:nvSpPr>
            <p:spPr bwMode="auto">
              <a:xfrm>
                <a:off x="36715" y="6504779"/>
                <a:ext cx="2864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Citrus sinensis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85" name="Line 961"/>
              <p:cNvSpPr>
                <a:spLocks noChangeShapeType="1"/>
              </p:cNvSpPr>
              <p:nvPr/>
            </p:nvSpPr>
            <p:spPr bwMode="auto">
              <a:xfrm flipH="1">
                <a:off x="3175" y="6540500"/>
                <a:ext cx="31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86" name="Rectangle 962"/>
              <p:cNvSpPr>
                <a:spLocks noChangeArrowheads="1"/>
              </p:cNvSpPr>
              <p:nvPr/>
            </p:nvSpPr>
            <p:spPr bwMode="auto">
              <a:xfrm>
                <a:off x="39889" y="6531766"/>
                <a:ext cx="315355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Citrus clementina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87" name="Line 963"/>
              <p:cNvSpPr>
                <a:spLocks noChangeShapeType="1"/>
              </p:cNvSpPr>
              <p:nvPr/>
            </p:nvSpPr>
            <p:spPr bwMode="auto">
              <a:xfrm flipH="1">
                <a:off x="-34925" y="6527800"/>
                <a:ext cx="381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88" name="Line 964"/>
              <p:cNvSpPr>
                <a:spLocks noChangeShapeType="1"/>
              </p:cNvSpPr>
              <p:nvPr/>
            </p:nvSpPr>
            <p:spPr bwMode="auto">
              <a:xfrm>
                <a:off x="3175" y="6513512"/>
                <a:ext cx="1588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89" name="Rectangle 965"/>
              <p:cNvSpPr>
                <a:spLocks noChangeArrowheads="1"/>
              </p:cNvSpPr>
              <p:nvPr/>
            </p:nvSpPr>
            <p:spPr bwMode="auto">
              <a:xfrm>
                <a:off x="6944" y="6515889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90" name="Line 966"/>
              <p:cNvSpPr>
                <a:spLocks noChangeShapeType="1"/>
              </p:cNvSpPr>
              <p:nvPr/>
            </p:nvSpPr>
            <p:spPr bwMode="auto">
              <a:xfrm flipH="1">
                <a:off x="-44450" y="6481762"/>
                <a:ext cx="95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91" name="Line 967"/>
              <p:cNvSpPr>
                <a:spLocks noChangeShapeType="1"/>
              </p:cNvSpPr>
              <p:nvPr/>
            </p:nvSpPr>
            <p:spPr bwMode="auto">
              <a:xfrm>
                <a:off x="-34925" y="6437312"/>
                <a:ext cx="1588" cy="904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93" name="Line 969"/>
              <p:cNvSpPr>
                <a:spLocks noChangeShapeType="1"/>
              </p:cNvSpPr>
              <p:nvPr/>
            </p:nvSpPr>
            <p:spPr bwMode="auto">
              <a:xfrm flipH="1">
                <a:off x="-46038" y="6318250"/>
                <a:ext cx="15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94" name="Line 970"/>
              <p:cNvSpPr>
                <a:spLocks noChangeShapeType="1"/>
              </p:cNvSpPr>
              <p:nvPr/>
            </p:nvSpPr>
            <p:spPr bwMode="auto">
              <a:xfrm>
                <a:off x="-44450" y="6154737"/>
                <a:ext cx="1588" cy="32702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96" name="Line 972"/>
              <p:cNvSpPr>
                <a:spLocks noChangeShapeType="1"/>
              </p:cNvSpPr>
              <p:nvPr/>
            </p:nvSpPr>
            <p:spPr bwMode="auto">
              <a:xfrm flipH="1">
                <a:off x="-46038" y="6569075"/>
                <a:ext cx="635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97" name="Rectangle 973"/>
              <p:cNvSpPr>
                <a:spLocks noChangeArrowheads="1"/>
              </p:cNvSpPr>
              <p:nvPr/>
            </p:nvSpPr>
            <p:spPr bwMode="auto">
              <a:xfrm>
                <a:off x="39687" y="6560341"/>
                <a:ext cx="278792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Carica papaya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1998" name="Line 974"/>
              <p:cNvSpPr>
                <a:spLocks noChangeShapeType="1"/>
              </p:cNvSpPr>
              <p:nvPr/>
            </p:nvSpPr>
            <p:spPr bwMode="auto">
              <a:xfrm flipH="1">
                <a:off x="-57150" y="6443662"/>
                <a:ext cx="111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99" name="Line 975"/>
              <p:cNvSpPr>
                <a:spLocks noChangeShapeType="1"/>
              </p:cNvSpPr>
              <p:nvPr/>
            </p:nvSpPr>
            <p:spPr bwMode="auto">
              <a:xfrm>
                <a:off x="-46038" y="6318250"/>
                <a:ext cx="1588" cy="25082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01" name="Line 977"/>
              <p:cNvSpPr>
                <a:spLocks noChangeShapeType="1"/>
              </p:cNvSpPr>
              <p:nvPr/>
            </p:nvSpPr>
            <p:spPr bwMode="auto">
              <a:xfrm flipH="1">
                <a:off x="-57150" y="6597650"/>
                <a:ext cx="428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02" name="Rectangle 978"/>
              <p:cNvSpPr>
                <a:spLocks noChangeArrowheads="1"/>
              </p:cNvSpPr>
              <p:nvPr/>
            </p:nvSpPr>
            <p:spPr bwMode="auto">
              <a:xfrm>
                <a:off x="794" y="6584154"/>
                <a:ext cx="25441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Vitis vinifera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03" name="Line 979"/>
              <p:cNvSpPr>
                <a:spLocks noChangeShapeType="1"/>
              </p:cNvSpPr>
              <p:nvPr/>
            </p:nvSpPr>
            <p:spPr bwMode="auto">
              <a:xfrm flipH="1">
                <a:off x="-73025" y="6521450"/>
                <a:ext cx="158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04" name="Line 980"/>
              <p:cNvSpPr>
                <a:spLocks noChangeShapeType="1"/>
              </p:cNvSpPr>
              <p:nvPr/>
            </p:nvSpPr>
            <p:spPr bwMode="auto">
              <a:xfrm>
                <a:off x="-57150" y="6443662"/>
                <a:ext cx="1588" cy="153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05" name="Rectangle 981"/>
              <p:cNvSpPr>
                <a:spLocks noChangeArrowheads="1"/>
              </p:cNvSpPr>
              <p:nvPr/>
            </p:nvSpPr>
            <p:spPr bwMode="auto">
              <a:xfrm>
                <a:off x="-88088" y="6496675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06" name="Line 982"/>
              <p:cNvSpPr>
                <a:spLocks noChangeShapeType="1"/>
              </p:cNvSpPr>
              <p:nvPr/>
            </p:nvSpPr>
            <p:spPr bwMode="auto">
              <a:xfrm flipH="1">
                <a:off x="-44450" y="6626225"/>
                <a:ext cx="1206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07" name="Rectangle 983"/>
              <p:cNvSpPr>
                <a:spLocks noChangeArrowheads="1"/>
              </p:cNvSpPr>
              <p:nvPr/>
            </p:nvSpPr>
            <p:spPr bwMode="auto">
              <a:xfrm>
                <a:off x="91282" y="6612729"/>
                <a:ext cx="31230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Mimulus guttatus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08" name="Line 984"/>
              <p:cNvSpPr>
                <a:spLocks noChangeShapeType="1"/>
              </p:cNvSpPr>
              <p:nvPr/>
            </p:nvSpPr>
            <p:spPr bwMode="auto">
              <a:xfrm flipH="1">
                <a:off x="-44450" y="6653212"/>
                <a:ext cx="1317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09" name="Rectangle 985"/>
              <p:cNvSpPr>
                <a:spLocks noChangeArrowheads="1"/>
              </p:cNvSpPr>
              <p:nvPr/>
            </p:nvSpPr>
            <p:spPr bwMode="auto">
              <a:xfrm>
                <a:off x="102394" y="6639717"/>
                <a:ext cx="31230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Mimulus guttatus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10" name="Line 986"/>
              <p:cNvSpPr>
                <a:spLocks noChangeShapeType="1"/>
              </p:cNvSpPr>
              <p:nvPr/>
            </p:nvSpPr>
            <p:spPr bwMode="auto">
              <a:xfrm flipH="1">
                <a:off x="-73025" y="6638925"/>
                <a:ext cx="285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11" name="Line 987"/>
              <p:cNvSpPr>
                <a:spLocks noChangeShapeType="1"/>
              </p:cNvSpPr>
              <p:nvPr/>
            </p:nvSpPr>
            <p:spPr bwMode="auto">
              <a:xfrm>
                <a:off x="-44450" y="6626225"/>
                <a:ext cx="1588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12" name="Rectangle 988"/>
              <p:cNvSpPr>
                <a:spLocks noChangeArrowheads="1"/>
              </p:cNvSpPr>
              <p:nvPr/>
            </p:nvSpPr>
            <p:spPr bwMode="auto">
              <a:xfrm>
                <a:off x="-30955" y="6628601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87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13" name="Line 989"/>
              <p:cNvSpPr>
                <a:spLocks noChangeShapeType="1"/>
              </p:cNvSpPr>
              <p:nvPr/>
            </p:nvSpPr>
            <p:spPr bwMode="auto">
              <a:xfrm flipH="1">
                <a:off x="-84138" y="6580187"/>
                <a:ext cx="111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14" name="Line 990"/>
              <p:cNvSpPr>
                <a:spLocks noChangeShapeType="1"/>
              </p:cNvSpPr>
              <p:nvPr/>
            </p:nvSpPr>
            <p:spPr bwMode="auto">
              <a:xfrm>
                <a:off x="-73025" y="6521450"/>
                <a:ext cx="1588" cy="1174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15" name="Rectangle 991"/>
              <p:cNvSpPr>
                <a:spLocks noChangeArrowheads="1"/>
              </p:cNvSpPr>
              <p:nvPr/>
            </p:nvSpPr>
            <p:spPr bwMode="auto">
              <a:xfrm>
                <a:off x="-123731" y="6566132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16" name="Line 992"/>
              <p:cNvSpPr>
                <a:spLocks noChangeShapeType="1"/>
              </p:cNvSpPr>
              <p:nvPr/>
            </p:nvSpPr>
            <p:spPr bwMode="auto">
              <a:xfrm flipH="1">
                <a:off x="-84138" y="6681787"/>
                <a:ext cx="635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17" name="Rectangle 993"/>
              <p:cNvSpPr>
                <a:spLocks noChangeArrowheads="1"/>
              </p:cNvSpPr>
              <p:nvPr/>
            </p:nvSpPr>
            <p:spPr bwMode="auto">
              <a:xfrm>
                <a:off x="-3969" y="6668292"/>
                <a:ext cx="32906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Aquilegia coerulea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18" name="Line 994"/>
              <p:cNvSpPr>
                <a:spLocks noChangeShapeType="1"/>
              </p:cNvSpPr>
              <p:nvPr/>
            </p:nvSpPr>
            <p:spPr bwMode="auto">
              <a:xfrm flipH="1">
                <a:off x="-141288" y="6630987"/>
                <a:ext cx="571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19" name="Line 995"/>
              <p:cNvSpPr>
                <a:spLocks noChangeShapeType="1"/>
              </p:cNvSpPr>
              <p:nvPr/>
            </p:nvSpPr>
            <p:spPr bwMode="auto">
              <a:xfrm>
                <a:off x="-84138" y="6580187"/>
                <a:ext cx="1588" cy="1016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20" name="Rectangle 996"/>
              <p:cNvSpPr>
                <a:spLocks noChangeArrowheads="1"/>
              </p:cNvSpPr>
              <p:nvPr/>
            </p:nvSpPr>
            <p:spPr bwMode="auto">
              <a:xfrm>
                <a:off x="-70642" y="6619076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21" name="Line 997"/>
              <p:cNvSpPr>
                <a:spLocks noChangeShapeType="1"/>
              </p:cNvSpPr>
              <p:nvPr/>
            </p:nvSpPr>
            <p:spPr bwMode="auto">
              <a:xfrm flipH="1">
                <a:off x="41275" y="6710362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22" name="Rectangle 998"/>
              <p:cNvSpPr>
                <a:spLocks noChangeArrowheads="1"/>
              </p:cNvSpPr>
              <p:nvPr/>
            </p:nvSpPr>
            <p:spPr bwMode="auto">
              <a:xfrm>
                <a:off x="64294" y="6696867"/>
                <a:ext cx="2864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Sorghum bicolor</a:t>
                </a:r>
                <a:r>
                  <a:rPr kumimoji="0" lang="en-US" altLang="zh-CN" sz="200" b="1" i="1" u="none" strike="noStrike" cap="none" normalizeH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23" name="Line 999"/>
              <p:cNvSpPr>
                <a:spLocks noChangeShapeType="1"/>
              </p:cNvSpPr>
              <p:nvPr/>
            </p:nvSpPr>
            <p:spPr bwMode="auto">
              <a:xfrm flipH="1">
                <a:off x="41275" y="6738937"/>
                <a:ext cx="365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24" name="Rectangle 1000"/>
              <p:cNvSpPr>
                <a:spLocks noChangeArrowheads="1"/>
              </p:cNvSpPr>
              <p:nvPr/>
            </p:nvSpPr>
            <p:spPr bwMode="auto">
              <a:xfrm>
                <a:off x="94457" y="6725442"/>
                <a:ext cx="223948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Zea mays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25" name="Line 1001"/>
              <p:cNvSpPr>
                <a:spLocks noChangeShapeType="1"/>
              </p:cNvSpPr>
              <p:nvPr/>
            </p:nvSpPr>
            <p:spPr bwMode="auto">
              <a:xfrm flipH="1">
                <a:off x="30163" y="6724650"/>
                <a:ext cx="111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26" name="Line 1002"/>
              <p:cNvSpPr>
                <a:spLocks noChangeShapeType="1"/>
              </p:cNvSpPr>
              <p:nvPr/>
            </p:nvSpPr>
            <p:spPr bwMode="auto">
              <a:xfrm>
                <a:off x="41275" y="6710362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27" name="Rectangle 1003"/>
              <p:cNvSpPr>
                <a:spLocks noChangeArrowheads="1"/>
              </p:cNvSpPr>
              <p:nvPr/>
            </p:nvSpPr>
            <p:spPr bwMode="auto">
              <a:xfrm>
                <a:off x="56358" y="6712739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28" name="Line 1004"/>
              <p:cNvSpPr>
                <a:spLocks noChangeShapeType="1"/>
              </p:cNvSpPr>
              <p:nvPr/>
            </p:nvSpPr>
            <p:spPr bwMode="auto">
              <a:xfrm flipH="1">
                <a:off x="30163" y="6767512"/>
                <a:ext cx="269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29" name="Rectangle 1005"/>
              <p:cNvSpPr>
                <a:spLocks noChangeArrowheads="1"/>
              </p:cNvSpPr>
              <p:nvPr/>
            </p:nvSpPr>
            <p:spPr bwMode="auto">
              <a:xfrm>
                <a:off x="73819" y="6752429"/>
                <a:ext cx="266604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Setaria italica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30" name="Line 1006"/>
              <p:cNvSpPr>
                <a:spLocks noChangeShapeType="1"/>
              </p:cNvSpPr>
              <p:nvPr/>
            </p:nvSpPr>
            <p:spPr bwMode="auto">
              <a:xfrm flipH="1">
                <a:off x="0" y="6745287"/>
                <a:ext cx="301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31" name="Line 1007"/>
              <p:cNvSpPr>
                <a:spLocks noChangeShapeType="1"/>
              </p:cNvSpPr>
              <p:nvPr/>
            </p:nvSpPr>
            <p:spPr bwMode="auto">
              <a:xfrm>
                <a:off x="30163" y="6724650"/>
                <a:ext cx="1588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32" name="Rectangle 1008"/>
              <p:cNvSpPr>
                <a:spLocks noChangeArrowheads="1"/>
              </p:cNvSpPr>
              <p:nvPr/>
            </p:nvSpPr>
            <p:spPr bwMode="auto">
              <a:xfrm>
                <a:off x="45246" y="6734964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34" name="Line 1010"/>
              <p:cNvSpPr>
                <a:spLocks noChangeShapeType="1"/>
              </p:cNvSpPr>
              <p:nvPr/>
            </p:nvSpPr>
            <p:spPr bwMode="auto">
              <a:xfrm flipH="1">
                <a:off x="7938" y="6794500"/>
                <a:ext cx="365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35" name="Rectangle 1011"/>
              <p:cNvSpPr>
                <a:spLocks noChangeArrowheads="1"/>
              </p:cNvSpPr>
              <p:nvPr/>
            </p:nvSpPr>
            <p:spPr bwMode="auto">
              <a:xfrm>
                <a:off x="59532" y="6781005"/>
                <a:ext cx="420473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Brachypodium distachyon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36" name="Line 1012"/>
              <p:cNvSpPr>
                <a:spLocks noChangeShapeType="1"/>
              </p:cNvSpPr>
              <p:nvPr/>
            </p:nvSpPr>
            <p:spPr bwMode="auto">
              <a:xfrm flipH="1">
                <a:off x="7938" y="6823075"/>
                <a:ext cx="428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37" name="Rectangle 1013"/>
              <p:cNvSpPr>
                <a:spLocks noChangeArrowheads="1"/>
              </p:cNvSpPr>
              <p:nvPr/>
            </p:nvSpPr>
            <p:spPr bwMode="auto">
              <a:xfrm>
                <a:off x="65882" y="6809580"/>
                <a:ext cx="25441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Oryza sativa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38" name="Line 1014"/>
              <p:cNvSpPr>
                <a:spLocks noChangeShapeType="1"/>
              </p:cNvSpPr>
              <p:nvPr/>
            </p:nvSpPr>
            <p:spPr bwMode="auto">
              <a:xfrm flipH="1">
                <a:off x="0" y="6808788"/>
                <a:ext cx="79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39" name="Line 1015"/>
              <p:cNvSpPr>
                <a:spLocks noChangeShapeType="1"/>
              </p:cNvSpPr>
              <p:nvPr/>
            </p:nvSpPr>
            <p:spPr bwMode="auto">
              <a:xfrm>
                <a:off x="7938" y="6794500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0" name="Rectangle 1016"/>
              <p:cNvSpPr>
                <a:spLocks noChangeArrowheads="1"/>
              </p:cNvSpPr>
              <p:nvPr/>
            </p:nvSpPr>
            <p:spPr bwMode="auto">
              <a:xfrm>
                <a:off x="18495" y="6796877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41" name="Line 1017"/>
              <p:cNvSpPr>
                <a:spLocks noChangeShapeType="1"/>
              </p:cNvSpPr>
              <p:nvPr/>
            </p:nvSpPr>
            <p:spPr bwMode="auto">
              <a:xfrm flipH="1">
                <a:off x="-114300" y="6777038"/>
                <a:ext cx="1143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2" name="Line 1018"/>
              <p:cNvSpPr>
                <a:spLocks noChangeShapeType="1"/>
              </p:cNvSpPr>
              <p:nvPr/>
            </p:nvSpPr>
            <p:spPr bwMode="auto">
              <a:xfrm>
                <a:off x="0" y="6745288"/>
                <a:ext cx="1588" cy="635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3" name="Rectangle 1019"/>
              <p:cNvSpPr>
                <a:spLocks noChangeArrowheads="1"/>
              </p:cNvSpPr>
              <p:nvPr/>
            </p:nvSpPr>
            <p:spPr bwMode="auto">
              <a:xfrm>
                <a:off x="-44545" y="6752263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44" name="Line 1020"/>
              <p:cNvSpPr>
                <a:spLocks noChangeShapeType="1"/>
              </p:cNvSpPr>
              <p:nvPr/>
            </p:nvSpPr>
            <p:spPr bwMode="auto">
              <a:xfrm flipH="1">
                <a:off x="49213" y="6850063"/>
                <a:ext cx="476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5" name="Rectangle 1021"/>
              <p:cNvSpPr>
                <a:spLocks noChangeArrowheads="1"/>
              </p:cNvSpPr>
              <p:nvPr/>
            </p:nvSpPr>
            <p:spPr bwMode="auto">
              <a:xfrm>
                <a:off x="111919" y="6836567"/>
                <a:ext cx="266604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Setaria italica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46" name="Line 1022"/>
              <p:cNvSpPr>
                <a:spLocks noChangeShapeType="1"/>
              </p:cNvSpPr>
              <p:nvPr/>
            </p:nvSpPr>
            <p:spPr bwMode="auto">
              <a:xfrm flipH="1">
                <a:off x="49213" y="6878638"/>
                <a:ext cx="365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7" name="Rectangle 1023"/>
              <p:cNvSpPr>
                <a:spLocks noChangeArrowheads="1"/>
              </p:cNvSpPr>
              <p:nvPr/>
            </p:nvSpPr>
            <p:spPr bwMode="auto">
              <a:xfrm>
                <a:off x="100807" y="6865142"/>
                <a:ext cx="2864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Sorghum bicolor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48" name="Line 1024"/>
              <p:cNvSpPr>
                <a:spLocks noChangeShapeType="1"/>
              </p:cNvSpPr>
              <p:nvPr/>
            </p:nvSpPr>
            <p:spPr bwMode="auto">
              <a:xfrm flipH="1">
                <a:off x="-7937" y="6864350"/>
                <a:ext cx="571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9" name="Line 1025"/>
              <p:cNvSpPr>
                <a:spLocks noChangeShapeType="1"/>
              </p:cNvSpPr>
              <p:nvPr/>
            </p:nvSpPr>
            <p:spPr bwMode="auto">
              <a:xfrm>
                <a:off x="49213" y="6850063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0" name="Rectangle 1026"/>
              <p:cNvSpPr>
                <a:spLocks noChangeArrowheads="1"/>
              </p:cNvSpPr>
              <p:nvPr/>
            </p:nvSpPr>
            <p:spPr bwMode="auto">
              <a:xfrm>
                <a:off x="62708" y="6852439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51" name="Line 1027"/>
              <p:cNvSpPr>
                <a:spLocks noChangeShapeType="1"/>
              </p:cNvSpPr>
              <p:nvPr/>
            </p:nvSpPr>
            <p:spPr bwMode="auto">
              <a:xfrm flipH="1">
                <a:off x="-7937" y="6907213"/>
                <a:ext cx="635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2" name="Rectangle 1028"/>
              <p:cNvSpPr>
                <a:spLocks noChangeArrowheads="1"/>
              </p:cNvSpPr>
              <p:nvPr/>
            </p:nvSpPr>
            <p:spPr bwMode="auto">
              <a:xfrm>
                <a:off x="70644" y="6893717"/>
                <a:ext cx="25441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Oryza sativa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53" name="Line 1029"/>
              <p:cNvSpPr>
                <a:spLocks noChangeShapeType="1"/>
              </p:cNvSpPr>
              <p:nvPr/>
            </p:nvSpPr>
            <p:spPr bwMode="auto">
              <a:xfrm flipH="1">
                <a:off x="-114300" y="6884988"/>
                <a:ext cx="1063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4" name="Line 1030"/>
              <p:cNvSpPr>
                <a:spLocks noChangeShapeType="1"/>
              </p:cNvSpPr>
              <p:nvPr/>
            </p:nvSpPr>
            <p:spPr bwMode="auto">
              <a:xfrm>
                <a:off x="-7937" y="6864350"/>
                <a:ext cx="1588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5" name="Rectangle 1031"/>
              <p:cNvSpPr>
                <a:spLocks noChangeArrowheads="1"/>
              </p:cNvSpPr>
              <p:nvPr/>
            </p:nvSpPr>
            <p:spPr bwMode="auto">
              <a:xfrm>
                <a:off x="5558" y="6874664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56" name="Line 1032"/>
              <p:cNvSpPr>
                <a:spLocks noChangeShapeType="1"/>
              </p:cNvSpPr>
              <p:nvPr/>
            </p:nvSpPr>
            <p:spPr bwMode="auto">
              <a:xfrm flipH="1">
                <a:off x="-141287" y="6831013"/>
                <a:ext cx="269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7" name="Line 1033"/>
              <p:cNvSpPr>
                <a:spLocks noChangeShapeType="1"/>
              </p:cNvSpPr>
              <p:nvPr/>
            </p:nvSpPr>
            <p:spPr bwMode="auto">
              <a:xfrm>
                <a:off x="-114300" y="6777038"/>
                <a:ext cx="1588" cy="1079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8" name="Rectangle 1034"/>
              <p:cNvSpPr>
                <a:spLocks noChangeArrowheads="1"/>
              </p:cNvSpPr>
              <p:nvPr/>
            </p:nvSpPr>
            <p:spPr bwMode="auto">
              <a:xfrm>
                <a:off x="-99217" y="6808789"/>
                <a:ext cx="54844" cy="554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59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59" name="Line 1035"/>
              <p:cNvSpPr>
                <a:spLocks noChangeShapeType="1"/>
              </p:cNvSpPr>
              <p:nvPr/>
            </p:nvSpPr>
            <p:spPr bwMode="auto">
              <a:xfrm flipH="1">
                <a:off x="-249237" y="6731000"/>
                <a:ext cx="1079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60" name="Line 1036"/>
              <p:cNvSpPr>
                <a:spLocks noChangeShapeType="1"/>
              </p:cNvSpPr>
              <p:nvPr/>
            </p:nvSpPr>
            <p:spPr bwMode="auto">
              <a:xfrm>
                <a:off x="-141287" y="6630988"/>
                <a:ext cx="1588" cy="20002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61" name="Rectangle 1037"/>
              <p:cNvSpPr>
                <a:spLocks noChangeArrowheads="1"/>
              </p:cNvSpPr>
              <p:nvPr/>
            </p:nvSpPr>
            <p:spPr bwMode="auto">
              <a:xfrm>
                <a:off x="-140118" y="6702760"/>
                <a:ext cx="82266" cy="554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62" name="Line 1038"/>
              <p:cNvSpPr>
                <a:spLocks noChangeShapeType="1"/>
              </p:cNvSpPr>
              <p:nvPr/>
            </p:nvSpPr>
            <p:spPr bwMode="auto">
              <a:xfrm flipH="1">
                <a:off x="-187325" y="6935788"/>
                <a:ext cx="889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63" name="Rectangle 1039"/>
              <p:cNvSpPr>
                <a:spLocks noChangeArrowheads="1"/>
              </p:cNvSpPr>
              <p:nvPr/>
            </p:nvSpPr>
            <p:spPr bwMode="auto">
              <a:xfrm>
                <a:off x="-56865" y="6920705"/>
                <a:ext cx="260511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Picea glauca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64" name="Line 1040"/>
              <p:cNvSpPr>
                <a:spLocks noChangeShapeType="1"/>
              </p:cNvSpPr>
              <p:nvPr/>
            </p:nvSpPr>
            <p:spPr bwMode="auto">
              <a:xfrm flipH="1">
                <a:off x="-187325" y="6962775"/>
                <a:ext cx="1619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65" name="Rectangle 1041"/>
              <p:cNvSpPr>
                <a:spLocks noChangeArrowheads="1"/>
              </p:cNvSpPr>
              <p:nvPr/>
            </p:nvSpPr>
            <p:spPr bwMode="auto">
              <a:xfrm>
                <a:off x="-8731" y="6949280"/>
                <a:ext cx="24984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Pinus taeda PHO1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66" name="Line 1042"/>
              <p:cNvSpPr>
                <a:spLocks noChangeShapeType="1"/>
              </p:cNvSpPr>
              <p:nvPr/>
            </p:nvSpPr>
            <p:spPr bwMode="auto">
              <a:xfrm flipH="1">
                <a:off x="-249237" y="6948488"/>
                <a:ext cx="619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67" name="Line 1043"/>
              <p:cNvSpPr>
                <a:spLocks noChangeShapeType="1"/>
              </p:cNvSpPr>
              <p:nvPr/>
            </p:nvSpPr>
            <p:spPr bwMode="auto">
              <a:xfrm>
                <a:off x="-187325" y="6935788"/>
                <a:ext cx="1588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68" name="Rectangle 1044"/>
              <p:cNvSpPr>
                <a:spLocks noChangeArrowheads="1"/>
              </p:cNvSpPr>
              <p:nvPr/>
            </p:nvSpPr>
            <p:spPr bwMode="auto">
              <a:xfrm>
                <a:off x="-172242" y="6938164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98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69" name="Line 1045"/>
              <p:cNvSpPr>
                <a:spLocks noChangeShapeType="1"/>
              </p:cNvSpPr>
              <p:nvPr/>
            </p:nvSpPr>
            <p:spPr bwMode="auto">
              <a:xfrm flipH="1">
                <a:off x="-288925" y="6838950"/>
                <a:ext cx="396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70" name="Line 1046"/>
              <p:cNvSpPr>
                <a:spLocks noChangeShapeType="1"/>
              </p:cNvSpPr>
              <p:nvPr/>
            </p:nvSpPr>
            <p:spPr bwMode="auto">
              <a:xfrm>
                <a:off x="-249237" y="6731000"/>
                <a:ext cx="1588" cy="2174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71" name="Rectangle 1047"/>
              <p:cNvSpPr>
                <a:spLocks noChangeArrowheads="1"/>
              </p:cNvSpPr>
              <p:nvPr/>
            </p:nvSpPr>
            <p:spPr bwMode="auto">
              <a:xfrm>
                <a:off x="-235742" y="6828627"/>
                <a:ext cx="54844" cy="554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93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72" name="Line 1048"/>
              <p:cNvSpPr>
                <a:spLocks noChangeShapeType="1"/>
              </p:cNvSpPr>
              <p:nvPr/>
            </p:nvSpPr>
            <p:spPr bwMode="auto">
              <a:xfrm flipH="1">
                <a:off x="-506412" y="6289675"/>
                <a:ext cx="2174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73" name="Line 1049"/>
              <p:cNvSpPr>
                <a:spLocks noChangeShapeType="1"/>
              </p:cNvSpPr>
              <p:nvPr/>
            </p:nvSpPr>
            <p:spPr bwMode="auto">
              <a:xfrm>
                <a:off x="-288925" y="5740400"/>
                <a:ext cx="1588" cy="10985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74" name="Rectangle 1050"/>
              <p:cNvSpPr>
                <a:spLocks noChangeArrowheads="1"/>
              </p:cNvSpPr>
              <p:nvPr/>
            </p:nvSpPr>
            <p:spPr bwMode="auto">
              <a:xfrm>
                <a:off x="-275429" y="6277764"/>
                <a:ext cx="82266" cy="554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75" name="Line 1051"/>
              <p:cNvSpPr>
                <a:spLocks noChangeShapeType="1"/>
              </p:cNvSpPr>
              <p:nvPr/>
            </p:nvSpPr>
            <p:spPr bwMode="auto">
              <a:xfrm flipH="1">
                <a:off x="-506412" y="6991350"/>
                <a:ext cx="2651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76" name="Rectangle 1052"/>
              <p:cNvSpPr>
                <a:spLocks noChangeArrowheads="1"/>
              </p:cNvSpPr>
              <p:nvPr/>
            </p:nvSpPr>
            <p:spPr bwMode="auto">
              <a:xfrm>
                <a:off x="-226218" y="6977855"/>
                <a:ext cx="4098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Selaginella moellendorffii 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77" name="Line 1053"/>
              <p:cNvSpPr>
                <a:spLocks noChangeShapeType="1"/>
              </p:cNvSpPr>
              <p:nvPr/>
            </p:nvSpPr>
            <p:spPr bwMode="auto">
              <a:xfrm flipH="1">
                <a:off x="-555625" y="6640513"/>
                <a:ext cx="492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78" name="Line 1054"/>
              <p:cNvSpPr>
                <a:spLocks noChangeShapeType="1"/>
              </p:cNvSpPr>
              <p:nvPr/>
            </p:nvSpPr>
            <p:spPr bwMode="auto">
              <a:xfrm>
                <a:off x="-506412" y="6289675"/>
                <a:ext cx="1588" cy="7016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79" name="Rectangle 1055"/>
              <p:cNvSpPr>
                <a:spLocks noChangeArrowheads="1"/>
              </p:cNvSpPr>
              <p:nvPr/>
            </p:nvSpPr>
            <p:spPr bwMode="auto">
              <a:xfrm>
                <a:off x="-491329" y="6628602"/>
                <a:ext cx="54844" cy="554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86</a:t>
                </a:r>
                <a:endParaRPr kumimoji="0" lang="zh-CN" altLang="zh-CN" sz="400" b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80" name="Line 1056"/>
              <p:cNvSpPr>
                <a:spLocks noChangeShapeType="1"/>
              </p:cNvSpPr>
              <p:nvPr/>
            </p:nvSpPr>
            <p:spPr bwMode="auto">
              <a:xfrm flipH="1">
                <a:off x="-161925" y="7019925"/>
                <a:ext cx="1508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81" name="Rectangle 1057"/>
              <p:cNvSpPr>
                <a:spLocks noChangeArrowheads="1"/>
              </p:cNvSpPr>
              <p:nvPr/>
            </p:nvSpPr>
            <p:spPr bwMode="auto">
              <a:xfrm>
                <a:off x="5557" y="7006430"/>
                <a:ext cx="37019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Physcomitrella patens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82" name="Line 1058"/>
              <p:cNvSpPr>
                <a:spLocks noChangeShapeType="1"/>
              </p:cNvSpPr>
              <p:nvPr/>
            </p:nvSpPr>
            <p:spPr bwMode="auto">
              <a:xfrm flipH="1">
                <a:off x="-161925" y="7048500"/>
                <a:ext cx="920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83" name="Rectangle 1059"/>
              <p:cNvSpPr>
                <a:spLocks noChangeArrowheads="1"/>
              </p:cNvSpPr>
              <p:nvPr/>
            </p:nvSpPr>
            <p:spPr bwMode="auto">
              <a:xfrm>
                <a:off x="-54768" y="7033417"/>
                <a:ext cx="37019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Physcomitrella patens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84" name="Line 1060"/>
              <p:cNvSpPr>
                <a:spLocks noChangeShapeType="1"/>
              </p:cNvSpPr>
              <p:nvPr/>
            </p:nvSpPr>
            <p:spPr bwMode="auto">
              <a:xfrm flipH="1">
                <a:off x="-261937" y="7032625"/>
                <a:ext cx="1000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85" name="Line 1061"/>
              <p:cNvSpPr>
                <a:spLocks noChangeShapeType="1"/>
              </p:cNvSpPr>
              <p:nvPr/>
            </p:nvSpPr>
            <p:spPr bwMode="auto">
              <a:xfrm>
                <a:off x="-161925" y="7019925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86" name="Rectangle 1062"/>
              <p:cNvSpPr>
                <a:spLocks noChangeArrowheads="1"/>
              </p:cNvSpPr>
              <p:nvPr/>
            </p:nvSpPr>
            <p:spPr bwMode="auto">
              <a:xfrm>
                <a:off x="-148429" y="702230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87" name="Line 1063"/>
              <p:cNvSpPr>
                <a:spLocks noChangeShapeType="1"/>
              </p:cNvSpPr>
              <p:nvPr/>
            </p:nvSpPr>
            <p:spPr bwMode="auto">
              <a:xfrm flipH="1">
                <a:off x="-261937" y="7075488"/>
                <a:ext cx="3222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88" name="Rectangle 1064"/>
              <p:cNvSpPr>
                <a:spLocks noChangeArrowheads="1"/>
              </p:cNvSpPr>
              <p:nvPr/>
            </p:nvSpPr>
            <p:spPr bwMode="auto">
              <a:xfrm>
                <a:off x="75407" y="7061992"/>
                <a:ext cx="37019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Physcomitrella patens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89" name="Line 1065"/>
              <p:cNvSpPr>
                <a:spLocks noChangeShapeType="1"/>
              </p:cNvSpPr>
              <p:nvPr/>
            </p:nvSpPr>
            <p:spPr bwMode="auto">
              <a:xfrm flipH="1">
                <a:off x="-439737" y="7054850"/>
                <a:ext cx="1778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90" name="Line 1066"/>
              <p:cNvSpPr>
                <a:spLocks noChangeShapeType="1"/>
              </p:cNvSpPr>
              <p:nvPr/>
            </p:nvSpPr>
            <p:spPr bwMode="auto">
              <a:xfrm>
                <a:off x="-261937" y="7032625"/>
                <a:ext cx="1588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91" name="Rectangle 1067"/>
              <p:cNvSpPr>
                <a:spLocks noChangeArrowheads="1"/>
              </p:cNvSpPr>
              <p:nvPr/>
            </p:nvSpPr>
            <p:spPr bwMode="auto">
              <a:xfrm>
                <a:off x="-246854" y="7042939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92" name="Line 1068"/>
              <p:cNvSpPr>
                <a:spLocks noChangeShapeType="1"/>
              </p:cNvSpPr>
              <p:nvPr/>
            </p:nvSpPr>
            <p:spPr bwMode="auto">
              <a:xfrm flipH="1">
                <a:off x="-76200" y="7104063"/>
                <a:ext cx="1698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93" name="Rectangle 1069"/>
              <p:cNvSpPr>
                <a:spLocks noChangeArrowheads="1"/>
              </p:cNvSpPr>
              <p:nvPr/>
            </p:nvSpPr>
            <p:spPr bwMode="auto">
              <a:xfrm>
                <a:off x="110332" y="7090567"/>
                <a:ext cx="37019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Physcomitrella patens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94" name="Line 1070"/>
              <p:cNvSpPr>
                <a:spLocks noChangeShapeType="1"/>
              </p:cNvSpPr>
              <p:nvPr/>
            </p:nvSpPr>
            <p:spPr bwMode="auto">
              <a:xfrm flipH="1">
                <a:off x="-76200" y="7132638"/>
                <a:ext cx="1428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95" name="Rectangle 1071"/>
              <p:cNvSpPr>
                <a:spLocks noChangeArrowheads="1"/>
              </p:cNvSpPr>
              <p:nvPr/>
            </p:nvSpPr>
            <p:spPr bwMode="auto">
              <a:xfrm>
                <a:off x="81757" y="7119142"/>
                <a:ext cx="37019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Physcomitrella patens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96" name="Line 1072"/>
              <p:cNvSpPr>
                <a:spLocks noChangeShapeType="1"/>
              </p:cNvSpPr>
              <p:nvPr/>
            </p:nvSpPr>
            <p:spPr bwMode="auto">
              <a:xfrm flipH="1">
                <a:off x="-439737" y="7118350"/>
                <a:ext cx="3635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97" name="Line 1073"/>
              <p:cNvSpPr>
                <a:spLocks noChangeShapeType="1"/>
              </p:cNvSpPr>
              <p:nvPr/>
            </p:nvSpPr>
            <p:spPr bwMode="auto">
              <a:xfrm>
                <a:off x="-76200" y="7104063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98" name="Rectangle 1074"/>
              <p:cNvSpPr>
                <a:spLocks noChangeArrowheads="1"/>
              </p:cNvSpPr>
              <p:nvPr/>
            </p:nvSpPr>
            <p:spPr bwMode="auto">
              <a:xfrm>
                <a:off x="-62704" y="7106439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099" name="Line 1075"/>
              <p:cNvSpPr>
                <a:spLocks noChangeShapeType="1"/>
              </p:cNvSpPr>
              <p:nvPr/>
            </p:nvSpPr>
            <p:spPr bwMode="auto">
              <a:xfrm flipH="1">
                <a:off x="-555625" y="7086600"/>
                <a:ext cx="1158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0" name="Line 1076"/>
              <p:cNvSpPr>
                <a:spLocks noChangeShapeType="1"/>
              </p:cNvSpPr>
              <p:nvPr/>
            </p:nvSpPr>
            <p:spPr bwMode="auto">
              <a:xfrm>
                <a:off x="-439737" y="7054850"/>
                <a:ext cx="1588" cy="635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1" name="Rectangle 1077"/>
              <p:cNvSpPr>
                <a:spLocks noChangeArrowheads="1"/>
              </p:cNvSpPr>
              <p:nvPr/>
            </p:nvSpPr>
            <p:spPr bwMode="auto">
              <a:xfrm>
                <a:off x="-426242" y="7074689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69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02" name="Line 1078"/>
              <p:cNvSpPr>
                <a:spLocks noChangeShapeType="1"/>
              </p:cNvSpPr>
              <p:nvPr/>
            </p:nvSpPr>
            <p:spPr bwMode="auto">
              <a:xfrm flipH="1">
                <a:off x="-585787" y="6862763"/>
                <a:ext cx="301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3" name="Line 1079"/>
              <p:cNvSpPr>
                <a:spLocks noChangeShapeType="1"/>
              </p:cNvSpPr>
              <p:nvPr/>
            </p:nvSpPr>
            <p:spPr bwMode="auto">
              <a:xfrm>
                <a:off x="-555625" y="6640513"/>
                <a:ext cx="1588" cy="4460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5" name="Line 1081"/>
              <p:cNvSpPr>
                <a:spLocks noChangeShapeType="1"/>
              </p:cNvSpPr>
              <p:nvPr/>
            </p:nvSpPr>
            <p:spPr bwMode="auto">
              <a:xfrm flipH="1">
                <a:off x="238125" y="7159625"/>
                <a:ext cx="47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6" name="Rectangle 1082"/>
              <p:cNvSpPr>
                <a:spLocks noChangeArrowheads="1"/>
              </p:cNvSpPr>
              <p:nvPr/>
            </p:nvSpPr>
            <p:spPr bwMode="auto">
              <a:xfrm>
                <a:off x="259557" y="7146130"/>
                <a:ext cx="4098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Selaginella moellendorffii 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07" name="Line 1083"/>
              <p:cNvSpPr>
                <a:spLocks noChangeShapeType="1"/>
              </p:cNvSpPr>
              <p:nvPr/>
            </p:nvSpPr>
            <p:spPr bwMode="auto">
              <a:xfrm flipH="1">
                <a:off x="238125" y="7188200"/>
                <a:ext cx="79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8" name="Rectangle 1084"/>
              <p:cNvSpPr>
                <a:spLocks noChangeArrowheads="1"/>
              </p:cNvSpPr>
              <p:nvPr/>
            </p:nvSpPr>
            <p:spPr bwMode="auto">
              <a:xfrm>
                <a:off x="262732" y="7174705"/>
                <a:ext cx="4098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Selaginella moellendorffii 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09" name="Line 1085"/>
              <p:cNvSpPr>
                <a:spLocks noChangeShapeType="1"/>
              </p:cNvSpPr>
              <p:nvPr/>
            </p:nvSpPr>
            <p:spPr bwMode="auto">
              <a:xfrm flipH="1">
                <a:off x="-338137" y="7173913"/>
                <a:ext cx="5762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0" name="Line 1086"/>
              <p:cNvSpPr>
                <a:spLocks noChangeShapeType="1"/>
              </p:cNvSpPr>
              <p:nvPr/>
            </p:nvSpPr>
            <p:spPr bwMode="auto">
              <a:xfrm>
                <a:off x="238125" y="7159625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1" name="Rectangle 1087"/>
              <p:cNvSpPr>
                <a:spLocks noChangeArrowheads="1"/>
              </p:cNvSpPr>
              <p:nvPr/>
            </p:nvSpPr>
            <p:spPr bwMode="auto">
              <a:xfrm>
                <a:off x="251621" y="716200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12" name="Line 1088"/>
              <p:cNvSpPr>
                <a:spLocks noChangeShapeType="1"/>
              </p:cNvSpPr>
              <p:nvPr/>
            </p:nvSpPr>
            <p:spPr bwMode="auto">
              <a:xfrm flipH="1">
                <a:off x="-338137" y="7216775"/>
                <a:ext cx="4095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3" name="Rectangle 1089"/>
              <p:cNvSpPr>
                <a:spLocks noChangeArrowheads="1"/>
              </p:cNvSpPr>
              <p:nvPr/>
            </p:nvSpPr>
            <p:spPr bwMode="auto">
              <a:xfrm>
                <a:off x="86519" y="7201692"/>
                <a:ext cx="4098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Selaginella moellendorffii 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PHO1;H9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14" name="Line 1090"/>
              <p:cNvSpPr>
                <a:spLocks noChangeShapeType="1"/>
              </p:cNvSpPr>
              <p:nvPr/>
            </p:nvSpPr>
            <p:spPr bwMode="auto">
              <a:xfrm flipH="1">
                <a:off x="-469900" y="7194550"/>
                <a:ext cx="1317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5" name="Line 1091"/>
              <p:cNvSpPr>
                <a:spLocks noChangeShapeType="1"/>
              </p:cNvSpPr>
              <p:nvPr/>
            </p:nvSpPr>
            <p:spPr bwMode="auto">
              <a:xfrm>
                <a:off x="-338137" y="7173913"/>
                <a:ext cx="1588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6" name="Rectangle 1092"/>
              <p:cNvSpPr>
                <a:spLocks noChangeArrowheads="1"/>
              </p:cNvSpPr>
              <p:nvPr/>
            </p:nvSpPr>
            <p:spPr bwMode="auto">
              <a:xfrm>
                <a:off x="-323054" y="7184227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97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17" name="Line 1093"/>
              <p:cNvSpPr>
                <a:spLocks noChangeShapeType="1"/>
              </p:cNvSpPr>
              <p:nvPr/>
            </p:nvSpPr>
            <p:spPr bwMode="auto">
              <a:xfrm flipH="1">
                <a:off x="-469900" y="7243763"/>
                <a:ext cx="3254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8" name="Rectangle 1094"/>
              <p:cNvSpPr>
                <a:spLocks noChangeArrowheads="1"/>
              </p:cNvSpPr>
              <p:nvPr/>
            </p:nvSpPr>
            <p:spPr bwMode="auto">
              <a:xfrm>
                <a:off x="-129381" y="7230267"/>
                <a:ext cx="40980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Selaginella moellendorffii 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19" name="Line 1095"/>
              <p:cNvSpPr>
                <a:spLocks noChangeShapeType="1"/>
              </p:cNvSpPr>
              <p:nvPr/>
            </p:nvSpPr>
            <p:spPr bwMode="auto">
              <a:xfrm flipH="1">
                <a:off x="-557212" y="7219950"/>
                <a:ext cx="873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0" name="Line 1096"/>
              <p:cNvSpPr>
                <a:spLocks noChangeShapeType="1"/>
              </p:cNvSpPr>
              <p:nvPr/>
            </p:nvSpPr>
            <p:spPr bwMode="auto">
              <a:xfrm>
                <a:off x="-469900" y="7194550"/>
                <a:ext cx="1588" cy="492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1" name="Rectangle 1097"/>
              <p:cNvSpPr>
                <a:spLocks noChangeArrowheads="1"/>
              </p:cNvSpPr>
              <p:nvPr/>
            </p:nvSpPr>
            <p:spPr bwMode="auto">
              <a:xfrm>
                <a:off x="-454817" y="7208039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85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22" name="Line 1098"/>
              <p:cNvSpPr>
                <a:spLocks noChangeShapeType="1"/>
              </p:cNvSpPr>
              <p:nvPr/>
            </p:nvSpPr>
            <p:spPr bwMode="auto">
              <a:xfrm flipH="1">
                <a:off x="-250825" y="7272338"/>
                <a:ext cx="587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3" name="Rectangle 1099"/>
              <p:cNvSpPr>
                <a:spLocks noChangeArrowheads="1"/>
              </p:cNvSpPr>
              <p:nvPr/>
            </p:nvSpPr>
            <p:spPr bwMode="auto">
              <a:xfrm>
                <a:off x="-175418" y="7258842"/>
                <a:ext cx="37019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Physcomitrella patens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24" name="Line 1100"/>
              <p:cNvSpPr>
                <a:spLocks noChangeShapeType="1"/>
              </p:cNvSpPr>
              <p:nvPr/>
            </p:nvSpPr>
            <p:spPr bwMode="auto">
              <a:xfrm flipH="1">
                <a:off x="-250825" y="7300913"/>
                <a:ext cx="603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5" name="Rectangle 1101"/>
              <p:cNvSpPr>
                <a:spLocks noChangeArrowheads="1"/>
              </p:cNvSpPr>
              <p:nvPr/>
            </p:nvSpPr>
            <p:spPr bwMode="auto">
              <a:xfrm>
                <a:off x="-173037" y="7287417"/>
                <a:ext cx="370199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Physcomitrella patens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26" name="Line 1102"/>
              <p:cNvSpPr>
                <a:spLocks noChangeShapeType="1"/>
              </p:cNvSpPr>
              <p:nvPr/>
            </p:nvSpPr>
            <p:spPr bwMode="auto">
              <a:xfrm flipH="1">
                <a:off x="-557212" y="7286625"/>
                <a:ext cx="3063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7" name="Line 1103"/>
              <p:cNvSpPr>
                <a:spLocks noChangeShapeType="1"/>
              </p:cNvSpPr>
              <p:nvPr/>
            </p:nvSpPr>
            <p:spPr bwMode="auto">
              <a:xfrm>
                <a:off x="-250825" y="7272338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8" name="Rectangle 1104"/>
              <p:cNvSpPr>
                <a:spLocks noChangeArrowheads="1"/>
              </p:cNvSpPr>
              <p:nvPr/>
            </p:nvSpPr>
            <p:spPr bwMode="auto">
              <a:xfrm>
                <a:off x="-235742" y="7274714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29" name="Line 1105"/>
              <p:cNvSpPr>
                <a:spLocks noChangeShapeType="1"/>
              </p:cNvSpPr>
              <p:nvPr/>
            </p:nvSpPr>
            <p:spPr bwMode="auto">
              <a:xfrm flipH="1">
                <a:off x="-585787" y="7251700"/>
                <a:ext cx="285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30" name="Line 1106"/>
              <p:cNvSpPr>
                <a:spLocks noChangeShapeType="1"/>
              </p:cNvSpPr>
              <p:nvPr/>
            </p:nvSpPr>
            <p:spPr bwMode="auto">
              <a:xfrm>
                <a:off x="-557212" y="7219950"/>
                <a:ext cx="1588" cy="666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32" name="Line 1108"/>
              <p:cNvSpPr>
                <a:spLocks noChangeShapeType="1"/>
              </p:cNvSpPr>
              <p:nvPr/>
            </p:nvSpPr>
            <p:spPr bwMode="auto">
              <a:xfrm flipH="1">
                <a:off x="-736600" y="7056438"/>
                <a:ext cx="1508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33" name="Line 1109"/>
              <p:cNvSpPr>
                <a:spLocks noChangeShapeType="1"/>
              </p:cNvSpPr>
              <p:nvPr/>
            </p:nvSpPr>
            <p:spPr bwMode="auto">
              <a:xfrm>
                <a:off x="-585787" y="6862763"/>
                <a:ext cx="1588" cy="38893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34" name="Rectangle 1110"/>
              <p:cNvSpPr>
                <a:spLocks noChangeArrowheads="1"/>
              </p:cNvSpPr>
              <p:nvPr/>
            </p:nvSpPr>
            <p:spPr bwMode="auto">
              <a:xfrm>
                <a:off x="-653667" y="7002081"/>
                <a:ext cx="54844" cy="554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94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35" name="Line 1111"/>
              <p:cNvSpPr>
                <a:spLocks noChangeShapeType="1"/>
              </p:cNvSpPr>
              <p:nvPr/>
            </p:nvSpPr>
            <p:spPr bwMode="auto">
              <a:xfrm flipH="1">
                <a:off x="-884237" y="5684838"/>
                <a:ext cx="1476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36" name="Line 1112"/>
              <p:cNvSpPr>
                <a:spLocks noChangeShapeType="1"/>
              </p:cNvSpPr>
              <p:nvPr/>
            </p:nvSpPr>
            <p:spPr bwMode="auto">
              <a:xfrm>
                <a:off x="-736600" y="4311650"/>
                <a:ext cx="1588" cy="27447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37" name="Rectangle 1113"/>
              <p:cNvSpPr>
                <a:spLocks noChangeArrowheads="1"/>
              </p:cNvSpPr>
              <p:nvPr/>
            </p:nvSpPr>
            <p:spPr bwMode="auto">
              <a:xfrm>
                <a:off x="-721517" y="5650775"/>
                <a:ext cx="67032" cy="692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zh-CN" sz="5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</a:t>
                </a:r>
                <a:r>
                  <a:rPr kumimoji="0" lang="zh-CN" altLang="zh-CN" sz="5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2</a:t>
                </a:r>
                <a:endParaRPr kumimoji="0" lang="zh-CN" altLang="zh-CN" sz="5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38" name="Line 1114"/>
              <p:cNvSpPr>
                <a:spLocks noChangeShapeType="1"/>
              </p:cNvSpPr>
              <p:nvPr/>
            </p:nvSpPr>
            <p:spPr bwMode="auto">
              <a:xfrm flipH="1">
                <a:off x="-533400" y="7329488"/>
                <a:ext cx="10588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39" name="Rectangle 1115"/>
              <p:cNvSpPr>
                <a:spLocks noChangeArrowheads="1"/>
              </p:cNvSpPr>
              <p:nvPr/>
            </p:nvSpPr>
            <p:spPr bwMode="auto">
              <a:xfrm>
                <a:off x="542925" y="7315992"/>
                <a:ext cx="298597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Micromonas pusilla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40" name="Line 1116"/>
              <p:cNvSpPr>
                <a:spLocks noChangeShapeType="1"/>
              </p:cNvSpPr>
              <p:nvPr/>
            </p:nvSpPr>
            <p:spPr bwMode="auto">
              <a:xfrm flipH="1">
                <a:off x="-533400" y="7356475"/>
                <a:ext cx="14557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41" name="Rectangle 1117"/>
              <p:cNvSpPr>
                <a:spLocks noChangeArrowheads="1"/>
              </p:cNvSpPr>
              <p:nvPr/>
            </p:nvSpPr>
            <p:spPr bwMode="auto">
              <a:xfrm>
                <a:off x="939800" y="7342980"/>
                <a:ext cx="37781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Ostreococcus lucimarinus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42" name="Line 1118"/>
              <p:cNvSpPr>
                <a:spLocks noChangeShapeType="1"/>
              </p:cNvSpPr>
              <p:nvPr/>
            </p:nvSpPr>
            <p:spPr bwMode="auto">
              <a:xfrm flipH="1">
                <a:off x="-884237" y="7342188"/>
                <a:ext cx="3508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43" name="Line 1119"/>
              <p:cNvSpPr>
                <a:spLocks noChangeShapeType="1"/>
              </p:cNvSpPr>
              <p:nvPr/>
            </p:nvSpPr>
            <p:spPr bwMode="auto">
              <a:xfrm>
                <a:off x="-533400" y="7329488"/>
                <a:ext cx="1588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44" name="Rectangle 1120"/>
              <p:cNvSpPr>
                <a:spLocks noChangeArrowheads="1"/>
              </p:cNvSpPr>
              <p:nvPr/>
            </p:nvSpPr>
            <p:spPr bwMode="auto">
              <a:xfrm>
                <a:off x="-518317" y="7331864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88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45" name="Line 1121"/>
              <p:cNvSpPr>
                <a:spLocks noChangeShapeType="1"/>
              </p:cNvSpPr>
              <p:nvPr/>
            </p:nvSpPr>
            <p:spPr bwMode="auto">
              <a:xfrm flipH="1">
                <a:off x="-1235075" y="6513513"/>
                <a:ext cx="35083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46" name="Line 1122"/>
              <p:cNvSpPr>
                <a:spLocks noChangeShapeType="1"/>
              </p:cNvSpPr>
              <p:nvPr/>
            </p:nvSpPr>
            <p:spPr bwMode="auto">
              <a:xfrm>
                <a:off x="-884237" y="5684838"/>
                <a:ext cx="1588" cy="16573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47" name="Rectangle 1123"/>
              <p:cNvSpPr>
                <a:spLocks noChangeArrowheads="1"/>
              </p:cNvSpPr>
              <p:nvPr/>
            </p:nvSpPr>
            <p:spPr bwMode="auto">
              <a:xfrm>
                <a:off x="-869154" y="6501602"/>
                <a:ext cx="54844" cy="554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95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49" name="Rectangle 1125"/>
              <p:cNvSpPr>
                <a:spLocks noChangeArrowheads="1"/>
              </p:cNvSpPr>
              <p:nvPr/>
            </p:nvSpPr>
            <p:spPr bwMode="auto">
              <a:xfrm>
                <a:off x="868787" y="7401272"/>
                <a:ext cx="382386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</a:t>
                </a: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accharomyces cerevisiae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SYG1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51" name="Rectangle 1127"/>
              <p:cNvSpPr>
                <a:spLocks noChangeArrowheads="1"/>
              </p:cNvSpPr>
              <p:nvPr/>
            </p:nvSpPr>
            <p:spPr bwMode="auto">
              <a:xfrm>
                <a:off x="611164" y="7369741"/>
                <a:ext cx="354964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Caenorhabditis elegans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SYG-1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56" name="Rectangle 1132"/>
              <p:cNvSpPr>
                <a:spLocks noChangeArrowheads="1"/>
              </p:cNvSpPr>
              <p:nvPr/>
            </p:nvSpPr>
            <p:spPr bwMode="auto">
              <a:xfrm>
                <a:off x="359492" y="7450134"/>
                <a:ext cx="239182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Homo sapiens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XPR1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58" name="Rectangle 1134"/>
              <p:cNvSpPr>
                <a:spLocks noChangeArrowheads="1"/>
              </p:cNvSpPr>
              <p:nvPr/>
            </p:nvSpPr>
            <p:spPr bwMode="auto">
              <a:xfrm>
                <a:off x="350760" y="7422701"/>
                <a:ext cx="240705" cy="27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Mus musculus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XPR1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4464" name="Line 2278"/>
              <p:cNvSpPr>
                <a:spLocks noChangeShapeType="1"/>
              </p:cNvSpPr>
              <p:nvPr/>
            </p:nvSpPr>
            <p:spPr bwMode="auto">
              <a:xfrm>
                <a:off x="-1234853" y="6522890"/>
                <a:ext cx="1587" cy="9000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66" name="Line 3402"/>
              <p:cNvSpPr>
                <a:spLocks noChangeShapeType="1"/>
              </p:cNvSpPr>
              <p:nvPr/>
            </p:nvSpPr>
            <p:spPr bwMode="auto">
              <a:xfrm flipH="1">
                <a:off x="86937" y="7387114"/>
                <a:ext cx="5095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/>
              </a:p>
            </p:txBody>
          </p:sp>
          <p:sp>
            <p:nvSpPr>
              <p:cNvPr id="4467" name="Line 3404"/>
              <p:cNvSpPr>
                <a:spLocks noChangeShapeType="1"/>
              </p:cNvSpPr>
              <p:nvPr/>
            </p:nvSpPr>
            <p:spPr bwMode="auto">
              <a:xfrm flipH="1">
                <a:off x="86937" y="7414101"/>
                <a:ext cx="7778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/>
              </a:p>
            </p:txBody>
          </p:sp>
          <p:sp>
            <p:nvSpPr>
              <p:cNvPr id="4469" name="Line 3406"/>
              <p:cNvSpPr>
                <a:spLocks noChangeShapeType="1"/>
              </p:cNvSpPr>
              <p:nvPr/>
            </p:nvSpPr>
            <p:spPr bwMode="auto">
              <a:xfrm flipH="1">
                <a:off x="-879850" y="7399814"/>
                <a:ext cx="966788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/>
              </a:p>
            </p:txBody>
          </p:sp>
          <p:sp>
            <p:nvSpPr>
              <p:cNvPr id="4470" name="Line 3407"/>
              <p:cNvSpPr>
                <a:spLocks noChangeShapeType="1"/>
              </p:cNvSpPr>
              <p:nvPr/>
            </p:nvSpPr>
            <p:spPr bwMode="auto">
              <a:xfrm>
                <a:off x="86937" y="7387114"/>
                <a:ext cx="1588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/>
              </a:p>
            </p:txBody>
          </p:sp>
          <p:sp>
            <p:nvSpPr>
              <p:cNvPr id="4471" name="Rectangle 3408"/>
              <p:cNvSpPr>
                <a:spLocks noChangeArrowheads="1"/>
              </p:cNvSpPr>
              <p:nvPr/>
            </p:nvSpPr>
            <p:spPr bwMode="auto">
              <a:xfrm>
                <a:off x="98744" y="738936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4472" name="Line 3409"/>
              <p:cNvSpPr>
                <a:spLocks noChangeShapeType="1"/>
              </p:cNvSpPr>
              <p:nvPr/>
            </p:nvSpPr>
            <p:spPr bwMode="auto">
              <a:xfrm flipH="1">
                <a:off x="306012" y="7441089"/>
                <a:ext cx="95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/>
              </a:p>
            </p:txBody>
          </p:sp>
          <p:sp>
            <p:nvSpPr>
              <p:cNvPr id="4474" name="Line 3411"/>
              <p:cNvSpPr>
                <a:spLocks noChangeShapeType="1"/>
              </p:cNvSpPr>
              <p:nvPr/>
            </p:nvSpPr>
            <p:spPr bwMode="auto">
              <a:xfrm flipH="1">
                <a:off x="306012" y="7468076"/>
                <a:ext cx="285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/>
              </a:p>
            </p:txBody>
          </p:sp>
          <p:sp>
            <p:nvSpPr>
              <p:cNvPr id="4476" name="Line 3413"/>
              <p:cNvSpPr>
                <a:spLocks noChangeShapeType="1"/>
              </p:cNvSpPr>
              <p:nvPr/>
            </p:nvSpPr>
            <p:spPr bwMode="auto">
              <a:xfrm flipH="1">
                <a:off x="-879850" y="7455376"/>
                <a:ext cx="118586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/>
              </a:p>
            </p:txBody>
          </p:sp>
          <p:sp>
            <p:nvSpPr>
              <p:cNvPr id="4477" name="Line 3414"/>
              <p:cNvSpPr>
                <a:spLocks noChangeShapeType="1"/>
              </p:cNvSpPr>
              <p:nvPr/>
            </p:nvSpPr>
            <p:spPr bwMode="auto">
              <a:xfrm>
                <a:off x="306012" y="7441089"/>
                <a:ext cx="1588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/>
              </a:p>
            </p:txBody>
          </p:sp>
          <p:sp>
            <p:nvSpPr>
              <p:cNvPr id="4478" name="Rectangle 3415"/>
              <p:cNvSpPr>
                <a:spLocks noChangeArrowheads="1"/>
              </p:cNvSpPr>
              <p:nvPr/>
            </p:nvSpPr>
            <p:spPr bwMode="auto">
              <a:xfrm>
                <a:off x="315438" y="7440025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4479" name="Line 3416"/>
              <p:cNvSpPr>
                <a:spLocks noChangeShapeType="1"/>
              </p:cNvSpPr>
              <p:nvPr/>
            </p:nvSpPr>
            <p:spPr bwMode="auto">
              <a:xfrm flipH="1">
                <a:off x="-1233863" y="7426801"/>
                <a:ext cx="354013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/>
              </a:p>
            </p:txBody>
          </p:sp>
          <p:sp>
            <p:nvSpPr>
              <p:cNvPr id="4480" name="Line 3417"/>
              <p:cNvSpPr>
                <a:spLocks noChangeShapeType="1"/>
              </p:cNvSpPr>
              <p:nvPr/>
            </p:nvSpPr>
            <p:spPr bwMode="auto">
              <a:xfrm>
                <a:off x="-879850" y="7399814"/>
                <a:ext cx="1588" cy="555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/>
              </a:p>
            </p:txBody>
          </p:sp>
          <p:sp>
            <p:nvSpPr>
              <p:cNvPr id="4481" name="Rectangle 3418"/>
              <p:cNvSpPr>
                <a:spLocks noChangeArrowheads="1"/>
              </p:cNvSpPr>
              <p:nvPr/>
            </p:nvSpPr>
            <p:spPr bwMode="auto">
              <a:xfrm>
                <a:off x="-873741" y="7413506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</a:rPr>
                  <a:t>99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</p:grpSp>
        <p:grpSp>
          <p:nvGrpSpPr>
            <p:cNvPr id="4487" name="组合 4486"/>
            <p:cNvGrpSpPr/>
            <p:nvPr/>
          </p:nvGrpSpPr>
          <p:grpSpPr>
            <a:xfrm>
              <a:off x="3219992" y="1110868"/>
              <a:ext cx="2679879" cy="7200000"/>
              <a:chOff x="2868613" y="1098311"/>
              <a:chExt cx="2550776" cy="6483590"/>
            </a:xfrm>
          </p:grpSpPr>
          <p:sp>
            <p:nvSpPr>
              <p:cNvPr id="2168" name="Line 1144"/>
              <p:cNvSpPr>
                <a:spLocks noChangeShapeType="1"/>
              </p:cNvSpPr>
              <p:nvPr/>
            </p:nvSpPr>
            <p:spPr bwMode="auto">
              <a:xfrm>
                <a:off x="2868613" y="7580313"/>
                <a:ext cx="698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69" name="Rectangle 1145"/>
              <p:cNvSpPr>
                <a:spLocks noChangeArrowheads="1"/>
              </p:cNvSpPr>
              <p:nvPr/>
            </p:nvSpPr>
            <p:spPr bwMode="auto">
              <a:xfrm>
                <a:off x="2885411" y="7513140"/>
                <a:ext cx="35266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0.1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70" name="Line 1146"/>
              <p:cNvSpPr>
                <a:spLocks noChangeShapeType="1"/>
              </p:cNvSpPr>
              <p:nvPr/>
            </p:nvSpPr>
            <p:spPr bwMode="auto">
              <a:xfrm flipH="1">
                <a:off x="4352926" y="1114426"/>
                <a:ext cx="444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71" name="Rectangle 1147"/>
              <p:cNvSpPr>
                <a:spLocks noChangeArrowheads="1"/>
              </p:cNvSpPr>
              <p:nvPr/>
            </p:nvSpPr>
            <p:spPr bwMode="auto">
              <a:xfrm>
                <a:off x="4417330" y="1098311"/>
                <a:ext cx="35245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Arabidopsis thaliana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72" name="Line 1148"/>
              <p:cNvSpPr>
                <a:spLocks noChangeShapeType="1"/>
              </p:cNvSpPr>
              <p:nvPr/>
            </p:nvSpPr>
            <p:spPr bwMode="auto">
              <a:xfrm flipH="1">
                <a:off x="4352926" y="1141413"/>
                <a:ext cx="444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73" name="Rectangle 1149"/>
              <p:cNvSpPr>
                <a:spLocks noChangeArrowheads="1"/>
              </p:cNvSpPr>
              <p:nvPr/>
            </p:nvSpPr>
            <p:spPr bwMode="auto">
              <a:xfrm>
                <a:off x="4418918" y="1125298"/>
                <a:ext cx="31278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Capsella rubella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74" name="Line 1150"/>
              <p:cNvSpPr>
                <a:spLocks noChangeShapeType="1"/>
              </p:cNvSpPr>
              <p:nvPr/>
            </p:nvSpPr>
            <p:spPr bwMode="auto">
              <a:xfrm flipH="1">
                <a:off x="4303713" y="1128713"/>
                <a:ext cx="492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75" name="Line 1151"/>
              <p:cNvSpPr>
                <a:spLocks noChangeShapeType="1"/>
              </p:cNvSpPr>
              <p:nvPr/>
            </p:nvSpPr>
            <p:spPr bwMode="auto">
              <a:xfrm>
                <a:off x="4352926" y="1114426"/>
                <a:ext cx="1588" cy="269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76" name="Rectangle 1152"/>
              <p:cNvSpPr>
                <a:spLocks noChangeArrowheads="1"/>
              </p:cNvSpPr>
              <p:nvPr/>
            </p:nvSpPr>
            <p:spPr bwMode="auto">
              <a:xfrm>
                <a:off x="4369724" y="111392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77" name="Line 1153"/>
              <p:cNvSpPr>
                <a:spLocks noChangeShapeType="1"/>
              </p:cNvSpPr>
              <p:nvPr/>
            </p:nvSpPr>
            <p:spPr bwMode="auto">
              <a:xfrm flipH="1">
                <a:off x="4303713" y="1169988"/>
                <a:ext cx="492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78" name="Rectangle 1154"/>
              <p:cNvSpPr>
                <a:spLocks noChangeArrowheads="1"/>
              </p:cNvSpPr>
              <p:nvPr/>
            </p:nvSpPr>
            <p:spPr bwMode="auto">
              <a:xfrm>
                <a:off x="4372880" y="1153873"/>
                <a:ext cx="37381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Thellungiella halophila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PHO1;H9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79" name="Line 1155"/>
              <p:cNvSpPr>
                <a:spLocks noChangeShapeType="1"/>
              </p:cNvSpPr>
              <p:nvPr/>
            </p:nvSpPr>
            <p:spPr bwMode="auto">
              <a:xfrm flipH="1">
                <a:off x="4291013" y="1149351"/>
                <a:ext cx="127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80" name="Line 1156"/>
              <p:cNvSpPr>
                <a:spLocks noChangeShapeType="1"/>
              </p:cNvSpPr>
              <p:nvPr/>
            </p:nvSpPr>
            <p:spPr bwMode="auto">
              <a:xfrm>
                <a:off x="4303713" y="1128713"/>
                <a:ext cx="1588" cy="412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81" name="Rectangle 1157"/>
              <p:cNvSpPr>
                <a:spLocks noChangeArrowheads="1"/>
              </p:cNvSpPr>
              <p:nvPr/>
            </p:nvSpPr>
            <p:spPr bwMode="auto">
              <a:xfrm>
                <a:off x="4320511" y="1134565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63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82" name="Line 1158"/>
              <p:cNvSpPr>
                <a:spLocks noChangeShapeType="1"/>
              </p:cNvSpPr>
              <p:nvPr/>
            </p:nvSpPr>
            <p:spPr bwMode="auto">
              <a:xfrm flipH="1">
                <a:off x="4303713" y="1198563"/>
                <a:ext cx="476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83" name="Rectangle 1159"/>
              <p:cNvSpPr>
                <a:spLocks noChangeArrowheads="1"/>
              </p:cNvSpPr>
              <p:nvPr/>
            </p:nvSpPr>
            <p:spPr bwMode="auto">
              <a:xfrm>
                <a:off x="4372880" y="1180861"/>
                <a:ext cx="28684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84" name="Line 1160"/>
              <p:cNvSpPr>
                <a:spLocks noChangeShapeType="1"/>
              </p:cNvSpPr>
              <p:nvPr/>
            </p:nvSpPr>
            <p:spPr bwMode="auto">
              <a:xfrm flipH="1">
                <a:off x="4303713" y="1227138"/>
                <a:ext cx="301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85" name="Rectangle 1161"/>
              <p:cNvSpPr>
                <a:spLocks noChangeArrowheads="1"/>
              </p:cNvSpPr>
              <p:nvPr/>
            </p:nvSpPr>
            <p:spPr bwMode="auto">
              <a:xfrm>
                <a:off x="4353830" y="1209436"/>
                <a:ext cx="28684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86" name="Line 1162"/>
              <p:cNvSpPr>
                <a:spLocks noChangeShapeType="1"/>
              </p:cNvSpPr>
              <p:nvPr/>
            </p:nvSpPr>
            <p:spPr bwMode="auto">
              <a:xfrm flipH="1">
                <a:off x="4291013" y="1211263"/>
                <a:ext cx="127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87" name="Line 1163"/>
              <p:cNvSpPr>
                <a:spLocks noChangeShapeType="1"/>
              </p:cNvSpPr>
              <p:nvPr/>
            </p:nvSpPr>
            <p:spPr bwMode="auto">
              <a:xfrm>
                <a:off x="4303713" y="1198563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88" name="Rectangle 1164"/>
              <p:cNvSpPr>
                <a:spLocks noChangeArrowheads="1"/>
              </p:cNvSpPr>
              <p:nvPr/>
            </p:nvSpPr>
            <p:spPr bwMode="auto">
              <a:xfrm>
                <a:off x="4318245" y="1202353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89" name="Line 1165"/>
              <p:cNvSpPr>
                <a:spLocks noChangeShapeType="1"/>
              </p:cNvSpPr>
              <p:nvPr/>
            </p:nvSpPr>
            <p:spPr bwMode="auto">
              <a:xfrm flipH="1">
                <a:off x="4206876" y="1181101"/>
                <a:ext cx="841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90" name="Line 1166"/>
              <p:cNvSpPr>
                <a:spLocks noChangeShapeType="1"/>
              </p:cNvSpPr>
              <p:nvPr/>
            </p:nvSpPr>
            <p:spPr bwMode="auto">
              <a:xfrm>
                <a:off x="4291013" y="1149351"/>
                <a:ext cx="1588" cy="6191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91" name="Rectangle 1167"/>
              <p:cNvSpPr>
                <a:spLocks noChangeArrowheads="1"/>
              </p:cNvSpPr>
              <p:nvPr/>
            </p:nvSpPr>
            <p:spPr bwMode="auto">
              <a:xfrm>
                <a:off x="4239514" y="1155526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92" name="Line 1168"/>
              <p:cNvSpPr>
                <a:spLocks noChangeShapeType="1"/>
              </p:cNvSpPr>
              <p:nvPr/>
            </p:nvSpPr>
            <p:spPr bwMode="auto">
              <a:xfrm flipH="1">
                <a:off x="4337051" y="1254126"/>
                <a:ext cx="396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93" name="Rectangle 1169"/>
              <p:cNvSpPr>
                <a:spLocks noChangeArrowheads="1"/>
              </p:cNvSpPr>
              <p:nvPr/>
            </p:nvSpPr>
            <p:spPr bwMode="auto">
              <a:xfrm>
                <a:off x="4398280" y="1238011"/>
                <a:ext cx="31278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Capsella rubella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94" name="Line 1170"/>
              <p:cNvSpPr>
                <a:spLocks noChangeShapeType="1"/>
              </p:cNvSpPr>
              <p:nvPr/>
            </p:nvSpPr>
            <p:spPr bwMode="auto">
              <a:xfrm flipH="1">
                <a:off x="4337051" y="1282701"/>
                <a:ext cx="381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95" name="Rectangle 1171"/>
              <p:cNvSpPr>
                <a:spLocks noChangeArrowheads="1"/>
              </p:cNvSpPr>
              <p:nvPr/>
            </p:nvSpPr>
            <p:spPr bwMode="auto">
              <a:xfrm>
                <a:off x="4396693" y="1266586"/>
                <a:ext cx="35245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Arabidopsis thaliana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96" name="Line 1172"/>
              <p:cNvSpPr>
                <a:spLocks noChangeShapeType="1"/>
              </p:cNvSpPr>
              <p:nvPr/>
            </p:nvSpPr>
            <p:spPr bwMode="auto">
              <a:xfrm flipH="1">
                <a:off x="4306888" y="1268413"/>
                <a:ext cx="301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97" name="Line 1173"/>
              <p:cNvSpPr>
                <a:spLocks noChangeShapeType="1"/>
              </p:cNvSpPr>
              <p:nvPr/>
            </p:nvSpPr>
            <p:spPr bwMode="auto">
              <a:xfrm>
                <a:off x="4337051" y="1254126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98" name="Rectangle 1174"/>
              <p:cNvSpPr>
                <a:spLocks noChangeArrowheads="1"/>
              </p:cNvSpPr>
              <p:nvPr/>
            </p:nvSpPr>
            <p:spPr bwMode="auto">
              <a:xfrm>
                <a:off x="4353849" y="125362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199" name="Line 1175"/>
              <p:cNvSpPr>
                <a:spLocks noChangeShapeType="1"/>
              </p:cNvSpPr>
              <p:nvPr/>
            </p:nvSpPr>
            <p:spPr bwMode="auto">
              <a:xfrm flipH="1">
                <a:off x="4325938" y="1311276"/>
                <a:ext cx="603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00" name="Rectangle 1176"/>
              <p:cNvSpPr>
                <a:spLocks noChangeArrowheads="1"/>
              </p:cNvSpPr>
              <p:nvPr/>
            </p:nvSpPr>
            <p:spPr bwMode="auto">
              <a:xfrm>
                <a:off x="4406218" y="1295161"/>
                <a:ext cx="387548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Thellungiella halophila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01" name="Line 1177"/>
              <p:cNvSpPr>
                <a:spLocks noChangeShapeType="1"/>
              </p:cNvSpPr>
              <p:nvPr/>
            </p:nvSpPr>
            <p:spPr bwMode="auto">
              <a:xfrm flipH="1">
                <a:off x="4325938" y="1339851"/>
                <a:ext cx="1031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02" name="Rectangle 1178"/>
              <p:cNvSpPr>
                <a:spLocks noChangeArrowheads="1"/>
              </p:cNvSpPr>
              <p:nvPr/>
            </p:nvSpPr>
            <p:spPr bwMode="auto">
              <a:xfrm>
                <a:off x="4449080" y="1322148"/>
                <a:ext cx="28684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PHO1;H19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03" name="Line 1179"/>
              <p:cNvSpPr>
                <a:spLocks noChangeShapeType="1"/>
              </p:cNvSpPr>
              <p:nvPr/>
            </p:nvSpPr>
            <p:spPr bwMode="auto">
              <a:xfrm flipH="1">
                <a:off x="4306888" y="1325563"/>
                <a:ext cx="190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04" name="Line 1180"/>
              <p:cNvSpPr>
                <a:spLocks noChangeShapeType="1"/>
              </p:cNvSpPr>
              <p:nvPr/>
            </p:nvSpPr>
            <p:spPr bwMode="auto">
              <a:xfrm>
                <a:off x="4325938" y="1311276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05" name="Rectangle 1181"/>
              <p:cNvSpPr>
                <a:spLocks noChangeArrowheads="1"/>
              </p:cNvSpPr>
              <p:nvPr/>
            </p:nvSpPr>
            <p:spPr bwMode="auto">
              <a:xfrm>
                <a:off x="4342736" y="1310777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87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06" name="Line 1182"/>
              <p:cNvSpPr>
                <a:spLocks noChangeShapeType="1"/>
              </p:cNvSpPr>
              <p:nvPr/>
            </p:nvSpPr>
            <p:spPr bwMode="auto">
              <a:xfrm flipH="1">
                <a:off x="4206876" y="1296988"/>
                <a:ext cx="1000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07" name="Line 1183"/>
              <p:cNvSpPr>
                <a:spLocks noChangeShapeType="1"/>
              </p:cNvSpPr>
              <p:nvPr/>
            </p:nvSpPr>
            <p:spPr bwMode="auto">
              <a:xfrm>
                <a:off x="4306888" y="1268413"/>
                <a:ext cx="1588" cy="571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08" name="Rectangle 1184"/>
              <p:cNvSpPr>
                <a:spLocks noChangeArrowheads="1"/>
              </p:cNvSpPr>
              <p:nvPr/>
            </p:nvSpPr>
            <p:spPr bwMode="auto">
              <a:xfrm>
                <a:off x="4323686" y="128220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09" name="Line 1185"/>
              <p:cNvSpPr>
                <a:spLocks noChangeShapeType="1"/>
              </p:cNvSpPr>
              <p:nvPr/>
            </p:nvSpPr>
            <p:spPr bwMode="auto">
              <a:xfrm flipH="1">
                <a:off x="4179888" y="1238251"/>
                <a:ext cx="269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10" name="Line 1186"/>
              <p:cNvSpPr>
                <a:spLocks noChangeShapeType="1"/>
              </p:cNvSpPr>
              <p:nvPr/>
            </p:nvSpPr>
            <p:spPr bwMode="auto">
              <a:xfrm>
                <a:off x="4206876" y="1181101"/>
                <a:ext cx="1588" cy="1158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11" name="Rectangle 1187"/>
              <p:cNvSpPr>
                <a:spLocks noChangeArrowheads="1"/>
              </p:cNvSpPr>
              <p:nvPr/>
            </p:nvSpPr>
            <p:spPr bwMode="auto">
              <a:xfrm>
                <a:off x="4222086" y="1223465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84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12" name="Line 1188"/>
              <p:cNvSpPr>
                <a:spLocks noChangeShapeType="1"/>
              </p:cNvSpPr>
              <p:nvPr/>
            </p:nvSpPr>
            <p:spPr bwMode="auto">
              <a:xfrm flipH="1">
                <a:off x="4267201" y="1368426"/>
                <a:ext cx="142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13" name="Rectangle 1189"/>
              <p:cNvSpPr>
                <a:spLocks noChangeArrowheads="1"/>
              </p:cNvSpPr>
              <p:nvPr/>
            </p:nvSpPr>
            <p:spPr bwMode="auto">
              <a:xfrm>
                <a:off x="4303030" y="1350723"/>
                <a:ext cx="28684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14" name="Line 1190"/>
              <p:cNvSpPr>
                <a:spLocks noChangeShapeType="1"/>
              </p:cNvSpPr>
              <p:nvPr/>
            </p:nvSpPr>
            <p:spPr bwMode="auto">
              <a:xfrm flipH="1">
                <a:off x="4267201" y="1395413"/>
                <a:ext cx="190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15" name="Rectangle 1191"/>
              <p:cNvSpPr>
                <a:spLocks noChangeArrowheads="1"/>
              </p:cNvSpPr>
              <p:nvPr/>
            </p:nvSpPr>
            <p:spPr bwMode="auto">
              <a:xfrm>
                <a:off x="4307793" y="1379298"/>
                <a:ext cx="28684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16" name="Line 1192"/>
              <p:cNvSpPr>
                <a:spLocks noChangeShapeType="1"/>
              </p:cNvSpPr>
              <p:nvPr/>
            </p:nvSpPr>
            <p:spPr bwMode="auto">
              <a:xfrm flipH="1">
                <a:off x="4237038" y="1381126"/>
                <a:ext cx="301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17" name="Line 1193"/>
              <p:cNvSpPr>
                <a:spLocks noChangeShapeType="1"/>
              </p:cNvSpPr>
              <p:nvPr/>
            </p:nvSpPr>
            <p:spPr bwMode="auto">
              <a:xfrm>
                <a:off x="4267201" y="1368426"/>
                <a:ext cx="1588" cy="269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18" name="Rectangle 1194"/>
              <p:cNvSpPr>
                <a:spLocks noChangeArrowheads="1"/>
              </p:cNvSpPr>
              <p:nvPr/>
            </p:nvSpPr>
            <p:spPr bwMode="auto">
              <a:xfrm>
                <a:off x="4283999" y="136792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19" name="Line 1195"/>
              <p:cNvSpPr>
                <a:spLocks noChangeShapeType="1"/>
              </p:cNvSpPr>
              <p:nvPr/>
            </p:nvSpPr>
            <p:spPr bwMode="auto">
              <a:xfrm flipH="1">
                <a:off x="4251326" y="1423988"/>
                <a:ext cx="603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0" name="Rectangle 1196"/>
              <p:cNvSpPr>
                <a:spLocks noChangeArrowheads="1"/>
              </p:cNvSpPr>
              <p:nvPr/>
            </p:nvSpPr>
            <p:spPr bwMode="auto">
              <a:xfrm>
                <a:off x="4331605" y="1407873"/>
                <a:ext cx="28684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21" name="Line 1197"/>
              <p:cNvSpPr>
                <a:spLocks noChangeShapeType="1"/>
              </p:cNvSpPr>
              <p:nvPr/>
            </p:nvSpPr>
            <p:spPr bwMode="auto">
              <a:xfrm flipH="1">
                <a:off x="4251326" y="1450976"/>
                <a:ext cx="365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2" name="Rectangle 1198"/>
              <p:cNvSpPr>
                <a:spLocks noChangeArrowheads="1"/>
              </p:cNvSpPr>
              <p:nvPr/>
            </p:nvSpPr>
            <p:spPr bwMode="auto">
              <a:xfrm>
                <a:off x="4307793" y="1434861"/>
                <a:ext cx="28684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23" name="Line 1199"/>
              <p:cNvSpPr>
                <a:spLocks noChangeShapeType="1"/>
              </p:cNvSpPr>
              <p:nvPr/>
            </p:nvSpPr>
            <p:spPr bwMode="auto">
              <a:xfrm flipH="1">
                <a:off x="4237038" y="1438276"/>
                <a:ext cx="142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4" name="Line 1200"/>
              <p:cNvSpPr>
                <a:spLocks noChangeShapeType="1"/>
              </p:cNvSpPr>
              <p:nvPr/>
            </p:nvSpPr>
            <p:spPr bwMode="auto">
              <a:xfrm>
                <a:off x="4251326" y="1423988"/>
                <a:ext cx="1588" cy="269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5" name="Rectangle 1201"/>
              <p:cNvSpPr>
                <a:spLocks noChangeArrowheads="1"/>
              </p:cNvSpPr>
              <p:nvPr/>
            </p:nvSpPr>
            <p:spPr bwMode="auto">
              <a:xfrm>
                <a:off x="4265858" y="1427778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79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26" name="Line 1202"/>
              <p:cNvSpPr>
                <a:spLocks noChangeShapeType="1"/>
              </p:cNvSpPr>
              <p:nvPr/>
            </p:nvSpPr>
            <p:spPr bwMode="auto">
              <a:xfrm flipH="1">
                <a:off x="4233863" y="1409701"/>
                <a:ext cx="31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7" name="Line 1203"/>
              <p:cNvSpPr>
                <a:spLocks noChangeShapeType="1"/>
              </p:cNvSpPr>
              <p:nvPr/>
            </p:nvSpPr>
            <p:spPr bwMode="auto">
              <a:xfrm>
                <a:off x="4237038" y="1381126"/>
                <a:ext cx="1588" cy="571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9" name="Line 1205"/>
              <p:cNvSpPr>
                <a:spLocks noChangeShapeType="1"/>
              </p:cNvSpPr>
              <p:nvPr/>
            </p:nvSpPr>
            <p:spPr bwMode="auto">
              <a:xfrm flipH="1">
                <a:off x="4233863" y="1479551"/>
                <a:ext cx="254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30" name="Rectangle 1206"/>
              <p:cNvSpPr>
                <a:spLocks noChangeArrowheads="1"/>
              </p:cNvSpPr>
              <p:nvPr/>
            </p:nvSpPr>
            <p:spPr bwMode="auto">
              <a:xfrm>
                <a:off x="4279218" y="1461848"/>
                <a:ext cx="387548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Thellungiella halophila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31" name="Line 1207"/>
              <p:cNvSpPr>
                <a:spLocks noChangeShapeType="1"/>
              </p:cNvSpPr>
              <p:nvPr/>
            </p:nvSpPr>
            <p:spPr bwMode="auto">
              <a:xfrm flipH="1">
                <a:off x="4219576" y="1444626"/>
                <a:ext cx="142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32" name="Line 1208"/>
              <p:cNvSpPr>
                <a:spLocks noChangeShapeType="1"/>
              </p:cNvSpPr>
              <p:nvPr/>
            </p:nvSpPr>
            <p:spPr bwMode="auto">
              <a:xfrm>
                <a:off x="4233863" y="1409701"/>
                <a:ext cx="1588" cy="698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33" name="Rectangle 1209"/>
              <p:cNvSpPr>
                <a:spLocks noChangeArrowheads="1"/>
              </p:cNvSpPr>
              <p:nvPr/>
            </p:nvSpPr>
            <p:spPr bwMode="auto">
              <a:xfrm>
                <a:off x="4203862" y="1421264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34" name="Line 1210"/>
              <p:cNvSpPr>
                <a:spLocks noChangeShapeType="1"/>
              </p:cNvSpPr>
              <p:nvPr/>
            </p:nvSpPr>
            <p:spPr bwMode="auto">
              <a:xfrm flipH="1">
                <a:off x="4244976" y="1508126"/>
                <a:ext cx="127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35" name="Rectangle 1211"/>
              <p:cNvSpPr>
                <a:spLocks noChangeArrowheads="1"/>
              </p:cNvSpPr>
              <p:nvPr/>
            </p:nvSpPr>
            <p:spPr bwMode="auto">
              <a:xfrm>
                <a:off x="4279218" y="1490423"/>
                <a:ext cx="35245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Arabidopsis thaliana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36" name="Line 1212"/>
              <p:cNvSpPr>
                <a:spLocks noChangeShapeType="1"/>
              </p:cNvSpPr>
              <p:nvPr/>
            </p:nvSpPr>
            <p:spPr bwMode="auto">
              <a:xfrm flipH="1">
                <a:off x="4244976" y="1536701"/>
                <a:ext cx="158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37" name="Rectangle 1213"/>
              <p:cNvSpPr>
                <a:spLocks noChangeArrowheads="1"/>
              </p:cNvSpPr>
              <p:nvPr/>
            </p:nvSpPr>
            <p:spPr bwMode="auto">
              <a:xfrm>
                <a:off x="4282393" y="1518998"/>
                <a:ext cx="299053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Capsella rubella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PHO1;H9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38" name="Line 1214"/>
              <p:cNvSpPr>
                <a:spLocks noChangeShapeType="1"/>
              </p:cNvSpPr>
              <p:nvPr/>
            </p:nvSpPr>
            <p:spPr bwMode="auto">
              <a:xfrm flipH="1">
                <a:off x="4219576" y="1520826"/>
                <a:ext cx="254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39" name="Line 1215"/>
              <p:cNvSpPr>
                <a:spLocks noChangeShapeType="1"/>
              </p:cNvSpPr>
              <p:nvPr/>
            </p:nvSpPr>
            <p:spPr bwMode="auto">
              <a:xfrm>
                <a:off x="4244976" y="1508126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40" name="Rectangle 1216"/>
              <p:cNvSpPr>
                <a:spLocks noChangeArrowheads="1"/>
              </p:cNvSpPr>
              <p:nvPr/>
            </p:nvSpPr>
            <p:spPr bwMode="auto">
              <a:xfrm>
                <a:off x="4260186" y="150762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41" name="Line 1217"/>
              <p:cNvSpPr>
                <a:spLocks noChangeShapeType="1"/>
              </p:cNvSpPr>
              <p:nvPr/>
            </p:nvSpPr>
            <p:spPr bwMode="auto">
              <a:xfrm flipH="1">
                <a:off x="4179888" y="1482726"/>
                <a:ext cx="396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42" name="Line 1218"/>
              <p:cNvSpPr>
                <a:spLocks noChangeShapeType="1"/>
              </p:cNvSpPr>
              <p:nvPr/>
            </p:nvSpPr>
            <p:spPr bwMode="auto">
              <a:xfrm>
                <a:off x="4219576" y="1444626"/>
                <a:ext cx="1588" cy="762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43" name="Rectangle 1219"/>
              <p:cNvSpPr>
                <a:spLocks noChangeArrowheads="1"/>
              </p:cNvSpPr>
              <p:nvPr/>
            </p:nvSpPr>
            <p:spPr bwMode="auto">
              <a:xfrm>
                <a:off x="4175508" y="1488824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44" name="Line 1220"/>
              <p:cNvSpPr>
                <a:spLocks noChangeShapeType="1"/>
              </p:cNvSpPr>
              <p:nvPr/>
            </p:nvSpPr>
            <p:spPr bwMode="auto">
              <a:xfrm flipH="1">
                <a:off x="4171951" y="1360488"/>
                <a:ext cx="79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45" name="Line 1221"/>
              <p:cNvSpPr>
                <a:spLocks noChangeShapeType="1"/>
              </p:cNvSpPr>
              <p:nvPr/>
            </p:nvSpPr>
            <p:spPr bwMode="auto">
              <a:xfrm>
                <a:off x="4179888" y="1238251"/>
                <a:ext cx="1588" cy="2444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46" name="Rectangle 1222"/>
              <p:cNvSpPr>
                <a:spLocks noChangeArrowheads="1"/>
              </p:cNvSpPr>
              <p:nvPr/>
            </p:nvSpPr>
            <p:spPr bwMode="auto">
              <a:xfrm>
                <a:off x="4191702" y="1345702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47" name="Line 1223"/>
              <p:cNvSpPr>
                <a:spLocks noChangeShapeType="1"/>
              </p:cNvSpPr>
              <p:nvPr/>
            </p:nvSpPr>
            <p:spPr bwMode="auto">
              <a:xfrm flipH="1">
                <a:off x="4248151" y="1563688"/>
                <a:ext cx="825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48" name="Rectangle 1224"/>
              <p:cNvSpPr>
                <a:spLocks noChangeArrowheads="1"/>
              </p:cNvSpPr>
              <p:nvPr/>
            </p:nvSpPr>
            <p:spPr bwMode="auto">
              <a:xfrm>
                <a:off x="4347259" y="1547573"/>
                <a:ext cx="28684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49" name="Line 1225"/>
              <p:cNvSpPr>
                <a:spLocks noChangeShapeType="1"/>
              </p:cNvSpPr>
              <p:nvPr/>
            </p:nvSpPr>
            <p:spPr bwMode="auto">
              <a:xfrm flipH="1">
                <a:off x="4248151" y="1592263"/>
                <a:ext cx="476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50" name="Rectangle 1226"/>
              <p:cNvSpPr>
                <a:spLocks noChangeArrowheads="1"/>
              </p:cNvSpPr>
              <p:nvPr/>
            </p:nvSpPr>
            <p:spPr bwMode="auto">
              <a:xfrm>
                <a:off x="4310746" y="1576148"/>
                <a:ext cx="28684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51" name="Line 1227"/>
              <p:cNvSpPr>
                <a:spLocks noChangeShapeType="1"/>
              </p:cNvSpPr>
              <p:nvPr/>
            </p:nvSpPr>
            <p:spPr bwMode="auto">
              <a:xfrm flipH="1">
                <a:off x="4241801" y="1577976"/>
                <a:ext cx="63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52" name="Line 1228"/>
              <p:cNvSpPr>
                <a:spLocks noChangeShapeType="1"/>
              </p:cNvSpPr>
              <p:nvPr/>
            </p:nvSpPr>
            <p:spPr bwMode="auto">
              <a:xfrm>
                <a:off x="4248151" y="1563688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54" name="Line 1230"/>
              <p:cNvSpPr>
                <a:spLocks noChangeShapeType="1"/>
              </p:cNvSpPr>
              <p:nvPr/>
            </p:nvSpPr>
            <p:spPr bwMode="auto">
              <a:xfrm flipH="1">
                <a:off x="4241801" y="1620838"/>
                <a:ext cx="1016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55" name="Rectangle 1231"/>
              <p:cNvSpPr>
                <a:spLocks noChangeArrowheads="1"/>
              </p:cNvSpPr>
              <p:nvPr/>
            </p:nvSpPr>
            <p:spPr bwMode="auto">
              <a:xfrm>
                <a:off x="4359959" y="1603136"/>
                <a:ext cx="28684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56" name="Line 1232"/>
              <p:cNvSpPr>
                <a:spLocks noChangeShapeType="1"/>
              </p:cNvSpPr>
              <p:nvPr/>
            </p:nvSpPr>
            <p:spPr bwMode="auto">
              <a:xfrm flipH="1">
                <a:off x="4235451" y="1598613"/>
                <a:ext cx="63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57" name="Line 1233"/>
              <p:cNvSpPr>
                <a:spLocks noChangeShapeType="1"/>
              </p:cNvSpPr>
              <p:nvPr/>
            </p:nvSpPr>
            <p:spPr bwMode="auto">
              <a:xfrm>
                <a:off x="4241801" y="1577976"/>
                <a:ext cx="1588" cy="428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58" name="Rectangle 1234"/>
              <p:cNvSpPr>
                <a:spLocks noChangeArrowheads="1"/>
              </p:cNvSpPr>
              <p:nvPr/>
            </p:nvSpPr>
            <p:spPr bwMode="auto">
              <a:xfrm>
                <a:off x="4210555" y="1570406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59" name="Line 1235"/>
              <p:cNvSpPr>
                <a:spLocks noChangeShapeType="1"/>
              </p:cNvSpPr>
              <p:nvPr/>
            </p:nvSpPr>
            <p:spPr bwMode="auto">
              <a:xfrm flipH="1">
                <a:off x="4251326" y="1649413"/>
                <a:ext cx="15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60" name="Rectangle 1236"/>
              <p:cNvSpPr>
                <a:spLocks noChangeArrowheads="1"/>
              </p:cNvSpPr>
              <p:nvPr/>
            </p:nvSpPr>
            <p:spPr bwMode="auto">
              <a:xfrm>
                <a:off x="4267884" y="1631711"/>
                <a:ext cx="28684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61" name="Line 1237"/>
              <p:cNvSpPr>
                <a:spLocks noChangeShapeType="1"/>
              </p:cNvSpPr>
              <p:nvPr/>
            </p:nvSpPr>
            <p:spPr bwMode="auto">
              <a:xfrm flipH="1">
                <a:off x="4251326" y="1676401"/>
                <a:ext cx="15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62" name="Rectangle 1238"/>
              <p:cNvSpPr>
                <a:spLocks noChangeArrowheads="1"/>
              </p:cNvSpPr>
              <p:nvPr/>
            </p:nvSpPr>
            <p:spPr bwMode="auto">
              <a:xfrm>
                <a:off x="4267883" y="1660286"/>
                <a:ext cx="27311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</a:t>
                </a:r>
                <a:r>
                  <a:rPr lang="zh-CN" altLang="zh-CN" sz="200" b="1" i="1" dirty="0" smtClean="0">
                    <a:solidFill>
                      <a:srgbClr val="FF0000"/>
                    </a:solidFill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rapa</a:t>
                </a:r>
                <a:r>
                  <a:rPr lang="en-US" altLang="zh-CN" sz="200" b="1" i="1" dirty="0" smtClean="0">
                    <a:solidFill>
                      <a:srgbClr val="FF0000"/>
                    </a:solidFill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lang="zh-CN" altLang="zh-CN" sz="200" b="1" dirty="0" smtClean="0">
                    <a:solidFill>
                      <a:srgbClr val="FF0000"/>
                    </a:solidFill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63" name="Line 1239"/>
              <p:cNvSpPr>
                <a:spLocks noChangeShapeType="1"/>
              </p:cNvSpPr>
              <p:nvPr/>
            </p:nvSpPr>
            <p:spPr bwMode="auto">
              <a:xfrm flipH="1">
                <a:off x="4235451" y="1662113"/>
                <a:ext cx="158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64" name="Line 1240"/>
              <p:cNvSpPr>
                <a:spLocks noChangeShapeType="1"/>
              </p:cNvSpPr>
              <p:nvPr/>
            </p:nvSpPr>
            <p:spPr bwMode="auto">
              <a:xfrm>
                <a:off x="4251326" y="1649413"/>
                <a:ext cx="1588" cy="269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65" name="Rectangle 1241"/>
              <p:cNvSpPr>
                <a:spLocks noChangeArrowheads="1"/>
              </p:cNvSpPr>
              <p:nvPr/>
            </p:nvSpPr>
            <p:spPr bwMode="auto">
              <a:xfrm>
                <a:off x="4261552" y="1648915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66" name="Line 1242"/>
              <p:cNvSpPr>
                <a:spLocks noChangeShapeType="1"/>
              </p:cNvSpPr>
              <p:nvPr/>
            </p:nvSpPr>
            <p:spPr bwMode="auto">
              <a:xfrm flipH="1">
                <a:off x="4217988" y="1630363"/>
                <a:ext cx="174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67" name="Line 1243"/>
              <p:cNvSpPr>
                <a:spLocks noChangeShapeType="1"/>
              </p:cNvSpPr>
              <p:nvPr/>
            </p:nvSpPr>
            <p:spPr bwMode="auto">
              <a:xfrm>
                <a:off x="4235451" y="1598613"/>
                <a:ext cx="1588" cy="635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68" name="Rectangle 1244"/>
              <p:cNvSpPr>
                <a:spLocks noChangeArrowheads="1"/>
              </p:cNvSpPr>
              <p:nvPr/>
            </p:nvSpPr>
            <p:spPr bwMode="auto">
              <a:xfrm>
                <a:off x="4206128" y="1602156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69" name="Line 1245"/>
              <p:cNvSpPr>
                <a:spLocks noChangeShapeType="1"/>
              </p:cNvSpPr>
              <p:nvPr/>
            </p:nvSpPr>
            <p:spPr bwMode="auto">
              <a:xfrm flipH="1">
                <a:off x="4217988" y="1704976"/>
                <a:ext cx="333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70" name="Rectangle 1246"/>
              <p:cNvSpPr>
                <a:spLocks noChangeArrowheads="1"/>
              </p:cNvSpPr>
              <p:nvPr/>
            </p:nvSpPr>
            <p:spPr bwMode="auto">
              <a:xfrm>
                <a:off x="4267884" y="1688861"/>
                <a:ext cx="37381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Thellungiella halophila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71" name="Line 1247"/>
              <p:cNvSpPr>
                <a:spLocks noChangeShapeType="1"/>
              </p:cNvSpPr>
              <p:nvPr/>
            </p:nvSpPr>
            <p:spPr bwMode="auto">
              <a:xfrm flipH="1">
                <a:off x="4200526" y="1668463"/>
                <a:ext cx="174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72" name="Line 1248"/>
              <p:cNvSpPr>
                <a:spLocks noChangeShapeType="1"/>
              </p:cNvSpPr>
              <p:nvPr/>
            </p:nvSpPr>
            <p:spPr bwMode="auto">
              <a:xfrm>
                <a:off x="4217988" y="1630363"/>
                <a:ext cx="1588" cy="7461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73" name="Rectangle 1249"/>
              <p:cNvSpPr>
                <a:spLocks noChangeArrowheads="1"/>
              </p:cNvSpPr>
              <p:nvPr/>
            </p:nvSpPr>
            <p:spPr bwMode="auto">
              <a:xfrm>
                <a:off x="4229802" y="1653677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91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74" name="Line 1250"/>
              <p:cNvSpPr>
                <a:spLocks noChangeShapeType="1"/>
              </p:cNvSpPr>
              <p:nvPr/>
            </p:nvSpPr>
            <p:spPr bwMode="auto">
              <a:xfrm flipH="1">
                <a:off x="4221163" y="1733551"/>
                <a:ext cx="206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75" name="Rectangle 1251"/>
              <p:cNvSpPr>
                <a:spLocks noChangeArrowheads="1"/>
              </p:cNvSpPr>
              <p:nvPr/>
            </p:nvSpPr>
            <p:spPr bwMode="auto">
              <a:xfrm>
                <a:off x="4263343" y="1718340"/>
                <a:ext cx="35245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Arabidopsis thaliana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76" name="Line 1252"/>
              <p:cNvSpPr>
                <a:spLocks noChangeShapeType="1"/>
              </p:cNvSpPr>
              <p:nvPr/>
            </p:nvSpPr>
            <p:spPr bwMode="auto">
              <a:xfrm flipH="1">
                <a:off x="4221163" y="1760538"/>
                <a:ext cx="523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77" name="Rectangle 1253"/>
              <p:cNvSpPr>
                <a:spLocks noChangeArrowheads="1"/>
              </p:cNvSpPr>
              <p:nvPr/>
            </p:nvSpPr>
            <p:spPr bwMode="auto">
              <a:xfrm>
                <a:off x="4295093" y="1746915"/>
                <a:ext cx="299053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Capsella rubella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78" name="Line 1254"/>
              <p:cNvSpPr>
                <a:spLocks noChangeShapeType="1"/>
              </p:cNvSpPr>
              <p:nvPr/>
            </p:nvSpPr>
            <p:spPr bwMode="auto">
              <a:xfrm flipH="1">
                <a:off x="4200526" y="1746251"/>
                <a:ext cx="206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79" name="Line 1255"/>
              <p:cNvSpPr>
                <a:spLocks noChangeShapeType="1"/>
              </p:cNvSpPr>
              <p:nvPr/>
            </p:nvSpPr>
            <p:spPr bwMode="auto">
              <a:xfrm>
                <a:off x="4221163" y="1733551"/>
                <a:ext cx="1588" cy="269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80" name="Rectangle 1256"/>
              <p:cNvSpPr>
                <a:spLocks noChangeArrowheads="1"/>
              </p:cNvSpPr>
              <p:nvPr/>
            </p:nvSpPr>
            <p:spPr bwMode="auto">
              <a:xfrm>
                <a:off x="4232977" y="1733052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97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81" name="Line 1257"/>
              <p:cNvSpPr>
                <a:spLocks noChangeShapeType="1"/>
              </p:cNvSpPr>
              <p:nvPr/>
            </p:nvSpPr>
            <p:spPr bwMode="auto">
              <a:xfrm flipH="1">
                <a:off x="4171951" y="1708151"/>
                <a:ext cx="285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82" name="Line 1258"/>
              <p:cNvSpPr>
                <a:spLocks noChangeShapeType="1"/>
              </p:cNvSpPr>
              <p:nvPr/>
            </p:nvSpPr>
            <p:spPr bwMode="auto">
              <a:xfrm>
                <a:off x="4200526" y="1668463"/>
                <a:ext cx="1588" cy="777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83" name="Rectangle 1259"/>
              <p:cNvSpPr>
                <a:spLocks noChangeArrowheads="1"/>
              </p:cNvSpPr>
              <p:nvPr/>
            </p:nvSpPr>
            <p:spPr bwMode="auto">
              <a:xfrm>
                <a:off x="4166443" y="1715769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84" name="Line 1260"/>
              <p:cNvSpPr>
                <a:spLocks noChangeShapeType="1"/>
              </p:cNvSpPr>
              <p:nvPr/>
            </p:nvSpPr>
            <p:spPr bwMode="auto">
              <a:xfrm flipH="1">
                <a:off x="4098926" y="1533526"/>
                <a:ext cx="730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85" name="Line 1261"/>
              <p:cNvSpPr>
                <a:spLocks noChangeShapeType="1"/>
              </p:cNvSpPr>
              <p:nvPr/>
            </p:nvSpPr>
            <p:spPr bwMode="auto">
              <a:xfrm>
                <a:off x="4171951" y="1360488"/>
                <a:ext cx="1588" cy="3476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86" name="Rectangle 1262"/>
              <p:cNvSpPr>
                <a:spLocks noChangeArrowheads="1"/>
              </p:cNvSpPr>
              <p:nvPr/>
            </p:nvSpPr>
            <p:spPr bwMode="auto">
              <a:xfrm>
                <a:off x="4120894" y="1506231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87" name="Line 1263"/>
              <p:cNvSpPr>
                <a:spLocks noChangeShapeType="1"/>
              </p:cNvSpPr>
              <p:nvPr/>
            </p:nvSpPr>
            <p:spPr bwMode="auto">
              <a:xfrm flipH="1">
                <a:off x="4098926" y="1789113"/>
                <a:ext cx="1333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88" name="Rectangle 1264"/>
              <p:cNvSpPr>
                <a:spLocks noChangeArrowheads="1"/>
              </p:cNvSpPr>
              <p:nvPr/>
            </p:nvSpPr>
            <p:spPr bwMode="auto">
              <a:xfrm>
                <a:off x="4252230" y="1773903"/>
                <a:ext cx="279218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Carica papaya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89" name="Line 1265"/>
              <p:cNvSpPr>
                <a:spLocks noChangeShapeType="1"/>
              </p:cNvSpPr>
              <p:nvPr/>
            </p:nvSpPr>
            <p:spPr bwMode="auto">
              <a:xfrm flipH="1">
                <a:off x="4062413" y="1660526"/>
                <a:ext cx="365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90" name="Line 1266"/>
              <p:cNvSpPr>
                <a:spLocks noChangeShapeType="1"/>
              </p:cNvSpPr>
              <p:nvPr/>
            </p:nvSpPr>
            <p:spPr bwMode="auto">
              <a:xfrm>
                <a:off x="4098926" y="1533526"/>
                <a:ext cx="1588" cy="255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91" name="Rectangle 1267"/>
              <p:cNvSpPr>
                <a:spLocks noChangeArrowheads="1"/>
              </p:cNvSpPr>
              <p:nvPr/>
            </p:nvSpPr>
            <p:spPr bwMode="auto">
              <a:xfrm>
                <a:off x="4110740" y="164732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92" name="Line 1268"/>
              <p:cNvSpPr>
                <a:spLocks noChangeShapeType="1"/>
              </p:cNvSpPr>
              <p:nvPr/>
            </p:nvSpPr>
            <p:spPr bwMode="auto">
              <a:xfrm flipH="1">
                <a:off x="4062413" y="1817688"/>
                <a:ext cx="1651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93" name="Rectangle 1269"/>
              <p:cNvSpPr>
                <a:spLocks noChangeArrowheads="1"/>
              </p:cNvSpPr>
              <p:nvPr/>
            </p:nvSpPr>
            <p:spPr bwMode="auto">
              <a:xfrm>
                <a:off x="4247468" y="1802478"/>
                <a:ext cx="31583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Citrus clementina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94" name="Line 1270"/>
              <p:cNvSpPr>
                <a:spLocks noChangeShapeType="1"/>
              </p:cNvSpPr>
              <p:nvPr/>
            </p:nvSpPr>
            <p:spPr bwMode="auto">
              <a:xfrm flipH="1">
                <a:off x="4046538" y="1739901"/>
                <a:ext cx="158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95" name="Line 1271"/>
              <p:cNvSpPr>
                <a:spLocks noChangeShapeType="1"/>
              </p:cNvSpPr>
              <p:nvPr/>
            </p:nvSpPr>
            <p:spPr bwMode="auto">
              <a:xfrm>
                <a:off x="4062413" y="1660526"/>
                <a:ext cx="1588" cy="1571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96" name="Rectangle 1272"/>
              <p:cNvSpPr>
                <a:spLocks noChangeArrowheads="1"/>
              </p:cNvSpPr>
              <p:nvPr/>
            </p:nvSpPr>
            <p:spPr bwMode="auto">
              <a:xfrm>
                <a:off x="4072640" y="1725115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74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97" name="Line 1273"/>
              <p:cNvSpPr>
                <a:spLocks noChangeShapeType="1"/>
              </p:cNvSpPr>
              <p:nvPr/>
            </p:nvSpPr>
            <p:spPr bwMode="auto">
              <a:xfrm flipH="1">
                <a:off x="4181476" y="1844676"/>
                <a:ext cx="79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98" name="Rectangle 1274"/>
              <p:cNvSpPr>
                <a:spLocks noChangeArrowheads="1"/>
              </p:cNvSpPr>
              <p:nvPr/>
            </p:nvSpPr>
            <p:spPr bwMode="auto">
              <a:xfrm>
                <a:off x="4210955" y="1831053"/>
                <a:ext cx="353981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Linum usitatissimum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299" name="Line 1275"/>
              <p:cNvSpPr>
                <a:spLocks noChangeShapeType="1"/>
              </p:cNvSpPr>
              <p:nvPr/>
            </p:nvSpPr>
            <p:spPr bwMode="auto">
              <a:xfrm flipH="1">
                <a:off x="4181476" y="1873251"/>
                <a:ext cx="79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00" name="Rectangle 1276"/>
              <p:cNvSpPr>
                <a:spLocks noChangeArrowheads="1"/>
              </p:cNvSpPr>
              <p:nvPr/>
            </p:nvSpPr>
            <p:spPr bwMode="auto">
              <a:xfrm>
                <a:off x="4210955" y="1859628"/>
                <a:ext cx="353981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Linum usitatissimum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01" name="Line 1277"/>
              <p:cNvSpPr>
                <a:spLocks noChangeShapeType="1"/>
              </p:cNvSpPr>
              <p:nvPr/>
            </p:nvSpPr>
            <p:spPr bwMode="auto">
              <a:xfrm flipH="1">
                <a:off x="4164013" y="1858963"/>
                <a:ext cx="174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02" name="Line 1278"/>
              <p:cNvSpPr>
                <a:spLocks noChangeShapeType="1"/>
              </p:cNvSpPr>
              <p:nvPr/>
            </p:nvSpPr>
            <p:spPr bwMode="auto">
              <a:xfrm>
                <a:off x="4181476" y="1844676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03" name="Rectangle 1279"/>
              <p:cNvSpPr>
                <a:spLocks noChangeArrowheads="1"/>
              </p:cNvSpPr>
              <p:nvPr/>
            </p:nvSpPr>
            <p:spPr bwMode="auto">
              <a:xfrm>
                <a:off x="4191702" y="1844177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99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04" name="Line 1280"/>
              <p:cNvSpPr>
                <a:spLocks noChangeShapeType="1"/>
              </p:cNvSpPr>
              <p:nvPr/>
            </p:nvSpPr>
            <p:spPr bwMode="auto">
              <a:xfrm flipH="1">
                <a:off x="4164013" y="1901826"/>
                <a:ext cx="793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05" name="Rectangle 1281"/>
              <p:cNvSpPr>
                <a:spLocks noChangeArrowheads="1"/>
              </p:cNvSpPr>
              <p:nvPr/>
            </p:nvSpPr>
            <p:spPr bwMode="auto">
              <a:xfrm>
                <a:off x="4263343" y="1886615"/>
                <a:ext cx="353981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Linum usitatissimum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06" name="Line 1282"/>
              <p:cNvSpPr>
                <a:spLocks noChangeShapeType="1"/>
              </p:cNvSpPr>
              <p:nvPr/>
            </p:nvSpPr>
            <p:spPr bwMode="auto">
              <a:xfrm flipH="1">
                <a:off x="4149726" y="1879601"/>
                <a:ext cx="142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07" name="Line 1283"/>
              <p:cNvSpPr>
                <a:spLocks noChangeShapeType="1"/>
              </p:cNvSpPr>
              <p:nvPr/>
            </p:nvSpPr>
            <p:spPr bwMode="auto">
              <a:xfrm>
                <a:off x="4164013" y="1858963"/>
                <a:ext cx="1588" cy="428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08" name="Rectangle 1284"/>
              <p:cNvSpPr>
                <a:spLocks noChangeArrowheads="1"/>
              </p:cNvSpPr>
              <p:nvPr/>
            </p:nvSpPr>
            <p:spPr bwMode="auto">
              <a:xfrm>
                <a:off x="4175827" y="1866402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60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09" name="Line 1285"/>
              <p:cNvSpPr>
                <a:spLocks noChangeShapeType="1"/>
              </p:cNvSpPr>
              <p:nvPr/>
            </p:nvSpPr>
            <p:spPr bwMode="auto">
              <a:xfrm flipH="1">
                <a:off x="4149726" y="1930401"/>
                <a:ext cx="809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10" name="Rectangle 1286"/>
              <p:cNvSpPr>
                <a:spLocks noChangeArrowheads="1"/>
              </p:cNvSpPr>
              <p:nvPr/>
            </p:nvSpPr>
            <p:spPr bwMode="auto">
              <a:xfrm>
                <a:off x="4250643" y="1915190"/>
                <a:ext cx="353981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Linum usitatissimum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11" name="Line 1287"/>
              <p:cNvSpPr>
                <a:spLocks noChangeShapeType="1"/>
              </p:cNvSpPr>
              <p:nvPr/>
            </p:nvSpPr>
            <p:spPr bwMode="auto">
              <a:xfrm flipH="1">
                <a:off x="4110038" y="1905001"/>
                <a:ext cx="396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12" name="Line 1288"/>
              <p:cNvSpPr>
                <a:spLocks noChangeShapeType="1"/>
              </p:cNvSpPr>
              <p:nvPr/>
            </p:nvSpPr>
            <p:spPr bwMode="auto">
              <a:xfrm>
                <a:off x="4149726" y="1879601"/>
                <a:ext cx="1588" cy="508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13" name="Rectangle 1289"/>
              <p:cNvSpPr>
                <a:spLocks noChangeArrowheads="1"/>
              </p:cNvSpPr>
              <p:nvPr/>
            </p:nvSpPr>
            <p:spPr bwMode="auto">
              <a:xfrm>
                <a:off x="4161540" y="1890215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14" name="Line 1290"/>
              <p:cNvSpPr>
                <a:spLocks noChangeShapeType="1"/>
              </p:cNvSpPr>
              <p:nvPr/>
            </p:nvSpPr>
            <p:spPr bwMode="auto">
              <a:xfrm flipH="1">
                <a:off x="4205288" y="1957388"/>
                <a:ext cx="95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15" name="Rectangle 1291"/>
              <p:cNvSpPr>
                <a:spLocks noChangeArrowheads="1"/>
              </p:cNvSpPr>
              <p:nvPr/>
            </p:nvSpPr>
            <p:spPr bwMode="auto">
              <a:xfrm>
                <a:off x="4236355" y="1943765"/>
                <a:ext cx="367713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Linum usitatissimum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16" name="Line 1292"/>
              <p:cNvSpPr>
                <a:spLocks noChangeShapeType="1"/>
              </p:cNvSpPr>
              <p:nvPr/>
            </p:nvSpPr>
            <p:spPr bwMode="auto">
              <a:xfrm flipH="1">
                <a:off x="4205288" y="1985963"/>
                <a:ext cx="127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17" name="Rectangle 1293"/>
              <p:cNvSpPr>
                <a:spLocks noChangeArrowheads="1"/>
              </p:cNvSpPr>
              <p:nvPr/>
            </p:nvSpPr>
            <p:spPr bwMode="auto">
              <a:xfrm>
                <a:off x="4237943" y="1972340"/>
                <a:ext cx="353981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Linum usitatissimum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PHO1;H9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18" name="Line 1294"/>
              <p:cNvSpPr>
                <a:spLocks noChangeShapeType="1"/>
              </p:cNvSpPr>
              <p:nvPr/>
            </p:nvSpPr>
            <p:spPr bwMode="auto">
              <a:xfrm flipH="1">
                <a:off x="4170363" y="1971676"/>
                <a:ext cx="349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19" name="Line 1295"/>
              <p:cNvSpPr>
                <a:spLocks noChangeShapeType="1"/>
              </p:cNvSpPr>
              <p:nvPr/>
            </p:nvSpPr>
            <p:spPr bwMode="auto">
              <a:xfrm>
                <a:off x="4205288" y="1957388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20" name="Rectangle 1296"/>
              <p:cNvSpPr>
                <a:spLocks noChangeArrowheads="1"/>
              </p:cNvSpPr>
              <p:nvPr/>
            </p:nvSpPr>
            <p:spPr bwMode="auto">
              <a:xfrm>
                <a:off x="4217102" y="1956890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21" name="Line 1297"/>
              <p:cNvSpPr>
                <a:spLocks noChangeShapeType="1"/>
              </p:cNvSpPr>
              <p:nvPr/>
            </p:nvSpPr>
            <p:spPr bwMode="auto">
              <a:xfrm flipH="1">
                <a:off x="4170363" y="2014538"/>
                <a:ext cx="841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22" name="Rectangle 1298"/>
              <p:cNvSpPr>
                <a:spLocks noChangeArrowheads="1"/>
              </p:cNvSpPr>
              <p:nvPr/>
            </p:nvSpPr>
            <p:spPr bwMode="auto">
              <a:xfrm>
                <a:off x="4276043" y="2000915"/>
                <a:ext cx="367713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Linum usitatissimum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23" name="Line 1299"/>
              <p:cNvSpPr>
                <a:spLocks noChangeShapeType="1"/>
              </p:cNvSpPr>
              <p:nvPr/>
            </p:nvSpPr>
            <p:spPr bwMode="auto">
              <a:xfrm flipH="1">
                <a:off x="4110038" y="1992313"/>
                <a:ext cx="603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24" name="Line 1300"/>
              <p:cNvSpPr>
                <a:spLocks noChangeShapeType="1"/>
              </p:cNvSpPr>
              <p:nvPr/>
            </p:nvSpPr>
            <p:spPr bwMode="auto">
              <a:xfrm>
                <a:off x="4170363" y="1971676"/>
                <a:ext cx="1588" cy="428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25" name="Rectangle 1301"/>
              <p:cNvSpPr>
                <a:spLocks noChangeArrowheads="1"/>
              </p:cNvSpPr>
              <p:nvPr/>
            </p:nvSpPr>
            <p:spPr bwMode="auto">
              <a:xfrm>
                <a:off x="4182177" y="1979115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26" name="Line 1302"/>
              <p:cNvSpPr>
                <a:spLocks noChangeShapeType="1"/>
              </p:cNvSpPr>
              <p:nvPr/>
            </p:nvSpPr>
            <p:spPr bwMode="auto">
              <a:xfrm flipH="1">
                <a:off x="4079876" y="1949451"/>
                <a:ext cx="301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27" name="Line 1303"/>
              <p:cNvSpPr>
                <a:spLocks noChangeShapeType="1"/>
              </p:cNvSpPr>
              <p:nvPr/>
            </p:nvSpPr>
            <p:spPr bwMode="auto">
              <a:xfrm>
                <a:off x="4110038" y="1905001"/>
                <a:ext cx="1588" cy="8731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28" name="Rectangle 1304"/>
              <p:cNvSpPr>
                <a:spLocks noChangeArrowheads="1"/>
              </p:cNvSpPr>
              <p:nvPr/>
            </p:nvSpPr>
            <p:spPr bwMode="auto">
              <a:xfrm>
                <a:off x="4121852" y="1934665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98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29" name="Line 1305"/>
              <p:cNvSpPr>
                <a:spLocks noChangeShapeType="1"/>
              </p:cNvSpPr>
              <p:nvPr/>
            </p:nvSpPr>
            <p:spPr bwMode="auto">
              <a:xfrm flipH="1">
                <a:off x="4116388" y="2043113"/>
                <a:ext cx="603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30" name="Rectangle 1306"/>
              <p:cNvSpPr>
                <a:spLocks noChangeArrowheads="1"/>
              </p:cNvSpPr>
              <p:nvPr/>
            </p:nvSpPr>
            <p:spPr bwMode="auto">
              <a:xfrm>
                <a:off x="4198255" y="2027903"/>
                <a:ext cx="329569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Ricinus communis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31" name="Line 1307"/>
              <p:cNvSpPr>
                <a:spLocks noChangeShapeType="1"/>
              </p:cNvSpPr>
              <p:nvPr/>
            </p:nvSpPr>
            <p:spPr bwMode="auto">
              <a:xfrm flipH="1">
                <a:off x="4116388" y="2070101"/>
                <a:ext cx="873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32" name="Rectangle 1308"/>
              <p:cNvSpPr>
                <a:spLocks noChangeArrowheads="1"/>
              </p:cNvSpPr>
              <p:nvPr/>
            </p:nvSpPr>
            <p:spPr bwMode="auto">
              <a:xfrm>
                <a:off x="4223655" y="2054890"/>
                <a:ext cx="329569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Ricinus communis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33" name="Line 1309"/>
              <p:cNvSpPr>
                <a:spLocks noChangeShapeType="1"/>
              </p:cNvSpPr>
              <p:nvPr/>
            </p:nvSpPr>
            <p:spPr bwMode="auto">
              <a:xfrm flipH="1">
                <a:off x="4097338" y="2055813"/>
                <a:ext cx="190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34" name="Line 1310"/>
              <p:cNvSpPr>
                <a:spLocks noChangeShapeType="1"/>
              </p:cNvSpPr>
              <p:nvPr/>
            </p:nvSpPr>
            <p:spPr bwMode="auto">
              <a:xfrm>
                <a:off x="4116388" y="2043113"/>
                <a:ext cx="1588" cy="269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35" name="Rectangle 1311"/>
              <p:cNvSpPr>
                <a:spLocks noChangeArrowheads="1"/>
              </p:cNvSpPr>
              <p:nvPr/>
            </p:nvSpPr>
            <p:spPr bwMode="auto">
              <a:xfrm>
                <a:off x="4128202" y="2042615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36" name="Line 1312"/>
              <p:cNvSpPr>
                <a:spLocks noChangeShapeType="1"/>
              </p:cNvSpPr>
              <p:nvPr/>
            </p:nvSpPr>
            <p:spPr bwMode="auto">
              <a:xfrm flipH="1">
                <a:off x="4097338" y="2098676"/>
                <a:ext cx="523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37" name="Rectangle 1313"/>
              <p:cNvSpPr>
                <a:spLocks noChangeArrowheads="1"/>
              </p:cNvSpPr>
              <p:nvPr/>
            </p:nvSpPr>
            <p:spPr bwMode="auto">
              <a:xfrm>
                <a:off x="4169680" y="2083465"/>
                <a:ext cx="324991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Manihot esculenta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38" name="Line 1314"/>
              <p:cNvSpPr>
                <a:spLocks noChangeShapeType="1"/>
              </p:cNvSpPr>
              <p:nvPr/>
            </p:nvSpPr>
            <p:spPr bwMode="auto">
              <a:xfrm flipH="1">
                <a:off x="4079876" y="2076451"/>
                <a:ext cx="174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39" name="Line 1315"/>
              <p:cNvSpPr>
                <a:spLocks noChangeShapeType="1"/>
              </p:cNvSpPr>
              <p:nvPr/>
            </p:nvSpPr>
            <p:spPr bwMode="auto">
              <a:xfrm>
                <a:off x="4097338" y="2055813"/>
                <a:ext cx="1588" cy="428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40" name="Rectangle 1316"/>
              <p:cNvSpPr>
                <a:spLocks noChangeArrowheads="1"/>
              </p:cNvSpPr>
              <p:nvPr/>
            </p:nvSpPr>
            <p:spPr bwMode="auto">
              <a:xfrm>
                <a:off x="4107565" y="2063252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51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41" name="Line 1317"/>
              <p:cNvSpPr>
                <a:spLocks noChangeShapeType="1"/>
              </p:cNvSpPr>
              <p:nvPr/>
            </p:nvSpPr>
            <p:spPr bwMode="auto">
              <a:xfrm flipH="1">
                <a:off x="4060826" y="2012951"/>
                <a:ext cx="190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42" name="Line 1318"/>
              <p:cNvSpPr>
                <a:spLocks noChangeShapeType="1"/>
              </p:cNvSpPr>
              <p:nvPr/>
            </p:nvSpPr>
            <p:spPr bwMode="auto">
              <a:xfrm>
                <a:off x="4079876" y="1949451"/>
                <a:ext cx="1588" cy="1270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43" name="Rectangle 1319"/>
              <p:cNvSpPr>
                <a:spLocks noChangeArrowheads="1"/>
              </p:cNvSpPr>
              <p:nvPr/>
            </p:nvSpPr>
            <p:spPr bwMode="auto">
              <a:xfrm>
                <a:off x="4091690" y="1998165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44" name="Line 1320"/>
              <p:cNvSpPr>
                <a:spLocks noChangeShapeType="1"/>
              </p:cNvSpPr>
              <p:nvPr/>
            </p:nvSpPr>
            <p:spPr bwMode="auto">
              <a:xfrm flipH="1">
                <a:off x="4173538" y="2125663"/>
                <a:ext cx="142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45" name="Rectangle 1321"/>
              <p:cNvSpPr>
                <a:spLocks noChangeArrowheads="1"/>
              </p:cNvSpPr>
              <p:nvPr/>
            </p:nvSpPr>
            <p:spPr bwMode="auto">
              <a:xfrm>
                <a:off x="4207780" y="2112040"/>
                <a:ext cx="349404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Populus trichocarpa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46" name="Line 1322"/>
              <p:cNvSpPr>
                <a:spLocks noChangeShapeType="1"/>
              </p:cNvSpPr>
              <p:nvPr/>
            </p:nvSpPr>
            <p:spPr bwMode="auto">
              <a:xfrm flipH="1">
                <a:off x="4173538" y="2154238"/>
                <a:ext cx="158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47" name="Rectangle 1323"/>
              <p:cNvSpPr>
                <a:spLocks noChangeArrowheads="1"/>
              </p:cNvSpPr>
              <p:nvPr/>
            </p:nvSpPr>
            <p:spPr bwMode="auto">
              <a:xfrm>
                <a:off x="4210955" y="2140615"/>
                <a:ext cx="349404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Populus trichocarpa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48" name="Line 1324"/>
              <p:cNvSpPr>
                <a:spLocks noChangeShapeType="1"/>
              </p:cNvSpPr>
              <p:nvPr/>
            </p:nvSpPr>
            <p:spPr bwMode="auto">
              <a:xfrm flipH="1">
                <a:off x="4164013" y="2139951"/>
                <a:ext cx="95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49" name="Line 1325"/>
              <p:cNvSpPr>
                <a:spLocks noChangeShapeType="1"/>
              </p:cNvSpPr>
              <p:nvPr/>
            </p:nvSpPr>
            <p:spPr bwMode="auto">
              <a:xfrm>
                <a:off x="4173538" y="2125663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50" name="Rectangle 1326"/>
              <p:cNvSpPr>
                <a:spLocks noChangeArrowheads="1"/>
              </p:cNvSpPr>
              <p:nvPr/>
            </p:nvSpPr>
            <p:spPr bwMode="auto">
              <a:xfrm>
                <a:off x="4185352" y="2125165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98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51" name="Line 1327"/>
              <p:cNvSpPr>
                <a:spLocks noChangeShapeType="1"/>
              </p:cNvSpPr>
              <p:nvPr/>
            </p:nvSpPr>
            <p:spPr bwMode="auto">
              <a:xfrm flipH="1">
                <a:off x="4164013" y="2182813"/>
                <a:ext cx="301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52" name="Rectangle 1328"/>
              <p:cNvSpPr>
                <a:spLocks noChangeArrowheads="1"/>
              </p:cNvSpPr>
              <p:nvPr/>
            </p:nvSpPr>
            <p:spPr bwMode="auto">
              <a:xfrm>
                <a:off x="4214130" y="2167603"/>
                <a:ext cx="349404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Populus trichocarpa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53" name="Line 1329"/>
              <p:cNvSpPr>
                <a:spLocks noChangeShapeType="1"/>
              </p:cNvSpPr>
              <p:nvPr/>
            </p:nvSpPr>
            <p:spPr bwMode="auto">
              <a:xfrm flipH="1">
                <a:off x="4122738" y="2160588"/>
                <a:ext cx="412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54" name="Line 1330"/>
              <p:cNvSpPr>
                <a:spLocks noChangeShapeType="1"/>
              </p:cNvSpPr>
              <p:nvPr/>
            </p:nvSpPr>
            <p:spPr bwMode="auto">
              <a:xfrm>
                <a:off x="4164013" y="2139951"/>
                <a:ext cx="1588" cy="428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55" name="Rectangle 1331"/>
              <p:cNvSpPr>
                <a:spLocks noChangeArrowheads="1"/>
              </p:cNvSpPr>
              <p:nvPr/>
            </p:nvSpPr>
            <p:spPr bwMode="auto">
              <a:xfrm>
                <a:off x="4175827" y="2147390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56" name="Line 1332"/>
              <p:cNvSpPr>
                <a:spLocks noChangeShapeType="1"/>
              </p:cNvSpPr>
              <p:nvPr/>
            </p:nvSpPr>
            <p:spPr bwMode="auto">
              <a:xfrm flipH="1">
                <a:off x="4122738" y="2211388"/>
                <a:ext cx="476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57" name="Rectangle 1333"/>
              <p:cNvSpPr>
                <a:spLocks noChangeArrowheads="1"/>
              </p:cNvSpPr>
              <p:nvPr/>
            </p:nvSpPr>
            <p:spPr bwMode="auto">
              <a:xfrm>
                <a:off x="4190318" y="2196178"/>
                <a:ext cx="36313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Populus trichocarpa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58" name="Line 1334"/>
              <p:cNvSpPr>
                <a:spLocks noChangeShapeType="1"/>
              </p:cNvSpPr>
              <p:nvPr/>
            </p:nvSpPr>
            <p:spPr bwMode="auto">
              <a:xfrm flipH="1">
                <a:off x="4060826" y="2185988"/>
                <a:ext cx="619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59" name="Line 1335"/>
              <p:cNvSpPr>
                <a:spLocks noChangeShapeType="1"/>
              </p:cNvSpPr>
              <p:nvPr/>
            </p:nvSpPr>
            <p:spPr bwMode="auto">
              <a:xfrm>
                <a:off x="4122738" y="2160588"/>
                <a:ext cx="1588" cy="508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60" name="Rectangle 1336"/>
              <p:cNvSpPr>
                <a:spLocks noChangeArrowheads="1"/>
              </p:cNvSpPr>
              <p:nvPr/>
            </p:nvSpPr>
            <p:spPr bwMode="auto">
              <a:xfrm>
                <a:off x="4134552" y="2172790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61" name="Line 1337"/>
              <p:cNvSpPr>
                <a:spLocks noChangeShapeType="1"/>
              </p:cNvSpPr>
              <p:nvPr/>
            </p:nvSpPr>
            <p:spPr bwMode="auto">
              <a:xfrm flipH="1">
                <a:off x="4046538" y="2098676"/>
                <a:ext cx="142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62" name="Line 1338"/>
              <p:cNvSpPr>
                <a:spLocks noChangeShapeType="1"/>
              </p:cNvSpPr>
              <p:nvPr/>
            </p:nvSpPr>
            <p:spPr bwMode="auto">
              <a:xfrm>
                <a:off x="4060826" y="2012951"/>
                <a:ext cx="1588" cy="17303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63" name="Rectangle 1339"/>
              <p:cNvSpPr>
                <a:spLocks noChangeArrowheads="1"/>
              </p:cNvSpPr>
              <p:nvPr/>
            </p:nvSpPr>
            <p:spPr bwMode="auto">
              <a:xfrm>
                <a:off x="4071052" y="2085477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63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64" name="Line 1340"/>
              <p:cNvSpPr>
                <a:spLocks noChangeShapeType="1"/>
              </p:cNvSpPr>
              <p:nvPr/>
            </p:nvSpPr>
            <p:spPr bwMode="auto">
              <a:xfrm flipH="1">
                <a:off x="4029076" y="1919288"/>
                <a:ext cx="174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65" name="Line 1341"/>
              <p:cNvSpPr>
                <a:spLocks noChangeShapeType="1"/>
              </p:cNvSpPr>
              <p:nvPr/>
            </p:nvSpPr>
            <p:spPr bwMode="auto">
              <a:xfrm>
                <a:off x="4046538" y="1739901"/>
                <a:ext cx="1588" cy="3587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66" name="Rectangle 1342"/>
              <p:cNvSpPr>
                <a:spLocks noChangeArrowheads="1"/>
              </p:cNvSpPr>
              <p:nvPr/>
            </p:nvSpPr>
            <p:spPr bwMode="auto">
              <a:xfrm>
                <a:off x="4056765" y="1904502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54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67" name="Line 1343"/>
              <p:cNvSpPr>
                <a:spLocks noChangeShapeType="1"/>
              </p:cNvSpPr>
              <p:nvPr/>
            </p:nvSpPr>
            <p:spPr bwMode="auto">
              <a:xfrm flipH="1">
                <a:off x="4314826" y="2239963"/>
                <a:ext cx="619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69" name="Rectangle 1345"/>
              <p:cNvSpPr>
                <a:spLocks noChangeArrowheads="1"/>
              </p:cNvSpPr>
              <p:nvPr/>
            </p:nvSpPr>
            <p:spPr bwMode="auto">
              <a:xfrm>
                <a:off x="4396692" y="2224752"/>
                <a:ext cx="37381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Thellungiella halophila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70" name="Line 1346"/>
              <p:cNvSpPr>
                <a:spLocks noChangeShapeType="1"/>
              </p:cNvSpPr>
              <p:nvPr/>
            </p:nvSpPr>
            <p:spPr bwMode="auto">
              <a:xfrm flipH="1">
                <a:off x="4314825" y="2266950"/>
                <a:ext cx="1111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1" name="Rectangle 1347"/>
              <p:cNvSpPr>
                <a:spLocks noChangeArrowheads="1"/>
              </p:cNvSpPr>
              <p:nvPr/>
            </p:nvSpPr>
            <p:spPr bwMode="auto">
              <a:xfrm>
                <a:off x="4345892" y="2253327"/>
                <a:ext cx="37381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Thellungiella halophila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72" name="Line 1348"/>
              <p:cNvSpPr>
                <a:spLocks noChangeShapeType="1"/>
              </p:cNvSpPr>
              <p:nvPr/>
            </p:nvSpPr>
            <p:spPr bwMode="auto">
              <a:xfrm flipH="1">
                <a:off x="4306887" y="2252663"/>
                <a:ext cx="79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3" name="Line 1349"/>
              <p:cNvSpPr>
                <a:spLocks noChangeShapeType="1"/>
              </p:cNvSpPr>
              <p:nvPr/>
            </p:nvSpPr>
            <p:spPr bwMode="auto">
              <a:xfrm>
                <a:off x="4314825" y="2239963"/>
                <a:ext cx="1587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4" name="Rectangle 1350"/>
              <p:cNvSpPr>
                <a:spLocks noChangeArrowheads="1"/>
              </p:cNvSpPr>
              <p:nvPr/>
            </p:nvSpPr>
            <p:spPr bwMode="auto">
              <a:xfrm>
                <a:off x="4326639" y="2237877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84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75" name="Line 1351"/>
              <p:cNvSpPr>
                <a:spLocks noChangeShapeType="1"/>
              </p:cNvSpPr>
              <p:nvPr/>
            </p:nvSpPr>
            <p:spPr bwMode="auto">
              <a:xfrm flipH="1">
                <a:off x="4306887" y="2295525"/>
                <a:ext cx="762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6" name="Rectangle 1352"/>
              <p:cNvSpPr>
                <a:spLocks noChangeArrowheads="1"/>
              </p:cNvSpPr>
              <p:nvPr/>
            </p:nvSpPr>
            <p:spPr bwMode="auto">
              <a:xfrm>
                <a:off x="4404629" y="2281902"/>
                <a:ext cx="27311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77" name="Line 1353"/>
              <p:cNvSpPr>
                <a:spLocks noChangeShapeType="1"/>
              </p:cNvSpPr>
              <p:nvPr/>
            </p:nvSpPr>
            <p:spPr bwMode="auto">
              <a:xfrm flipH="1">
                <a:off x="4302125" y="2274888"/>
                <a:ext cx="47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8" name="Line 1354"/>
              <p:cNvSpPr>
                <a:spLocks noChangeShapeType="1"/>
              </p:cNvSpPr>
              <p:nvPr/>
            </p:nvSpPr>
            <p:spPr bwMode="auto">
              <a:xfrm>
                <a:off x="4306887" y="2252663"/>
                <a:ext cx="1587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9" name="Rectangle 1355"/>
              <p:cNvSpPr>
                <a:spLocks noChangeArrowheads="1"/>
              </p:cNvSpPr>
              <p:nvPr/>
            </p:nvSpPr>
            <p:spPr bwMode="auto">
              <a:xfrm>
                <a:off x="4318701" y="2260102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75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80" name="Line 1356"/>
              <p:cNvSpPr>
                <a:spLocks noChangeShapeType="1"/>
              </p:cNvSpPr>
              <p:nvPr/>
            </p:nvSpPr>
            <p:spPr bwMode="auto">
              <a:xfrm flipH="1">
                <a:off x="4302125" y="2324100"/>
                <a:ext cx="714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81" name="Rectangle 1357"/>
              <p:cNvSpPr>
                <a:spLocks noChangeArrowheads="1"/>
              </p:cNvSpPr>
              <p:nvPr/>
            </p:nvSpPr>
            <p:spPr bwMode="auto">
              <a:xfrm>
                <a:off x="4393517" y="2308890"/>
                <a:ext cx="27311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82" name="Line 1358"/>
              <p:cNvSpPr>
                <a:spLocks noChangeShapeType="1"/>
              </p:cNvSpPr>
              <p:nvPr/>
            </p:nvSpPr>
            <p:spPr bwMode="auto">
              <a:xfrm flipH="1">
                <a:off x="4289425" y="2298700"/>
                <a:ext cx="127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83" name="Line 1359"/>
              <p:cNvSpPr>
                <a:spLocks noChangeShapeType="1"/>
              </p:cNvSpPr>
              <p:nvPr/>
            </p:nvSpPr>
            <p:spPr bwMode="auto">
              <a:xfrm>
                <a:off x="4302125" y="2274888"/>
                <a:ext cx="1587" cy="492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84" name="Rectangle 1360"/>
              <p:cNvSpPr>
                <a:spLocks noChangeArrowheads="1"/>
              </p:cNvSpPr>
              <p:nvPr/>
            </p:nvSpPr>
            <p:spPr bwMode="auto">
              <a:xfrm>
                <a:off x="4272401" y="2270723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85" name="Line 1361"/>
              <p:cNvSpPr>
                <a:spLocks noChangeShapeType="1"/>
              </p:cNvSpPr>
              <p:nvPr/>
            </p:nvSpPr>
            <p:spPr bwMode="auto">
              <a:xfrm flipH="1">
                <a:off x="4318000" y="2352675"/>
                <a:ext cx="476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86" name="Rectangle 1362"/>
              <p:cNvSpPr>
                <a:spLocks noChangeArrowheads="1"/>
              </p:cNvSpPr>
              <p:nvPr/>
            </p:nvSpPr>
            <p:spPr bwMode="auto">
              <a:xfrm>
                <a:off x="4387167" y="2337465"/>
                <a:ext cx="299053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Capsella rubella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87" name="Line 1363"/>
              <p:cNvSpPr>
                <a:spLocks noChangeShapeType="1"/>
              </p:cNvSpPr>
              <p:nvPr/>
            </p:nvSpPr>
            <p:spPr bwMode="auto">
              <a:xfrm flipH="1">
                <a:off x="4318000" y="2379663"/>
                <a:ext cx="301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88" name="Rectangle 1364"/>
              <p:cNvSpPr>
                <a:spLocks noChangeArrowheads="1"/>
              </p:cNvSpPr>
              <p:nvPr/>
            </p:nvSpPr>
            <p:spPr bwMode="auto">
              <a:xfrm>
                <a:off x="4369704" y="2366040"/>
                <a:ext cx="35245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Arabidopsis thaliana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89" name="Line 1365"/>
              <p:cNvSpPr>
                <a:spLocks noChangeShapeType="1"/>
              </p:cNvSpPr>
              <p:nvPr/>
            </p:nvSpPr>
            <p:spPr bwMode="auto">
              <a:xfrm flipH="1">
                <a:off x="4289425" y="2365375"/>
                <a:ext cx="285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90" name="Line 1366"/>
              <p:cNvSpPr>
                <a:spLocks noChangeShapeType="1"/>
              </p:cNvSpPr>
              <p:nvPr/>
            </p:nvSpPr>
            <p:spPr bwMode="auto">
              <a:xfrm>
                <a:off x="4318000" y="2352675"/>
                <a:ext cx="1587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91" name="Rectangle 1367"/>
              <p:cNvSpPr>
                <a:spLocks noChangeArrowheads="1"/>
              </p:cNvSpPr>
              <p:nvPr/>
            </p:nvSpPr>
            <p:spPr bwMode="auto">
              <a:xfrm>
                <a:off x="4329814" y="235217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92" name="Line 1368"/>
              <p:cNvSpPr>
                <a:spLocks noChangeShapeType="1"/>
              </p:cNvSpPr>
              <p:nvPr/>
            </p:nvSpPr>
            <p:spPr bwMode="auto">
              <a:xfrm flipH="1">
                <a:off x="4278312" y="2332038"/>
                <a:ext cx="1111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93" name="Line 1369"/>
              <p:cNvSpPr>
                <a:spLocks noChangeShapeType="1"/>
              </p:cNvSpPr>
              <p:nvPr/>
            </p:nvSpPr>
            <p:spPr bwMode="auto">
              <a:xfrm>
                <a:off x="4289425" y="2298700"/>
                <a:ext cx="1587" cy="666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94" name="Rectangle 1370"/>
              <p:cNvSpPr>
                <a:spLocks noChangeArrowheads="1"/>
              </p:cNvSpPr>
              <p:nvPr/>
            </p:nvSpPr>
            <p:spPr bwMode="auto">
              <a:xfrm>
                <a:off x="4259911" y="2304388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61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95" name="Line 1371"/>
              <p:cNvSpPr>
                <a:spLocks noChangeShapeType="1"/>
              </p:cNvSpPr>
              <p:nvPr/>
            </p:nvSpPr>
            <p:spPr bwMode="auto">
              <a:xfrm flipH="1">
                <a:off x="4305300" y="2406650"/>
                <a:ext cx="190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96" name="Rectangle 1372"/>
              <p:cNvSpPr>
                <a:spLocks noChangeArrowheads="1"/>
              </p:cNvSpPr>
              <p:nvPr/>
            </p:nvSpPr>
            <p:spPr bwMode="auto">
              <a:xfrm>
                <a:off x="4345892" y="2393027"/>
                <a:ext cx="35245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Arabidopsis thaliana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97" name="Line 1373"/>
              <p:cNvSpPr>
                <a:spLocks noChangeShapeType="1"/>
              </p:cNvSpPr>
              <p:nvPr/>
            </p:nvSpPr>
            <p:spPr bwMode="auto">
              <a:xfrm flipH="1">
                <a:off x="4305300" y="2435225"/>
                <a:ext cx="428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98" name="Rectangle 1374"/>
              <p:cNvSpPr>
                <a:spLocks noChangeArrowheads="1"/>
              </p:cNvSpPr>
              <p:nvPr/>
            </p:nvSpPr>
            <p:spPr bwMode="auto">
              <a:xfrm>
                <a:off x="4369704" y="2421602"/>
                <a:ext cx="299053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Capsella rubella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399" name="Line 1375"/>
              <p:cNvSpPr>
                <a:spLocks noChangeShapeType="1"/>
              </p:cNvSpPr>
              <p:nvPr/>
            </p:nvSpPr>
            <p:spPr bwMode="auto">
              <a:xfrm flipH="1">
                <a:off x="4278312" y="2420938"/>
                <a:ext cx="269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00" name="Line 1376"/>
              <p:cNvSpPr>
                <a:spLocks noChangeShapeType="1"/>
              </p:cNvSpPr>
              <p:nvPr/>
            </p:nvSpPr>
            <p:spPr bwMode="auto">
              <a:xfrm>
                <a:off x="4305300" y="2406650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01" name="Rectangle 1377"/>
              <p:cNvSpPr>
                <a:spLocks noChangeArrowheads="1"/>
              </p:cNvSpPr>
              <p:nvPr/>
            </p:nvSpPr>
            <p:spPr bwMode="auto">
              <a:xfrm>
                <a:off x="4315526" y="240615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02" name="Line 1378"/>
              <p:cNvSpPr>
                <a:spLocks noChangeShapeType="1"/>
              </p:cNvSpPr>
              <p:nvPr/>
            </p:nvSpPr>
            <p:spPr bwMode="auto">
              <a:xfrm flipH="1">
                <a:off x="4200525" y="2376488"/>
                <a:ext cx="777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03" name="Line 1379"/>
              <p:cNvSpPr>
                <a:spLocks noChangeShapeType="1"/>
              </p:cNvSpPr>
              <p:nvPr/>
            </p:nvSpPr>
            <p:spPr bwMode="auto">
              <a:xfrm>
                <a:off x="4278312" y="2332038"/>
                <a:ext cx="1587" cy="889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04" name="Rectangle 1380"/>
              <p:cNvSpPr>
                <a:spLocks noChangeArrowheads="1"/>
              </p:cNvSpPr>
              <p:nvPr/>
            </p:nvSpPr>
            <p:spPr bwMode="auto">
              <a:xfrm>
                <a:off x="4290126" y="236170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05" name="Line 1381"/>
              <p:cNvSpPr>
                <a:spLocks noChangeShapeType="1"/>
              </p:cNvSpPr>
              <p:nvPr/>
            </p:nvSpPr>
            <p:spPr bwMode="auto">
              <a:xfrm flipH="1">
                <a:off x="4376737" y="2463800"/>
                <a:ext cx="396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06" name="Rectangle 1382"/>
              <p:cNvSpPr>
                <a:spLocks noChangeArrowheads="1"/>
              </p:cNvSpPr>
              <p:nvPr/>
            </p:nvSpPr>
            <p:spPr bwMode="auto">
              <a:xfrm>
                <a:off x="4436379" y="2450177"/>
                <a:ext cx="299053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Capsella rubella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07" name="Line 1383"/>
              <p:cNvSpPr>
                <a:spLocks noChangeShapeType="1"/>
              </p:cNvSpPr>
              <p:nvPr/>
            </p:nvSpPr>
            <p:spPr bwMode="auto">
              <a:xfrm flipH="1">
                <a:off x="4376737" y="2492375"/>
                <a:ext cx="428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08" name="Rectangle 1384"/>
              <p:cNvSpPr>
                <a:spLocks noChangeArrowheads="1"/>
              </p:cNvSpPr>
              <p:nvPr/>
            </p:nvSpPr>
            <p:spPr bwMode="auto">
              <a:xfrm>
                <a:off x="4439554" y="2477165"/>
                <a:ext cx="35245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Arabidopsis thaliana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09" name="Line 1385"/>
              <p:cNvSpPr>
                <a:spLocks noChangeShapeType="1"/>
              </p:cNvSpPr>
              <p:nvPr/>
            </p:nvSpPr>
            <p:spPr bwMode="auto">
              <a:xfrm flipH="1">
                <a:off x="4327525" y="2478088"/>
                <a:ext cx="4921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10" name="Line 1386"/>
              <p:cNvSpPr>
                <a:spLocks noChangeShapeType="1"/>
              </p:cNvSpPr>
              <p:nvPr/>
            </p:nvSpPr>
            <p:spPr bwMode="auto">
              <a:xfrm>
                <a:off x="4376737" y="2463800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11" name="Rectangle 1387"/>
              <p:cNvSpPr>
                <a:spLocks noChangeArrowheads="1"/>
              </p:cNvSpPr>
              <p:nvPr/>
            </p:nvSpPr>
            <p:spPr bwMode="auto">
              <a:xfrm>
                <a:off x="4388551" y="2465446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12" name="Line 1388"/>
              <p:cNvSpPr>
                <a:spLocks noChangeShapeType="1"/>
              </p:cNvSpPr>
              <p:nvPr/>
            </p:nvSpPr>
            <p:spPr bwMode="auto">
              <a:xfrm flipH="1">
                <a:off x="4327525" y="2520950"/>
                <a:ext cx="603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13" name="Rectangle 1389"/>
              <p:cNvSpPr>
                <a:spLocks noChangeArrowheads="1"/>
              </p:cNvSpPr>
              <p:nvPr/>
            </p:nvSpPr>
            <p:spPr bwMode="auto">
              <a:xfrm>
                <a:off x="4409392" y="2505740"/>
                <a:ext cx="27311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14" name="Line 1390"/>
              <p:cNvSpPr>
                <a:spLocks noChangeShapeType="1"/>
              </p:cNvSpPr>
              <p:nvPr/>
            </p:nvSpPr>
            <p:spPr bwMode="auto">
              <a:xfrm flipH="1">
                <a:off x="4321175" y="2498725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15" name="Line 1391"/>
              <p:cNvSpPr>
                <a:spLocks noChangeShapeType="1"/>
              </p:cNvSpPr>
              <p:nvPr/>
            </p:nvSpPr>
            <p:spPr bwMode="auto">
              <a:xfrm>
                <a:off x="4327525" y="2478088"/>
                <a:ext cx="1587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17" name="Line 1393"/>
              <p:cNvSpPr>
                <a:spLocks noChangeShapeType="1"/>
              </p:cNvSpPr>
              <p:nvPr/>
            </p:nvSpPr>
            <p:spPr bwMode="auto">
              <a:xfrm flipH="1">
                <a:off x="4321175" y="2547938"/>
                <a:ext cx="523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18" name="Rectangle 1394"/>
              <p:cNvSpPr>
                <a:spLocks noChangeArrowheads="1"/>
              </p:cNvSpPr>
              <p:nvPr/>
            </p:nvSpPr>
            <p:spPr bwMode="auto">
              <a:xfrm>
                <a:off x="4393517" y="2534315"/>
                <a:ext cx="37381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Thellungiella halophila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19" name="Line 1395"/>
              <p:cNvSpPr>
                <a:spLocks noChangeShapeType="1"/>
              </p:cNvSpPr>
              <p:nvPr/>
            </p:nvSpPr>
            <p:spPr bwMode="auto">
              <a:xfrm flipH="1">
                <a:off x="4200525" y="2524125"/>
                <a:ext cx="1206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20" name="Line 1396"/>
              <p:cNvSpPr>
                <a:spLocks noChangeShapeType="1"/>
              </p:cNvSpPr>
              <p:nvPr/>
            </p:nvSpPr>
            <p:spPr bwMode="auto">
              <a:xfrm>
                <a:off x="4321175" y="2498725"/>
                <a:ext cx="1587" cy="492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21" name="Rectangle 1397"/>
              <p:cNvSpPr>
                <a:spLocks noChangeArrowheads="1"/>
              </p:cNvSpPr>
              <p:nvPr/>
            </p:nvSpPr>
            <p:spPr bwMode="auto">
              <a:xfrm>
                <a:off x="4267260" y="2496475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22" name="Line 1398"/>
              <p:cNvSpPr>
                <a:spLocks noChangeShapeType="1"/>
              </p:cNvSpPr>
              <p:nvPr/>
            </p:nvSpPr>
            <p:spPr bwMode="auto">
              <a:xfrm flipH="1">
                <a:off x="4068762" y="2449513"/>
                <a:ext cx="1317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23" name="Line 1399"/>
              <p:cNvSpPr>
                <a:spLocks noChangeShapeType="1"/>
              </p:cNvSpPr>
              <p:nvPr/>
            </p:nvSpPr>
            <p:spPr bwMode="auto">
              <a:xfrm>
                <a:off x="4200525" y="2376488"/>
                <a:ext cx="1587" cy="14763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24" name="Rectangle 1400"/>
              <p:cNvSpPr>
                <a:spLocks noChangeArrowheads="1"/>
              </p:cNvSpPr>
              <p:nvPr/>
            </p:nvSpPr>
            <p:spPr bwMode="auto">
              <a:xfrm>
                <a:off x="4212339" y="243472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25" name="Line 1401"/>
              <p:cNvSpPr>
                <a:spLocks noChangeShapeType="1"/>
              </p:cNvSpPr>
              <p:nvPr/>
            </p:nvSpPr>
            <p:spPr bwMode="auto">
              <a:xfrm flipH="1">
                <a:off x="4068762" y="2576513"/>
                <a:ext cx="920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26" name="Rectangle 1402"/>
              <p:cNvSpPr>
                <a:spLocks noChangeArrowheads="1"/>
              </p:cNvSpPr>
              <p:nvPr/>
            </p:nvSpPr>
            <p:spPr bwMode="auto">
              <a:xfrm>
                <a:off x="4177395" y="2557906"/>
                <a:ext cx="279218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Carica papaya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27" name="Line 1403"/>
              <p:cNvSpPr>
                <a:spLocks noChangeShapeType="1"/>
              </p:cNvSpPr>
              <p:nvPr/>
            </p:nvSpPr>
            <p:spPr bwMode="auto">
              <a:xfrm flipH="1">
                <a:off x="4029075" y="2513013"/>
                <a:ext cx="396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28" name="Line 1404"/>
              <p:cNvSpPr>
                <a:spLocks noChangeShapeType="1"/>
              </p:cNvSpPr>
              <p:nvPr/>
            </p:nvSpPr>
            <p:spPr bwMode="auto">
              <a:xfrm>
                <a:off x="4068762" y="2449513"/>
                <a:ext cx="1587" cy="1270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29" name="Rectangle 1405"/>
              <p:cNvSpPr>
                <a:spLocks noChangeArrowheads="1"/>
              </p:cNvSpPr>
              <p:nvPr/>
            </p:nvSpPr>
            <p:spPr bwMode="auto">
              <a:xfrm>
                <a:off x="4080576" y="2498227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84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30" name="Line 1406"/>
              <p:cNvSpPr>
                <a:spLocks noChangeShapeType="1"/>
              </p:cNvSpPr>
              <p:nvPr/>
            </p:nvSpPr>
            <p:spPr bwMode="auto">
              <a:xfrm flipH="1">
                <a:off x="4010025" y="2216150"/>
                <a:ext cx="190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31" name="Line 1407"/>
              <p:cNvSpPr>
                <a:spLocks noChangeShapeType="1"/>
              </p:cNvSpPr>
              <p:nvPr/>
            </p:nvSpPr>
            <p:spPr bwMode="auto">
              <a:xfrm>
                <a:off x="4029075" y="1919288"/>
                <a:ext cx="1587" cy="59372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32" name="Rectangle 1408"/>
              <p:cNvSpPr>
                <a:spLocks noChangeArrowheads="1"/>
              </p:cNvSpPr>
              <p:nvPr/>
            </p:nvSpPr>
            <p:spPr bwMode="auto">
              <a:xfrm>
                <a:off x="4040889" y="2201364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62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33" name="Line 1409"/>
              <p:cNvSpPr>
                <a:spLocks noChangeShapeType="1"/>
              </p:cNvSpPr>
              <p:nvPr/>
            </p:nvSpPr>
            <p:spPr bwMode="auto">
              <a:xfrm flipH="1">
                <a:off x="4170362" y="2605088"/>
                <a:ext cx="555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34" name="Rectangle 1410"/>
              <p:cNvSpPr>
                <a:spLocks noChangeArrowheads="1"/>
              </p:cNvSpPr>
              <p:nvPr/>
            </p:nvSpPr>
            <p:spPr bwMode="auto">
              <a:xfrm>
                <a:off x="4240895" y="2584893"/>
                <a:ext cx="335672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Phaseolus vulgaris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35" name="Line 1411"/>
              <p:cNvSpPr>
                <a:spLocks noChangeShapeType="1"/>
              </p:cNvSpPr>
              <p:nvPr/>
            </p:nvSpPr>
            <p:spPr bwMode="auto">
              <a:xfrm flipH="1">
                <a:off x="4170362" y="2633663"/>
                <a:ext cx="254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36" name="Rectangle 1412"/>
              <p:cNvSpPr>
                <a:spLocks noChangeArrowheads="1"/>
              </p:cNvSpPr>
              <p:nvPr/>
            </p:nvSpPr>
            <p:spPr bwMode="auto">
              <a:xfrm>
                <a:off x="4210733" y="2613468"/>
                <a:ext cx="25480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PHO1;H9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37" name="Line 1413"/>
              <p:cNvSpPr>
                <a:spLocks noChangeShapeType="1"/>
              </p:cNvSpPr>
              <p:nvPr/>
            </p:nvSpPr>
            <p:spPr bwMode="auto">
              <a:xfrm flipH="1">
                <a:off x="4160837" y="2617788"/>
                <a:ext cx="95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38" name="Line 1414"/>
              <p:cNvSpPr>
                <a:spLocks noChangeShapeType="1"/>
              </p:cNvSpPr>
              <p:nvPr/>
            </p:nvSpPr>
            <p:spPr bwMode="auto">
              <a:xfrm>
                <a:off x="4170362" y="2605088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39" name="Rectangle 1415"/>
              <p:cNvSpPr>
                <a:spLocks noChangeArrowheads="1"/>
              </p:cNvSpPr>
              <p:nvPr/>
            </p:nvSpPr>
            <p:spPr bwMode="auto">
              <a:xfrm>
                <a:off x="4182176" y="2604589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60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40" name="Line 1416"/>
              <p:cNvSpPr>
                <a:spLocks noChangeShapeType="1"/>
              </p:cNvSpPr>
              <p:nvPr/>
            </p:nvSpPr>
            <p:spPr bwMode="auto">
              <a:xfrm flipH="1">
                <a:off x="4160837" y="2660650"/>
                <a:ext cx="396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41" name="Rectangle 1417"/>
              <p:cNvSpPr>
                <a:spLocks noChangeArrowheads="1"/>
              </p:cNvSpPr>
              <p:nvPr/>
            </p:nvSpPr>
            <p:spPr bwMode="auto">
              <a:xfrm>
                <a:off x="4215495" y="2642043"/>
                <a:ext cx="26853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42" name="Line 1418"/>
              <p:cNvSpPr>
                <a:spLocks noChangeShapeType="1"/>
              </p:cNvSpPr>
              <p:nvPr/>
            </p:nvSpPr>
            <p:spPr bwMode="auto">
              <a:xfrm flipH="1">
                <a:off x="4146550" y="2640013"/>
                <a:ext cx="142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43" name="Line 1419"/>
              <p:cNvSpPr>
                <a:spLocks noChangeShapeType="1"/>
              </p:cNvSpPr>
              <p:nvPr/>
            </p:nvSpPr>
            <p:spPr bwMode="auto">
              <a:xfrm>
                <a:off x="4160837" y="2617788"/>
                <a:ext cx="1587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44" name="Rectangle 1420"/>
              <p:cNvSpPr>
                <a:spLocks noChangeArrowheads="1"/>
              </p:cNvSpPr>
              <p:nvPr/>
            </p:nvSpPr>
            <p:spPr bwMode="auto">
              <a:xfrm>
                <a:off x="4172651" y="2625227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85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45" name="Line 1421"/>
              <p:cNvSpPr>
                <a:spLocks noChangeShapeType="1"/>
              </p:cNvSpPr>
              <p:nvPr/>
            </p:nvSpPr>
            <p:spPr bwMode="auto">
              <a:xfrm flipH="1">
                <a:off x="4146550" y="2689225"/>
                <a:ext cx="635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46" name="Rectangle 1422"/>
              <p:cNvSpPr>
                <a:spLocks noChangeArrowheads="1"/>
              </p:cNvSpPr>
              <p:nvPr/>
            </p:nvSpPr>
            <p:spPr bwMode="auto">
              <a:xfrm>
                <a:off x="4225020" y="2670618"/>
                <a:ext cx="26853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47" name="Line 1423"/>
              <p:cNvSpPr>
                <a:spLocks noChangeShapeType="1"/>
              </p:cNvSpPr>
              <p:nvPr/>
            </p:nvSpPr>
            <p:spPr bwMode="auto">
              <a:xfrm flipH="1">
                <a:off x="4086225" y="2665413"/>
                <a:ext cx="603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48" name="Line 1424"/>
              <p:cNvSpPr>
                <a:spLocks noChangeShapeType="1"/>
              </p:cNvSpPr>
              <p:nvPr/>
            </p:nvSpPr>
            <p:spPr bwMode="auto">
              <a:xfrm>
                <a:off x="4146550" y="2640013"/>
                <a:ext cx="1587" cy="492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49" name="Rectangle 1425"/>
              <p:cNvSpPr>
                <a:spLocks noChangeArrowheads="1"/>
              </p:cNvSpPr>
              <p:nvPr/>
            </p:nvSpPr>
            <p:spPr bwMode="auto">
              <a:xfrm>
                <a:off x="4097904" y="263990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50" name="Line 1426"/>
              <p:cNvSpPr>
                <a:spLocks noChangeShapeType="1"/>
              </p:cNvSpPr>
              <p:nvPr/>
            </p:nvSpPr>
            <p:spPr bwMode="auto">
              <a:xfrm flipH="1">
                <a:off x="4192587" y="2716213"/>
                <a:ext cx="269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51" name="Rectangle 1427"/>
              <p:cNvSpPr>
                <a:spLocks noChangeArrowheads="1"/>
              </p:cNvSpPr>
              <p:nvPr/>
            </p:nvSpPr>
            <p:spPr bwMode="auto">
              <a:xfrm>
                <a:off x="4236133" y="2697606"/>
                <a:ext cx="25480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52" name="Line 1428"/>
              <p:cNvSpPr>
                <a:spLocks noChangeShapeType="1"/>
              </p:cNvSpPr>
              <p:nvPr/>
            </p:nvSpPr>
            <p:spPr bwMode="auto">
              <a:xfrm flipH="1">
                <a:off x="4192587" y="2744788"/>
                <a:ext cx="349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53" name="Rectangle 1429"/>
              <p:cNvSpPr>
                <a:spLocks noChangeArrowheads="1"/>
              </p:cNvSpPr>
              <p:nvPr/>
            </p:nvSpPr>
            <p:spPr bwMode="auto">
              <a:xfrm>
                <a:off x="4244070" y="2726181"/>
                <a:ext cx="25480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54" name="Line 1430"/>
              <p:cNvSpPr>
                <a:spLocks noChangeShapeType="1"/>
              </p:cNvSpPr>
              <p:nvPr/>
            </p:nvSpPr>
            <p:spPr bwMode="auto">
              <a:xfrm flipH="1">
                <a:off x="4160837" y="2730500"/>
                <a:ext cx="317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55" name="Line 1431"/>
              <p:cNvSpPr>
                <a:spLocks noChangeShapeType="1"/>
              </p:cNvSpPr>
              <p:nvPr/>
            </p:nvSpPr>
            <p:spPr bwMode="auto">
              <a:xfrm>
                <a:off x="4192587" y="2716213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56" name="Rectangle 1432"/>
              <p:cNvSpPr>
                <a:spLocks noChangeArrowheads="1"/>
              </p:cNvSpPr>
              <p:nvPr/>
            </p:nvSpPr>
            <p:spPr bwMode="auto">
              <a:xfrm>
                <a:off x="4204401" y="2715714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57" name="Line 1433"/>
              <p:cNvSpPr>
                <a:spLocks noChangeShapeType="1"/>
              </p:cNvSpPr>
              <p:nvPr/>
            </p:nvSpPr>
            <p:spPr bwMode="auto">
              <a:xfrm flipH="1">
                <a:off x="4160837" y="2773363"/>
                <a:ext cx="508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58" name="Rectangle 1434"/>
              <p:cNvSpPr>
                <a:spLocks noChangeArrowheads="1"/>
              </p:cNvSpPr>
              <p:nvPr/>
            </p:nvSpPr>
            <p:spPr bwMode="auto">
              <a:xfrm>
                <a:off x="4228195" y="2753168"/>
                <a:ext cx="335672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Phaseolus vulgaris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59" name="Line 1435"/>
              <p:cNvSpPr>
                <a:spLocks noChangeShapeType="1"/>
              </p:cNvSpPr>
              <p:nvPr/>
            </p:nvSpPr>
            <p:spPr bwMode="auto">
              <a:xfrm flipH="1">
                <a:off x="4086225" y="2751138"/>
                <a:ext cx="7461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60" name="Line 1436"/>
              <p:cNvSpPr>
                <a:spLocks noChangeShapeType="1"/>
              </p:cNvSpPr>
              <p:nvPr/>
            </p:nvSpPr>
            <p:spPr bwMode="auto">
              <a:xfrm>
                <a:off x="4160837" y="2730500"/>
                <a:ext cx="1587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61" name="Rectangle 1437"/>
              <p:cNvSpPr>
                <a:spLocks noChangeArrowheads="1"/>
              </p:cNvSpPr>
              <p:nvPr/>
            </p:nvSpPr>
            <p:spPr bwMode="auto">
              <a:xfrm>
                <a:off x="4172651" y="2737939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62" name="Line 1438"/>
              <p:cNvSpPr>
                <a:spLocks noChangeShapeType="1"/>
              </p:cNvSpPr>
              <p:nvPr/>
            </p:nvSpPr>
            <p:spPr bwMode="auto">
              <a:xfrm flipH="1">
                <a:off x="4029075" y="2708275"/>
                <a:ext cx="571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63" name="Line 1439"/>
              <p:cNvSpPr>
                <a:spLocks noChangeShapeType="1"/>
              </p:cNvSpPr>
              <p:nvPr/>
            </p:nvSpPr>
            <p:spPr bwMode="auto">
              <a:xfrm>
                <a:off x="4086225" y="2665413"/>
                <a:ext cx="1587" cy="8572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64" name="Rectangle 1440"/>
              <p:cNvSpPr>
                <a:spLocks noChangeArrowheads="1"/>
              </p:cNvSpPr>
              <p:nvPr/>
            </p:nvSpPr>
            <p:spPr bwMode="auto">
              <a:xfrm>
                <a:off x="4096451" y="2693489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65" name="Line 1441"/>
              <p:cNvSpPr>
                <a:spLocks noChangeShapeType="1"/>
              </p:cNvSpPr>
              <p:nvPr/>
            </p:nvSpPr>
            <p:spPr bwMode="auto">
              <a:xfrm flipH="1">
                <a:off x="4060825" y="2801938"/>
                <a:ext cx="1317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66" name="Rectangle 1442"/>
              <p:cNvSpPr>
                <a:spLocks noChangeArrowheads="1"/>
              </p:cNvSpPr>
              <p:nvPr/>
            </p:nvSpPr>
            <p:spPr bwMode="auto">
              <a:xfrm>
                <a:off x="4209145" y="2781743"/>
                <a:ext cx="306682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Cucumis sativus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67" name="Line 1443"/>
              <p:cNvSpPr>
                <a:spLocks noChangeShapeType="1"/>
              </p:cNvSpPr>
              <p:nvPr/>
            </p:nvSpPr>
            <p:spPr bwMode="auto">
              <a:xfrm flipH="1">
                <a:off x="4060825" y="2828925"/>
                <a:ext cx="1222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68" name="Rectangle 1444"/>
              <p:cNvSpPr>
                <a:spLocks noChangeArrowheads="1"/>
              </p:cNvSpPr>
              <p:nvPr/>
            </p:nvSpPr>
            <p:spPr bwMode="auto">
              <a:xfrm>
                <a:off x="4198033" y="2810318"/>
                <a:ext cx="306682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Cucumis sativus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69" name="Line 1445"/>
              <p:cNvSpPr>
                <a:spLocks noChangeShapeType="1"/>
              </p:cNvSpPr>
              <p:nvPr/>
            </p:nvSpPr>
            <p:spPr bwMode="auto">
              <a:xfrm flipH="1">
                <a:off x="4029075" y="2814638"/>
                <a:ext cx="317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70" name="Line 1446"/>
              <p:cNvSpPr>
                <a:spLocks noChangeShapeType="1"/>
              </p:cNvSpPr>
              <p:nvPr/>
            </p:nvSpPr>
            <p:spPr bwMode="auto">
              <a:xfrm>
                <a:off x="4060825" y="2801938"/>
                <a:ext cx="1587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71" name="Rectangle 1447"/>
              <p:cNvSpPr>
                <a:spLocks noChangeArrowheads="1"/>
              </p:cNvSpPr>
              <p:nvPr/>
            </p:nvSpPr>
            <p:spPr bwMode="auto">
              <a:xfrm>
                <a:off x="4073317" y="2803583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72" name="Line 1448"/>
              <p:cNvSpPr>
                <a:spLocks noChangeShapeType="1"/>
              </p:cNvSpPr>
              <p:nvPr/>
            </p:nvSpPr>
            <p:spPr bwMode="auto">
              <a:xfrm flipH="1">
                <a:off x="4019550" y="2760663"/>
                <a:ext cx="95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73" name="Line 1449"/>
              <p:cNvSpPr>
                <a:spLocks noChangeShapeType="1"/>
              </p:cNvSpPr>
              <p:nvPr/>
            </p:nvSpPr>
            <p:spPr bwMode="auto">
              <a:xfrm>
                <a:off x="4029075" y="2708275"/>
                <a:ext cx="1587" cy="1063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75" name="Line 1451"/>
              <p:cNvSpPr>
                <a:spLocks noChangeShapeType="1"/>
              </p:cNvSpPr>
              <p:nvPr/>
            </p:nvSpPr>
            <p:spPr bwMode="auto">
              <a:xfrm flipH="1">
                <a:off x="4157662" y="2857500"/>
                <a:ext cx="15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76" name="Rectangle 1452"/>
              <p:cNvSpPr>
                <a:spLocks noChangeArrowheads="1"/>
              </p:cNvSpPr>
              <p:nvPr/>
            </p:nvSpPr>
            <p:spPr bwMode="auto">
              <a:xfrm>
                <a:off x="4174220" y="2838893"/>
                <a:ext cx="308208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Malus domestica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77" name="Line 1453"/>
              <p:cNvSpPr>
                <a:spLocks noChangeShapeType="1"/>
              </p:cNvSpPr>
              <p:nvPr/>
            </p:nvSpPr>
            <p:spPr bwMode="auto">
              <a:xfrm>
                <a:off x="4157662" y="2886075"/>
                <a:ext cx="15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78" name="Rectangle 1454"/>
              <p:cNvSpPr>
                <a:spLocks noChangeArrowheads="1"/>
              </p:cNvSpPr>
              <p:nvPr/>
            </p:nvSpPr>
            <p:spPr bwMode="auto">
              <a:xfrm>
                <a:off x="4172633" y="2865881"/>
                <a:ext cx="308208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Malus domestica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PHO1;H9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79" name="Line 1455"/>
              <p:cNvSpPr>
                <a:spLocks noChangeShapeType="1"/>
              </p:cNvSpPr>
              <p:nvPr/>
            </p:nvSpPr>
            <p:spPr bwMode="auto">
              <a:xfrm>
                <a:off x="4157662" y="2871788"/>
                <a:ext cx="15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80" name="Line 1456"/>
              <p:cNvSpPr>
                <a:spLocks noChangeShapeType="1"/>
              </p:cNvSpPr>
              <p:nvPr/>
            </p:nvSpPr>
            <p:spPr bwMode="auto">
              <a:xfrm>
                <a:off x="4157662" y="2857500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81" name="Rectangle 1457"/>
              <p:cNvSpPr>
                <a:spLocks noChangeArrowheads="1"/>
              </p:cNvSpPr>
              <p:nvPr/>
            </p:nvSpPr>
            <p:spPr bwMode="auto">
              <a:xfrm>
                <a:off x="4167889" y="2857002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58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82" name="Line 1458"/>
              <p:cNvSpPr>
                <a:spLocks noChangeShapeType="1"/>
              </p:cNvSpPr>
              <p:nvPr/>
            </p:nvSpPr>
            <p:spPr bwMode="auto">
              <a:xfrm flipH="1">
                <a:off x="4157662" y="2914650"/>
                <a:ext cx="31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83" name="Rectangle 1459"/>
              <p:cNvSpPr>
                <a:spLocks noChangeArrowheads="1"/>
              </p:cNvSpPr>
              <p:nvPr/>
            </p:nvSpPr>
            <p:spPr bwMode="auto">
              <a:xfrm>
                <a:off x="4175808" y="2894456"/>
                <a:ext cx="308208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Malus domestica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84" name="Line 1460"/>
              <p:cNvSpPr>
                <a:spLocks noChangeShapeType="1"/>
              </p:cNvSpPr>
              <p:nvPr/>
            </p:nvSpPr>
            <p:spPr bwMode="auto">
              <a:xfrm flipH="1">
                <a:off x="4119562" y="2892425"/>
                <a:ext cx="381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85" name="Line 1461"/>
              <p:cNvSpPr>
                <a:spLocks noChangeShapeType="1"/>
              </p:cNvSpPr>
              <p:nvPr/>
            </p:nvSpPr>
            <p:spPr bwMode="auto">
              <a:xfrm>
                <a:off x="4157662" y="2871788"/>
                <a:ext cx="1587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86" name="Rectangle 1462"/>
              <p:cNvSpPr>
                <a:spLocks noChangeArrowheads="1"/>
              </p:cNvSpPr>
              <p:nvPr/>
            </p:nvSpPr>
            <p:spPr bwMode="auto">
              <a:xfrm>
                <a:off x="4167889" y="287922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87" name="Line 1463"/>
              <p:cNvSpPr>
                <a:spLocks noChangeShapeType="1"/>
              </p:cNvSpPr>
              <p:nvPr/>
            </p:nvSpPr>
            <p:spPr bwMode="auto">
              <a:xfrm flipH="1">
                <a:off x="4119562" y="2943225"/>
                <a:ext cx="603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88" name="Rectangle 1464"/>
              <p:cNvSpPr>
                <a:spLocks noChangeArrowheads="1"/>
              </p:cNvSpPr>
              <p:nvPr/>
            </p:nvSpPr>
            <p:spPr bwMode="auto">
              <a:xfrm>
                <a:off x="4196445" y="2923031"/>
                <a:ext cx="321940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Malus domestica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89" name="Line 1465"/>
              <p:cNvSpPr>
                <a:spLocks noChangeShapeType="1"/>
              </p:cNvSpPr>
              <p:nvPr/>
            </p:nvSpPr>
            <p:spPr bwMode="auto">
              <a:xfrm flipH="1">
                <a:off x="4086225" y="2917825"/>
                <a:ext cx="333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90" name="Line 1466"/>
              <p:cNvSpPr>
                <a:spLocks noChangeShapeType="1"/>
              </p:cNvSpPr>
              <p:nvPr/>
            </p:nvSpPr>
            <p:spPr bwMode="auto">
              <a:xfrm>
                <a:off x="4119562" y="2892425"/>
                <a:ext cx="1587" cy="508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91" name="Rectangle 1467"/>
              <p:cNvSpPr>
                <a:spLocks noChangeArrowheads="1"/>
              </p:cNvSpPr>
              <p:nvPr/>
            </p:nvSpPr>
            <p:spPr bwMode="auto">
              <a:xfrm>
                <a:off x="4131376" y="2903039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99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92" name="Line 1468"/>
              <p:cNvSpPr>
                <a:spLocks noChangeShapeType="1"/>
              </p:cNvSpPr>
              <p:nvPr/>
            </p:nvSpPr>
            <p:spPr bwMode="auto">
              <a:xfrm flipH="1">
                <a:off x="4086225" y="2970213"/>
                <a:ext cx="4921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93" name="Rectangle 1469"/>
              <p:cNvSpPr>
                <a:spLocks noChangeArrowheads="1"/>
              </p:cNvSpPr>
              <p:nvPr/>
            </p:nvSpPr>
            <p:spPr bwMode="auto">
              <a:xfrm>
                <a:off x="4151995" y="2951606"/>
                <a:ext cx="289898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Prunus persica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94" name="Line 1470"/>
              <p:cNvSpPr>
                <a:spLocks noChangeShapeType="1"/>
              </p:cNvSpPr>
              <p:nvPr/>
            </p:nvSpPr>
            <p:spPr bwMode="auto">
              <a:xfrm flipH="1">
                <a:off x="4019550" y="2943225"/>
                <a:ext cx="666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95" name="Line 1471"/>
              <p:cNvSpPr>
                <a:spLocks noChangeShapeType="1"/>
              </p:cNvSpPr>
              <p:nvPr/>
            </p:nvSpPr>
            <p:spPr bwMode="auto">
              <a:xfrm>
                <a:off x="4086225" y="2917825"/>
                <a:ext cx="1587" cy="523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96" name="Rectangle 1472"/>
              <p:cNvSpPr>
                <a:spLocks noChangeArrowheads="1"/>
              </p:cNvSpPr>
              <p:nvPr/>
            </p:nvSpPr>
            <p:spPr bwMode="auto">
              <a:xfrm>
                <a:off x="4038430" y="2947180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497" name="Line 1473"/>
              <p:cNvSpPr>
                <a:spLocks noChangeShapeType="1"/>
              </p:cNvSpPr>
              <p:nvPr/>
            </p:nvSpPr>
            <p:spPr bwMode="auto">
              <a:xfrm flipH="1">
                <a:off x="4010025" y="2852738"/>
                <a:ext cx="95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98" name="Line 1474"/>
              <p:cNvSpPr>
                <a:spLocks noChangeShapeType="1"/>
              </p:cNvSpPr>
              <p:nvPr/>
            </p:nvSpPr>
            <p:spPr bwMode="auto">
              <a:xfrm>
                <a:off x="4019550" y="2760663"/>
                <a:ext cx="1587" cy="1825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00" name="Line 1476"/>
              <p:cNvSpPr>
                <a:spLocks noChangeShapeType="1"/>
              </p:cNvSpPr>
              <p:nvPr/>
            </p:nvSpPr>
            <p:spPr bwMode="auto">
              <a:xfrm flipH="1">
                <a:off x="4000500" y="2533650"/>
                <a:ext cx="95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01" name="Line 1477"/>
              <p:cNvSpPr>
                <a:spLocks noChangeShapeType="1"/>
              </p:cNvSpPr>
              <p:nvPr/>
            </p:nvSpPr>
            <p:spPr bwMode="auto">
              <a:xfrm>
                <a:off x="4010025" y="2216150"/>
                <a:ext cx="1587" cy="636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03" name="Line 1479"/>
              <p:cNvSpPr>
                <a:spLocks noChangeShapeType="1"/>
              </p:cNvSpPr>
              <p:nvPr/>
            </p:nvSpPr>
            <p:spPr bwMode="auto">
              <a:xfrm flipH="1">
                <a:off x="4000500" y="2998788"/>
                <a:ext cx="1349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04" name="Rectangle 1480"/>
              <p:cNvSpPr>
                <a:spLocks noChangeArrowheads="1"/>
              </p:cNvSpPr>
              <p:nvPr/>
            </p:nvSpPr>
            <p:spPr bwMode="auto">
              <a:xfrm>
                <a:off x="4150408" y="2980181"/>
                <a:ext cx="25480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Vitis vinifera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05" name="Line 1481"/>
              <p:cNvSpPr>
                <a:spLocks noChangeShapeType="1"/>
              </p:cNvSpPr>
              <p:nvPr/>
            </p:nvSpPr>
            <p:spPr bwMode="auto">
              <a:xfrm flipH="1">
                <a:off x="3994150" y="2767013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06" name="Line 1482"/>
              <p:cNvSpPr>
                <a:spLocks noChangeShapeType="1"/>
              </p:cNvSpPr>
              <p:nvPr/>
            </p:nvSpPr>
            <p:spPr bwMode="auto">
              <a:xfrm>
                <a:off x="4000500" y="2533650"/>
                <a:ext cx="1587" cy="46513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08" name="Line 1484"/>
              <p:cNvSpPr>
                <a:spLocks noChangeShapeType="1"/>
              </p:cNvSpPr>
              <p:nvPr/>
            </p:nvSpPr>
            <p:spPr bwMode="auto">
              <a:xfrm flipH="1">
                <a:off x="3994150" y="3025775"/>
                <a:ext cx="1730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09" name="Rectangle 1485"/>
              <p:cNvSpPr>
                <a:spLocks noChangeArrowheads="1"/>
              </p:cNvSpPr>
              <p:nvPr/>
            </p:nvSpPr>
            <p:spPr bwMode="auto">
              <a:xfrm>
                <a:off x="4183745" y="3007168"/>
                <a:ext cx="31278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Mimulus guttatus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10" name="Line 1486"/>
              <p:cNvSpPr>
                <a:spLocks noChangeShapeType="1"/>
              </p:cNvSpPr>
              <p:nvPr/>
            </p:nvSpPr>
            <p:spPr bwMode="auto">
              <a:xfrm flipH="1">
                <a:off x="3984625" y="2895600"/>
                <a:ext cx="95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11" name="Line 1487"/>
              <p:cNvSpPr>
                <a:spLocks noChangeShapeType="1"/>
              </p:cNvSpPr>
              <p:nvPr/>
            </p:nvSpPr>
            <p:spPr bwMode="auto">
              <a:xfrm>
                <a:off x="3994150" y="2767013"/>
                <a:ext cx="1587" cy="2587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13" name="Line 1489"/>
              <p:cNvSpPr>
                <a:spLocks noChangeShapeType="1"/>
              </p:cNvSpPr>
              <p:nvPr/>
            </p:nvSpPr>
            <p:spPr bwMode="auto">
              <a:xfrm flipH="1">
                <a:off x="4079875" y="3054350"/>
                <a:ext cx="3651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14" name="Rectangle 1490"/>
              <p:cNvSpPr>
                <a:spLocks noChangeArrowheads="1"/>
              </p:cNvSpPr>
              <p:nvPr/>
            </p:nvSpPr>
            <p:spPr bwMode="auto">
              <a:xfrm>
                <a:off x="4131358" y="3041632"/>
                <a:ext cx="25480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Vitis vinifera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15" name="Line 1491"/>
              <p:cNvSpPr>
                <a:spLocks noChangeShapeType="1"/>
              </p:cNvSpPr>
              <p:nvPr/>
            </p:nvSpPr>
            <p:spPr bwMode="auto">
              <a:xfrm flipH="1">
                <a:off x="4079875" y="3082925"/>
                <a:ext cx="587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16" name="Rectangle 1492"/>
              <p:cNvSpPr>
                <a:spLocks noChangeArrowheads="1"/>
              </p:cNvSpPr>
              <p:nvPr/>
            </p:nvSpPr>
            <p:spPr bwMode="auto">
              <a:xfrm>
                <a:off x="4155170" y="3070207"/>
                <a:ext cx="25480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Vitis vinifera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17" name="Line 1493"/>
              <p:cNvSpPr>
                <a:spLocks noChangeShapeType="1"/>
              </p:cNvSpPr>
              <p:nvPr/>
            </p:nvSpPr>
            <p:spPr bwMode="auto">
              <a:xfrm flipH="1">
                <a:off x="4033837" y="3067050"/>
                <a:ext cx="460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18" name="Line 1494"/>
              <p:cNvSpPr>
                <a:spLocks noChangeShapeType="1"/>
              </p:cNvSpPr>
              <p:nvPr/>
            </p:nvSpPr>
            <p:spPr bwMode="auto">
              <a:xfrm>
                <a:off x="4079875" y="3054350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19" name="Rectangle 1495"/>
              <p:cNvSpPr>
                <a:spLocks noChangeArrowheads="1"/>
              </p:cNvSpPr>
              <p:nvPr/>
            </p:nvSpPr>
            <p:spPr bwMode="auto">
              <a:xfrm>
                <a:off x="4090101" y="305385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20" name="Line 1496"/>
              <p:cNvSpPr>
                <a:spLocks noChangeShapeType="1"/>
              </p:cNvSpPr>
              <p:nvPr/>
            </p:nvSpPr>
            <p:spPr bwMode="auto">
              <a:xfrm flipH="1">
                <a:off x="4033837" y="3109913"/>
                <a:ext cx="1492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21" name="Rectangle 1497"/>
              <p:cNvSpPr>
                <a:spLocks noChangeArrowheads="1"/>
              </p:cNvSpPr>
              <p:nvPr/>
            </p:nvSpPr>
            <p:spPr bwMode="auto">
              <a:xfrm>
                <a:off x="4199620" y="3098782"/>
                <a:ext cx="25480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Vitis vinifera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22" name="Line 1498"/>
              <p:cNvSpPr>
                <a:spLocks noChangeShapeType="1"/>
              </p:cNvSpPr>
              <p:nvPr/>
            </p:nvSpPr>
            <p:spPr bwMode="auto">
              <a:xfrm flipH="1">
                <a:off x="4008437" y="3089275"/>
                <a:ext cx="254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23" name="Line 1499"/>
              <p:cNvSpPr>
                <a:spLocks noChangeShapeType="1"/>
              </p:cNvSpPr>
              <p:nvPr/>
            </p:nvSpPr>
            <p:spPr bwMode="auto">
              <a:xfrm>
                <a:off x="4033837" y="3067050"/>
                <a:ext cx="1587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24" name="Rectangle 1500"/>
              <p:cNvSpPr>
                <a:spLocks noChangeArrowheads="1"/>
              </p:cNvSpPr>
              <p:nvPr/>
            </p:nvSpPr>
            <p:spPr bwMode="auto">
              <a:xfrm>
                <a:off x="4043385" y="3074489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25" name="Line 1501"/>
              <p:cNvSpPr>
                <a:spLocks noChangeShapeType="1"/>
              </p:cNvSpPr>
              <p:nvPr/>
            </p:nvSpPr>
            <p:spPr bwMode="auto">
              <a:xfrm flipH="1">
                <a:off x="4008437" y="3138488"/>
                <a:ext cx="920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26" name="Rectangle 1502"/>
              <p:cNvSpPr>
                <a:spLocks noChangeArrowheads="1"/>
              </p:cNvSpPr>
              <p:nvPr/>
            </p:nvSpPr>
            <p:spPr bwMode="auto">
              <a:xfrm>
                <a:off x="4115483" y="3127357"/>
                <a:ext cx="25480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Vitis vinifera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27" name="Line 1503"/>
              <p:cNvSpPr>
                <a:spLocks noChangeShapeType="1"/>
              </p:cNvSpPr>
              <p:nvPr/>
            </p:nvSpPr>
            <p:spPr bwMode="auto">
              <a:xfrm flipH="1">
                <a:off x="3984625" y="3114675"/>
                <a:ext cx="2381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28" name="Line 1504"/>
              <p:cNvSpPr>
                <a:spLocks noChangeShapeType="1"/>
              </p:cNvSpPr>
              <p:nvPr/>
            </p:nvSpPr>
            <p:spPr bwMode="auto">
              <a:xfrm>
                <a:off x="4008437" y="3089275"/>
                <a:ext cx="1587" cy="492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29" name="Rectangle 1505"/>
              <p:cNvSpPr>
                <a:spLocks noChangeArrowheads="1"/>
              </p:cNvSpPr>
              <p:nvPr/>
            </p:nvSpPr>
            <p:spPr bwMode="auto">
              <a:xfrm>
                <a:off x="4002777" y="3060322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30" name="Line 1506"/>
              <p:cNvSpPr>
                <a:spLocks noChangeShapeType="1"/>
              </p:cNvSpPr>
              <p:nvPr/>
            </p:nvSpPr>
            <p:spPr bwMode="auto">
              <a:xfrm flipH="1">
                <a:off x="3967162" y="3005138"/>
                <a:ext cx="174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31" name="Line 1507"/>
              <p:cNvSpPr>
                <a:spLocks noChangeShapeType="1"/>
              </p:cNvSpPr>
              <p:nvPr/>
            </p:nvSpPr>
            <p:spPr bwMode="auto">
              <a:xfrm>
                <a:off x="3984625" y="2895600"/>
                <a:ext cx="1587" cy="2190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33" name="Line 1509"/>
              <p:cNvSpPr>
                <a:spLocks noChangeShapeType="1"/>
              </p:cNvSpPr>
              <p:nvPr/>
            </p:nvSpPr>
            <p:spPr bwMode="auto">
              <a:xfrm flipH="1">
                <a:off x="4141787" y="3167063"/>
                <a:ext cx="15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34" name="Rectangle 1510"/>
              <p:cNvSpPr>
                <a:spLocks noChangeArrowheads="1"/>
              </p:cNvSpPr>
              <p:nvPr/>
            </p:nvSpPr>
            <p:spPr bwMode="auto">
              <a:xfrm>
                <a:off x="4160837" y="3153440"/>
                <a:ext cx="28684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Citrus sinensis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35" name="Line 1511"/>
              <p:cNvSpPr>
                <a:spLocks noChangeShapeType="1"/>
              </p:cNvSpPr>
              <p:nvPr/>
            </p:nvSpPr>
            <p:spPr bwMode="auto">
              <a:xfrm flipH="1">
                <a:off x="4141787" y="3195638"/>
                <a:ext cx="15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36" name="Rectangle 1512"/>
              <p:cNvSpPr>
                <a:spLocks noChangeArrowheads="1"/>
              </p:cNvSpPr>
              <p:nvPr/>
            </p:nvSpPr>
            <p:spPr bwMode="auto">
              <a:xfrm>
                <a:off x="4162425" y="3180427"/>
                <a:ext cx="31583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Citrus clementina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37" name="Line 1513"/>
              <p:cNvSpPr>
                <a:spLocks noChangeShapeType="1"/>
              </p:cNvSpPr>
              <p:nvPr/>
            </p:nvSpPr>
            <p:spPr bwMode="auto">
              <a:xfrm flipH="1">
                <a:off x="4081462" y="3181350"/>
                <a:ext cx="603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38" name="Line 1514"/>
              <p:cNvSpPr>
                <a:spLocks noChangeShapeType="1"/>
              </p:cNvSpPr>
              <p:nvPr/>
            </p:nvSpPr>
            <p:spPr bwMode="auto">
              <a:xfrm>
                <a:off x="4141787" y="3167063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39" name="Rectangle 1515"/>
              <p:cNvSpPr>
                <a:spLocks noChangeArrowheads="1"/>
              </p:cNvSpPr>
              <p:nvPr/>
            </p:nvSpPr>
            <p:spPr bwMode="auto">
              <a:xfrm>
                <a:off x="4095637" y="3155496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40" name="Line 1516"/>
              <p:cNvSpPr>
                <a:spLocks noChangeShapeType="1"/>
              </p:cNvSpPr>
              <p:nvPr/>
            </p:nvSpPr>
            <p:spPr bwMode="auto">
              <a:xfrm flipH="1">
                <a:off x="4081462" y="3224213"/>
                <a:ext cx="1746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41" name="Rectangle 1517"/>
              <p:cNvSpPr>
                <a:spLocks noChangeArrowheads="1"/>
              </p:cNvSpPr>
              <p:nvPr/>
            </p:nvSpPr>
            <p:spPr bwMode="auto">
              <a:xfrm>
                <a:off x="4275137" y="3209002"/>
                <a:ext cx="31583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Citrus clementina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42" name="Line 1518"/>
              <p:cNvSpPr>
                <a:spLocks noChangeShapeType="1"/>
              </p:cNvSpPr>
              <p:nvPr/>
            </p:nvSpPr>
            <p:spPr bwMode="auto">
              <a:xfrm flipH="1">
                <a:off x="4008437" y="3201988"/>
                <a:ext cx="730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43" name="Line 1519"/>
              <p:cNvSpPr>
                <a:spLocks noChangeShapeType="1"/>
              </p:cNvSpPr>
              <p:nvPr/>
            </p:nvSpPr>
            <p:spPr bwMode="auto">
              <a:xfrm>
                <a:off x="4081462" y="3181350"/>
                <a:ext cx="1587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44" name="Rectangle 1520"/>
              <p:cNvSpPr>
                <a:spLocks noChangeArrowheads="1"/>
              </p:cNvSpPr>
              <p:nvPr/>
            </p:nvSpPr>
            <p:spPr bwMode="auto">
              <a:xfrm>
                <a:off x="4095768" y="3184710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45" name="Line 1521"/>
              <p:cNvSpPr>
                <a:spLocks noChangeShapeType="1"/>
              </p:cNvSpPr>
              <p:nvPr/>
            </p:nvSpPr>
            <p:spPr bwMode="auto">
              <a:xfrm flipH="1">
                <a:off x="4008437" y="3251200"/>
                <a:ext cx="1841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46" name="Rectangle 1522"/>
              <p:cNvSpPr>
                <a:spLocks noChangeArrowheads="1"/>
              </p:cNvSpPr>
              <p:nvPr/>
            </p:nvSpPr>
            <p:spPr bwMode="auto">
              <a:xfrm>
                <a:off x="4210050" y="3237577"/>
                <a:ext cx="36313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Populus trichocarpa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47" name="Line 1523"/>
              <p:cNvSpPr>
                <a:spLocks noChangeShapeType="1"/>
              </p:cNvSpPr>
              <p:nvPr/>
            </p:nvSpPr>
            <p:spPr bwMode="auto">
              <a:xfrm flipH="1">
                <a:off x="3967162" y="3227388"/>
                <a:ext cx="412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48" name="Line 1524"/>
              <p:cNvSpPr>
                <a:spLocks noChangeShapeType="1"/>
              </p:cNvSpPr>
              <p:nvPr/>
            </p:nvSpPr>
            <p:spPr bwMode="auto">
              <a:xfrm>
                <a:off x="4008437" y="3201988"/>
                <a:ext cx="1587" cy="492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49" name="Rectangle 1525"/>
              <p:cNvSpPr>
                <a:spLocks noChangeArrowheads="1"/>
              </p:cNvSpPr>
              <p:nvPr/>
            </p:nvSpPr>
            <p:spPr bwMode="auto">
              <a:xfrm>
                <a:off x="4021156" y="3210110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50" name="Line 1526"/>
              <p:cNvSpPr>
                <a:spLocks noChangeShapeType="1"/>
              </p:cNvSpPr>
              <p:nvPr/>
            </p:nvSpPr>
            <p:spPr bwMode="auto">
              <a:xfrm flipH="1">
                <a:off x="3917950" y="3114675"/>
                <a:ext cx="4921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51" name="Line 1527"/>
              <p:cNvSpPr>
                <a:spLocks noChangeShapeType="1"/>
              </p:cNvSpPr>
              <p:nvPr/>
            </p:nvSpPr>
            <p:spPr bwMode="auto">
              <a:xfrm>
                <a:off x="3967162" y="3005138"/>
                <a:ext cx="1587" cy="2222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52" name="Rectangle 1528"/>
              <p:cNvSpPr>
                <a:spLocks noChangeArrowheads="1"/>
              </p:cNvSpPr>
              <p:nvPr/>
            </p:nvSpPr>
            <p:spPr bwMode="auto">
              <a:xfrm>
                <a:off x="3970136" y="3118733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53" name="Line 1529"/>
              <p:cNvSpPr>
                <a:spLocks noChangeShapeType="1"/>
              </p:cNvSpPr>
              <p:nvPr/>
            </p:nvSpPr>
            <p:spPr bwMode="auto">
              <a:xfrm flipH="1">
                <a:off x="3917950" y="3279775"/>
                <a:ext cx="1460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54" name="Rectangle 1530"/>
              <p:cNvSpPr>
                <a:spLocks noChangeArrowheads="1"/>
              </p:cNvSpPr>
              <p:nvPr/>
            </p:nvSpPr>
            <p:spPr bwMode="auto">
              <a:xfrm>
                <a:off x="4083050" y="3266152"/>
                <a:ext cx="329569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Aquilegia coerulea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55" name="Line 1531"/>
              <p:cNvSpPr>
                <a:spLocks noChangeShapeType="1"/>
              </p:cNvSpPr>
              <p:nvPr/>
            </p:nvSpPr>
            <p:spPr bwMode="auto">
              <a:xfrm flipH="1">
                <a:off x="3905250" y="3197225"/>
                <a:ext cx="127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56" name="Line 1532"/>
              <p:cNvSpPr>
                <a:spLocks noChangeShapeType="1"/>
              </p:cNvSpPr>
              <p:nvPr/>
            </p:nvSpPr>
            <p:spPr bwMode="auto">
              <a:xfrm>
                <a:off x="3917950" y="3114675"/>
                <a:ext cx="1587" cy="1651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58" name="Line 1534"/>
              <p:cNvSpPr>
                <a:spLocks noChangeShapeType="1"/>
              </p:cNvSpPr>
              <p:nvPr/>
            </p:nvSpPr>
            <p:spPr bwMode="auto">
              <a:xfrm flipH="1">
                <a:off x="3978275" y="3308350"/>
                <a:ext cx="841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59" name="Rectangle 1535"/>
              <p:cNvSpPr>
                <a:spLocks noChangeArrowheads="1"/>
              </p:cNvSpPr>
              <p:nvPr/>
            </p:nvSpPr>
            <p:spPr bwMode="auto">
              <a:xfrm>
                <a:off x="4081462" y="3293140"/>
                <a:ext cx="329569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Aquilegia coerulea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60" name="Line 1536"/>
              <p:cNvSpPr>
                <a:spLocks noChangeShapeType="1"/>
              </p:cNvSpPr>
              <p:nvPr/>
            </p:nvSpPr>
            <p:spPr bwMode="auto">
              <a:xfrm flipH="1">
                <a:off x="3978275" y="3336925"/>
                <a:ext cx="1301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61" name="Rectangle 1537"/>
              <p:cNvSpPr>
                <a:spLocks noChangeArrowheads="1"/>
              </p:cNvSpPr>
              <p:nvPr/>
            </p:nvSpPr>
            <p:spPr bwMode="auto">
              <a:xfrm>
                <a:off x="4125912" y="3321715"/>
                <a:ext cx="329569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Aquilegia coerulea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62" name="Line 1538"/>
              <p:cNvSpPr>
                <a:spLocks noChangeShapeType="1"/>
              </p:cNvSpPr>
              <p:nvPr/>
            </p:nvSpPr>
            <p:spPr bwMode="auto">
              <a:xfrm flipH="1">
                <a:off x="3905250" y="3321050"/>
                <a:ext cx="730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63" name="Line 1539"/>
              <p:cNvSpPr>
                <a:spLocks noChangeShapeType="1"/>
              </p:cNvSpPr>
              <p:nvPr/>
            </p:nvSpPr>
            <p:spPr bwMode="auto">
              <a:xfrm>
                <a:off x="3978275" y="3308350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64" name="Rectangle 1540"/>
              <p:cNvSpPr>
                <a:spLocks noChangeArrowheads="1"/>
              </p:cNvSpPr>
              <p:nvPr/>
            </p:nvSpPr>
            <p:spPr bwMode="auto">
              <a:xfrm>
                <a:off x="3992581" y="3309648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65" name="Line 1541"/>
              <p:cNvSpPr>
                <a:spLocks noChangeShapeType="1"/>
              </p:cNvSpPr>
              <p:nvPr/>
            </p:nvSpPr>
            <p:spPr bwMode="auto">
              <a:xfrm flipH="1">
                <a:off x="3873500" y="3259138"/>
                <a:ext cx="317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66" name="Line 1542"/>
              <p:cNvSpPr>
                <a:spLocks noChangeShapeType="1"/>
              </p:cNvSpPr>
              <p:nvPr/>
            </p:nvSpPr>
            <p:spPr bwMode="auto">
              <a:xfrm>
                <a:off x="3905250" y="3197225"/>
                <a:ext cx="1587" cy="12382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67" name="Rectangle 1543"/>
              <p:cNvSpPr>
                <a:spLocks noChangeArrowheads="1"/>
              </p:cNvSpPr>
              <p:nvPr/>
            </p:nvSpPr>
            <p:spPr bwMode="auto">
              <a:xfrm>
                <a:off x="3876423" y="3232727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68" name="Line 1544"/>
              <p:cNvSpPr>
                <a:spLocks noChangeShapeType="1"/>
              </p:cNvSpPr>
              <p:nvPr/>
            </p:nvSpPr>
            <p:spPr bwMode="auto">
              <a:xfrm flipH="1">
                <a:off x="4365625" y="3363913"/>
                <a:ext cx="206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70" name="Rectangle 1546"/>
              <p:cNvSpPr>
                <a:spLocks noChangeArrowheads="1"/>
              </p:cNvSpPr>
              <p:nvPr/>
            </p:nvSpPr>
            <p:spPr bwMode="auto">
              <a:xfrm>
                <a:off x="4405313" y="3348702"/>
                <a:ext cx="299053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Capsella rubella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71" name="Line 1547"/>
              <p:cNvSpPr>
                <a:spLocks noChangeShapeType="1"/>
              </p:cNvSpPr>
              <p:nvPr/>
            </p:nvSpPr>
            <p:spPr bwMode="auto">
              <a:xfrm flipH="1">
                <a:off x="4365626" y="3392488"/>
                <a:ext cx="158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72" name="Rectangle 1548"/>
              <p:cNvSpPr>
                <a:spLocks noChangeArrowheads="1"/>
              </p:cNvSpPr>
              <p:nvPr/>
            </p:nvSpPr>
            <p:spPr bwMode="auto">
              <a:xfrm>
                <a:off x="4400551" y="3377277"/>
                <a:ext cx="35245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Arabidopsis thaliana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PHO1;H9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73" name="Line 1549"/>
              <p:cNvSpPr>
                <a:spLocks noChangeShapeType="1"/>
              </p:cNvSpPr>
              <p:nvPr/>
            </p:nvSpPr>
            <p:spPr bwMode="auto">
              <a:xfrm flipH="1">
                <a:off x="4343401" y="3376613"/>
                <a:ext cx="222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74" name="Line 1550"/>
              <p:cNvSpPr>
                <a:spLocks noChangeShapeType="1"/>
              </p:cNvSpPr>
              <p:nvPr/>
            </p:nvSpPr>
            <p:spPr bwMode="auto">
              <a:xfrm>
                <a:off x="4365626" y="3363913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75" name="Rectangle 1551"/>
              <p:cNvSpPr>
                <a:spLocks noChangeArrowheads="1"/>
              </p:cNvSpPr>
              <p:nvPr/>
            </p:nvSpPr>
            <p:spPr bwMode="auto">
              <a:xfrm>
                <a:off x="4379932" y="336092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76" name="Line 1552"/>
              <p:cNvSpPr>
                <a:spLocks noChangeShapeType="1"/>
              </p:cNvSpPr>
              <p:nvPr/>
            </p:nvSpPr>
            <p:spPr bwMode="auto">
              <a:xfrm flipH="1">
                <a:off x="4343401" y="3419475"/>
                <a:ext cx="317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77" name="Rectangle 1553"/>
              <p:cNvSpPr>
                <a:spLocks noChangeArrowheads="1"/>
              </p:cNvSpPr>
              <p:nvPr/>
            </p:nvSpPr>
            <p:spPr bwMode="auto">
              <a:xfrm>
                <a:off x="4392613" y="3405852"/>
                <a:ext cx="37381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Thellungiella halophila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78" name="Line 1554"/>
              <p:cNvSpPr>
                <a:spLocks noChangeShapeType="1"/>
              </p:cNvSpPr>
              <p:nvPr/>
            </p:nvSpPr>
            <p:spPr bwMode="auto">
              <a:xfrm flipH="1">
                <a:off x="4332288" y="3398838"/>
                <a:ext cx="111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79" name="Line 1555"/>
              <p:cNvSpPr>
                <a:spLocks noChangeShapeType="1"/>
              </p:cNvSpPr>
              <p:nvPr/>
            </p:nvSpPr>
            <p:spPr bwMode="auto">
              <a:xfrm>
                <a:off x="4343401" y="3376613"/>
                <a:ext cx="1588" cy="428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80" name="Rectangle 1556"/>
              <p:cNvSpPr>
                <a:spLocks noChangeArrowheads="1"/>
              </p:cNvSpPr>
              <p:nvPr/>
            </p:nvSpPr>
            <p:spPr bwMode="auto">
              <a:xfrm>
                <a:off x="4310320" y="3375128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64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81" name="Line 1557"/>
              <p:cNvSpPr>
                <a:spLocks noChangeShapeType="1"/>
              </p:cNvSpPr>
              <p:nvPr/>
            </p:nvSpPr>
            <p:spPr bwMode="auto">
              <a:xfrm flipH="1">
                <a:off x="4332288" y="3448050"/>
                <a:ext cx="428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82" name="Rectangle 1558"/>
              <p:cNvSpPr>
                <a:spLocks noChangeArrowheads="1"/>
              </p:cNvSpPr>
              <p:nvPr/>
            </p:nvSpPr>
            <p:spPr bwMode="auto">
              <a:xfrm>
                <a:off x="4394201" y="3434427"/>
                <a:ext cx="27311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83" name="Line 1559"/>
              <p:cNvSpPr>
                <a:spLocks noChangeShapeType="1"/>
              </p:cNvSpPr>
              <p:nvPr/>
            </p:nvSpPr>
            <p:spPr bwMode="auto">
              <a:xfrm flipH="1">
                <a:off x="4313238" y="3422650"/>
                <a:ext cx="190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84" name="Line 1560"/>
              <p:cNvSpPr>
                <a:spLocks noChangeShapeType="1"/>
              </p:cNvSpPr>
              <p:nvPr/>
            </p:nvSpPr>
            <p:spPr bwMode="auto">
              <a:xfrm>
                <a:off x="4332288" y="3398838"/>
                <a:ext cx="1588" cy="4921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85" name="Rectangle 1561"/>
              <p:cNvSpPr>
                <a:spLocks noChangeArrowheads="1"/>
              </p:cNvSpPr>
              <p:nvPr/>
            </p:nvSpPr>
            <p:spPr bwMode="auto">
              <a:xfrm>
                <a:off x="4303521" y="3395258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86" name="Line 1562"/>
              <p:cNvSpPr>
                <a:spLocks noChangeShapeType="1"/>
              </p:cNvSpPr>
              <p:nvPr/>
            </p:nvSpPr>
            <p:spPr bwMode="auto">
              <a:xfrm flipH="1">
                <a:off x="4313238" y="3476625"/>
                <a:ext cx="619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87" name="Rectangle 1563"/>
              <p:cNvSpPr>
                <a:spLocks noChangeArrowheads="1"/>
              </p:cNvSpPr>
              <p:nvPr/>
            </p:nvSpPr>
            <p:spPr bwMode="auto">
              <a:xfrm>
                <a:off x="4392613" y="3461415"/>
                <a:ext cx="27311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88" name="Line 1564"/>
              <p:cNvSpPr>
                <a:spLocks noChangeShapeType="1"/>
              </p:cNvSpPr>
              <p:nvPr/>
            </p:nvSpPr>
            <p:spPr bwMode="auto">
              <a:xfrm flipH="1">
                <a:off x="4119563" y="3449638"/>
                <a:ext cx="1936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89" name="Line 1565"/>
              <p:cNvSpPr>
                <a:spLocks noChangeShapeType="1"/>
              </p:cNvSpPr>
              <p:nvPr/>
            </p:nvSpPr>
            <p:spPr bwMode="auto">
              <a:xfrm>
                <a:off x="4313238" y="3422650"/>
                <a:ext cx="1588" cy="539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90" name="Rectangle 1566"/>
              <p:cNvSpPr>
                <a:spLocks noChangeArrowheads="1"/>
              </p:cNvSpPr>
              <p:nvPr/>
            </p:nvSpPr>
            <p:spPr bwMode="auto">
              <a:xfrm>
                <a:off x="4271243" y="3421640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91" name="Line 1567"/>
              <p:cNvSpPr>
                <a:spLocks noChangeShapeType="1"/>
              </p:cNvSpPr>
              <p:nvPr/>
            </p:nvSpPr>
            <p:spPr bwMode="auto">
              <a:xfrm flipH="1">
                <a:off x="4119563" y="3505200"/>
                <a:ext cx="1381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92" name="Rectangle 1568"/>
              <p:cNvSpPr>
                <a:spLocks noChangeArrowheads="1"/>
              </p:cNvSpPr>
              <p:nvPr/>
            </p:nvSpPr>
            <p:spPr bwMode="auto">
              <a:xfrm>
                <a:off x="4275138" y="3489990"/>
                <a:ext cx="279218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Carica papaya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93" name="Line 1569"/>
              <p:cNvSpPr>
                <a:spLocks noChangeShapeType="1"/>
              </p:cNvSpPr>
              <p:nvPr/>
            </p:nvSpPr>
            <p:spPr bwMode="auto">
              <a:xfrm flipH="1">
                <a:off x="4059238" y="3476625"/>
                <a:ext cx="603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94" name="Line 1570"/>
              <p:cNvSpPr>
                <a:spLocks noChangeShapeType="1"/>
              </p:cNvSpPr>
              <p:nvPr/>
            </p:nvSpPr>
            <p:spPr bwMode="auto">
              <a:xfrm>
                <a:off x="4119563" y="3449638"/>
                <a:ext cx="1588" cy="555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95" name="Rectangle 1571"/>
              <p:cNvSpPr>
                <a:spLocks noChangeArrowheads="1"/>
              </p:cNvSpPr>
              <p:nvPr/>
            </p:nvSpPr>
            <p:spPr bwMode="auto">
              <a:xfrm>
                <a:off x="4132282" y="3459347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99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96" name="Line 1572"/>
              <p:cNvSpPr>
                <a:spLocks noChangeShapeType="1"/>
              </p:cNvSpPr>
              <p:nvPr/>
            </p:nvSpPr>
            <p:spPr bwMode="auto">
              <a:xfrm flipH="1">
                <a:off x="4181476" y="3532188"/>
                <a:ext cx="79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97" name="Rectangle 1573"/>
              <p:cNvSpPr>
                <a:spLocks noChangeArrowheads="1"/>
              </p:cNvSpPr>
              <p:nvPr/>
            </p:nvSpPr>
            <p:spPr bwMode="auto">
              <a:xfrm>
                <a:off x="4206876" y="3518565"/>
                <a:ext cx="31583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Citrus clementina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598" name="Line 1574"/>
              <p:cNvSpPr>
                <a:spLocks noChangeShapeType="1"/>
              </p:cNvSpPr>
              <p:nvPr/>
            </p:nvSpPr>
            <p:spPr bwMode="auto">
              <a:xfrm flipH="1">
                <a:off x="4181476" y="3560763"/>
                <a:ext cx="31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99" name="Rectangle 1575"/>
              <p:cNvSpPr>
                <a:spLocks noChangeArrowheads="1"/>
              </p:cNvSpPr>
              <p:nvPr/>
            </p:nvSpPr>
            <p:spPr bwMode="auto">
              <a:xfrm>
                <a:off x="4217065" y="3544648"/>
                <a:ext cx="28684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Citrus sinensis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00" name="Line 1576"/>
              <p:cNvSpPr>
                <a:spLocks noChangeShapeType="1"/>
              </p:cNvSpPr>
              <p:nvPr/>
            </p:nvSpPr>
            <p:spPr bwMode="auto">
              <a:xfrm flipH="1">
                <a:off x="4059238" y="3546475"/>
                <a:ext cx="1222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01" name="Line 1577"/>
              <p:cNvSpPr>
                <a:spLocks noChangeShapeType="1"/>
              </p:cNvSpPr>
              <p:nvPr/>
            </p:nvSpPr>
            <p:spPr bwMode="auto">
              <a:xfrm>
                <a:off x="4181476" y="3532188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02" name="Rectangle 1578"/>
              <p:cNvSpPr>
                <a:spLocks noChangeArrowheads="1"/>
              </p:cNvSpPr>
              <p:nvPr/>
            </p:nvSpPr>
            <p:spPr bwMode="auto">
              <a:xfrm>
                <a:off x="4194194" y="352919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03" name="Line 1579"/>
              <p:cNvSpPr>
                <a:spLocks noChangeShapeType="1"/>
              </p:cNvSpPr>
              <p:nvPr/>
            </p:nvSpPr>
            <p:spPr bwMode="auto">
              <a:xfrm flipH="1">
                <a:off x="4032251" y="3511550"/>
                <a:ext cx="269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04" name="Line 1580"/>
              <p:cNvSpPr>
                <a:spLocks noChangeShapeType="1"/>
              </p:cNvSpPr>
              <p:nvPr/>
            </p:nvSpPr>
            <p:spPr bwMode="auto">
              <a:xfrm>
                <a:off x="4059238" y="3476625"/>
                <a:ext cx="1588" cy="698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05" name="Rectangle 1581"/>
              <p:cNvSpPr>
                <a:spLocks noChangeArrowheads="1"/>
              </p:cNvSpPr>
              <p:nvPr/>
            </p:nvSpPr>
            <p:spPr bwMode="auto">
              <a:xfrm>
                <a:off x="4071957" y="3494272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55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06" name="Line 1582"/>
              <p:cNvSpPr>
                <a:spLocks noChangeShapeType="1"/>
              </p:cNvSpPr>
              <p:nvPr/>
            </p:nvSpPr>
            <p:spPr bwMode="auto">
              <a:xfrm flipH="1">
                <a:off x="4133851" y="3589338"/>
                <a:ext cx="301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07" name="Rectangle 1583"/>
              <p:cNvSpPr>
                <a:spLocks noChangeArrowheads="1"/>
              </p:cNvSpPr>
              <p:nvPr/>
            </p:nvSpPr>
            <p:spPr bwMode="auto">
              <a:xfrm>
                <a:off x="4198015" y="3571635"/>
                <a:ext cx="324991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Manihot esculenta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08" name="Line 1584"/>
              <p:cNvSpPr>
                <a:spLocks noChangeShapeType="1"/>
              </p:cNvSpPr>
              <p:nvPr/>
            </p:nvSpPr>
            <p:spPr bwMode="auto">
              <a:xfrm flipH="1">
                <a:off x="4133851" y="3617913"/>
                <a:ext cx="650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09" name="Rectangle 1585"/>
              <p:cNvSpPr>
                <a:spLocks noChangeArrowheads="1"/>
              </p:cNvSpPr>
              <p:nvPr/>
            </p:nvSpPr>
            <p:spPr bwMode="auto">
              <a:xfrm>
                <a:off x="4231353" y="3600210"/>
                <a:ext cx="324991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Manihot esculenta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10" name="Line 1586"/>
              <p:cNvSpPr>
                <a:spLocks noChangeShapeType="1"/>
              </p:cNvSpPr>
              <p:nvPr/>
            </p:nvSpPr>
            <p:spPr bwMode="auto">
              <a:xfrm flipH="1">
                <a:off x="4095751" y="3602038"/>
                <a:ext cx="381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1" name="Line 1587"/>
              <p:cNvSpPr>
                <a:spLocks noChangeShapeType="1"/>
              </p:cNvSpPr>
              <p:nvPr/>
            </p:nvSpPr>
            <p:spPr bwMode="auto">
              <a:xfrm>
                <a:off x="4133851" y="3589338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2" name="Rectangle 1588"/>
              <p:cNvSpPr>
                <a:spLocks noChangeArrowheads="1"/>
              </p:cNvSpPr>
              <p:nvPr/>
            </p:nvSpPr>
            <p:spPr bwMode="auto">
              <a:xfrm>
                <a:off x="4148157" y="358634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13" name="Line 1589"/>
              <p:cNvSpPr>
                <a:spLocks noChangeShapeType="1"/>
              </p:cNvSpPr>
              <p:nvPr/>
            </p:nvSpPr>
            <p:spPr bwMode="auto">
              <a:xfrm flipH="1">
                <a:off x="4113213" y="3644900"/>
                <a:ext cx="1063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4" name="Rectangle 1590"/>
              <p:cNvSpPr>
                <a:spLocks noChangeArrowheads="1"/>
              </p:cNvSpPr>
              <p:nvPr/>
            </p:nvSpPr>
            <p:spPr bwMode="auto">
              <a:xfrm>
                <a:off x="4251990" y="3628785"/>
                <a:ext cx="329569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Ricinus communis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15" name="Line 1591"/>
              <p:cNvSpPr>
                <a:spLocks noChangeShapeType="1"/>
              </p:cNvSpPr>
              <p:nvPr/>
            </p:nvSpPr>
            <p:spPr bwMode="auto">
              <a:xfrm flipH="1">
                <a:off x="4113213" y="3673475"/>
                <a:ext cx="793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6" name="Rectangle 1592"/>
              <p:cNvSpPr>
                <a:spLocks noChangeArrowheads="1"/>
              </p:cNvSpPr>
              <p:nvPr/>
            </p:nvSpPr>
            <p:spPr bwMode="auto">
              <a:xfrm>
                <a:off x="4226590" y="3655773"/>
                <a:ext cx="349404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Populus trichocarpa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17" name="Line 1593"/>
              <p:cNvSpPr>
                <a:spLocks noChangeShapeType="1"/>
              </p:cNvSpPr>
              <p:nvPr/>
            </p:nvSpPr>
            <p:spPr bwMode="auto">
              <a:xfrm flipH="1">
                <a:off x="4095751" y="3659188"/>
                <a:ext cx="174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8" name="Line 1594"/>
              <p:cNvSpPr>
                <a:spLocks noChangeShapeType="1"/>
              </p:cNvSpPr>
              <p:nvPr/>
            </p:nvSpPr>
            <p:spPr bwMode="auto">
              <a:xfrm>
                <a:off x="4113213" y="3644900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9" name="Rectangle 1595"/>
              <p:cNvSpPr>
                <a:spLocks noChangeArrowheads="1"/>
              </p:cNvSpPr>
              <p:nvPr/>
            </p:nvSpPr>
            <p:spPr bwMode="auto">
              <a:xfrm>
                <a:off x="4125253" y="3646198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20" name="Line 1596"/>
              <p:cNvSpPr>
                <a:spLocks noChangeShapeType="1"/>
              </p:cNvSpPr>
              <p:nvPr/>
            </p:nvSpPr>
            <p:spPr bwMode="auto">
              <a:xfrm flipH="1">
                <a:off x="4032251" y="3630613"/>
                <a:ext cx="635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21" name="Line 1597"/>
              <p:cNvSpPr>
                <a:spLocks noChangeShapeType="1"/>
              </p:cNvSpPr>
              <p:nvPr/>
            </p:nvSpPr>
            <p:spPr bwMode="auto">
              <a:xfrm>
                <a:off x="4095751" y="3602038"/>
                <a:ext cx="1588" cy="571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22" name="Rectangle 1598"/>
              <p:cNvSpPr>
                <a:spLocks noChangeArrowheads="1"/>
              </p:cNvSpPr>
              <p:nvPr/>
            </p:nvSpPr>
            <p:spPr bwMode="auto">
              <a:xfrm>
                <a:off x="4108469" y="361492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23" name="Line 1599"/>
              <p:cNvSpPr>
                <a:spLocks noChangeShapeType="1"/>
              </p:cNvSpPr>
              <p:nvPr/>
            </p:nvSpPr>
            <p:spPr bwMode="auto">
              <a:xfrm flipH="1">
                <a:off x="4017963" y="3571875"/>
                <a:ext cx="142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24" name="Line 1600"/>
              <p:cNvSpPr>
                <a:spLocks noChangeShapeType="1"/>
              </p:cNvSpPr>
              <p:nvPr/>
            </p:nvSpPr>
            <p:spPr bwMode="auto">
              <a:xfrm>
                <a:off x="4032251" y="3511550"/>
                <a:ext cx="1588" cy="1190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26" name="Line 1602"/>
              <p:cNvSpPr>
                <a:spLocks noChangeShapeType="1"/>
              </p:cNvSpPr>
              <p:nvPr/>
            </p:nvSpPr>
            <p:spPr bwMode="auto">
              <a:xfrm flipH="1">
                <a:off x="4192588" y="3700463"/>
                <a:ext cx="238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27" name="Rectangle 1603"/>
              <p:cNvSpPr>
                <a:spLocks noChangeArrowheads="1"/>
              </p:cNvSpPr>
              <p:nvPr/>
            </p:nvSpPr>
            <p:spPr bwMode="auto">
              <a:xfrm>
                <a:off x="4250403" y="3684348"/>
                <a:ext cx="338723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Eucalyptus grandis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28" name="Line 1604"/>
              <p:cNvSpPr>
                <a:spLocks noChangeShapeType="1"/>
              </p:cNvSpPr>
              <p:nvPr/>
            </p:nvSpPr>
            <p:spPr bwMode="auto">
              <a:xfrm flipH="1">
                <a:off x="4192588" y="3729038"/>
                <a:ext cx="142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29" name="Rectangle 1605"/>
              <p:cNvSpPr>
                <a:spLocks noChangeArrowheads="1"/>
              </p:cNvSpPr>
              <p:nvPr/>
            </p:nvSpPr>
            <p:spPr bwMode="auto">
              <a:xfrm>
                <a:off x="4240878" y="3712923"/>
                <a:ext cx="338723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Eucalyptus grandis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30" name="Line 1606"/>
              <p:cNvSpPr>
                <a:spLocks noChangeShapeType="1"/>
              </p:cNvSpPr>
              <p:nvPr/>
            </p:nvSpPr>
            <p:spPr bwMode="auto">
              <a:xfrm flipH="1">
                <a:off x="4152901" y="3714750"/>
                <a:ext cx="396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31" name="Line 1607"/>
              <p:cNvSpPr>
                <a:spLocks noChangeShapeType="1"/>
              </p:cNvSpPr>
              <p:nvPr/>
            </p:nvSpPr>
            <p:spPr bwMode="auto">
              <a:xfrm>
                <a:off x="4192588" y="3700463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32" name="Rectangle 1608"/>
              <p:cNvSpPr>
                <a:spLocks noChangeArrowheads="1"/>
              </p:cNvSpPr>
              <p:nvPr/>
            </p:nvSpPr>
            <p:spPr bwMode="auto">
              <a:xfrm>
                <a:off x="4205307" y="369747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33" name="Line 1609"/>
              <p:cNvSpPr>
                <a:spLocks noChangeShapeType="1"/>
              </p:cNvSpPr>
              <p:nvPr/>
            </p:nvSpPr>
            <p:spPr bwMode="auto">
              <a:xfrm flipH="1">
                <a:off x="4152901" y="3757613"/>
                <a:ext cx="587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34" name="Rectangle 1610"/>
              <p:cNvSpPr>
                <a:spLocks noChangeArrowheads="1"/>
              </p:cNvSpPr>
              <p:nvPr/>
            </p:nvSpPr>
            <p:spPr bwMode="auto">
              <a:xfrm>
                <a:off x="4245640" y="3739910"/>
                <a:ext cx="338723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Eucalyptus grandis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35" name="Line 1611"/>
              <p:cNvSpPr>
                <a:spLocks noChangeShapeType="1"/>
              </p:cNvSpPr>
              <p:nvPr/>
            </p:nvSpPr>
            <p:spPr bwMode="auto">
              <a:xfrm flipH="1">
                <a:off x="4032251" y="3735388"/>
                <a:ext cx="1206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36" name="Line 1612"/>
              <p:cNvSpPr>
                <a:spLocks noChangeShapeType="1"/>
              </p:cNvSpPr>
              <p:nvPr/>
            </p:nvSpPr>
            <p:spPr bwMode="auto">
              <a:xfrm>
                <a:off x="4152901" y="3714750"/>
                <a:ext cx="1588" cy="428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37" name="Rectangle 1613"/>
              <p:cNvSpPr>
                <a:spLocks noChangeArrowheads="1"/>
              </p:cNvSpPr>
              <p:nvPr/>
            </p:nvSpPr>
            <p:spPr bwMode="auto">
              <a:xfrm>
                <a:off x="4154287" y="3721841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38" name="Line 1614"/>
              <p:cNvSpPr>
                <a:spLocks noChangeShapeType="1"/>
              </p:cNvSpPr>
              <p:nvPr/>
            </p:nvSpPr>
            <p:spPr bwMode="auto">
              <a:xfrm flipH="1">
                <a:off x="4138613" y="3786188"/>
                <a:ext cx="1174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39" name="Rectangle 1615"/>
              <p:cNvSpPr>
                <a:spLocks noChangeArrowheads="1"/>
              </p:cNvSpPr>
              <p:nvPr/>
            </p:nvSpPr>
            <p:spPr bwMode="auto">
              <a:xfrm>
                <a:off x="4290090" y="3768485"/>
                <a:ext cx="31278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Mimulus guttatus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40" name="Line 1616"/>
              <p:cNvSpPr>
                <a:spLocks noChangeShapeType="1"/>
              </p:cNvSpPr>
              <p:nvPr/>
            </p:nvSpPr>
            <p:spPr bwMode="auto">
              <a:xfrm flipH="1">
                <a:off x="4138613" y="3813175"/>
                <a:ext cx="2111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1" name="Rectangle 1617"/>
              <p:cNvSpPr>
                <a:spLocks noChangeArrowheads="1"/>
              </p:cNvSpPr>
              <p:nvPr/>
            </p:nvSpPr>
            <p:spPr bwMode="auto">
              <a:xfrm>
                <a:off x="4383753" y="3797060"/>
                <a:ext cx="31278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Mimulus guttatus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42" name="Line 1618"/>
              <p:cNvSpPr>
                <a:spLocks noChangeShapeType="1"/>
              </p:cNvSpPr>
              <p:nvPr/>
            </p:nvSpPr>
            <p:spPr bwMode="auto">
              <a:xfrm flipH="1">
                <a:off x="4032251" y="3798888"/>
                <a:ext cx="1063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3" name="Line 1619"/>
              <p:cNvSpPr>
                <a:spLocks noChangeShapeType="1"/>
              </p:cNvSpPr>
              <p:nvPr/>
            </p:nvSpPr>
            <p:spPr bwMode="auto">
              <a:xfrm>
                <a:off x="4138613" y="3786188"/>
                <a:ext cx="1588" cy="269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4" name="Rectangle 1620"/>
              <p:cNvSpPr>
                <a:spLocks noChangeArrowheads="1"/>
              </p:cNvSpPr>
              <p:nvPr/>
            </p:nvSpPr>
            <p:spPr bwMode="auto">
              <a:xfrm>
                <a:off x="4151332" y="378319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45" name="Line 1621"/>
              <p:cNvSpPr>
                <a:spLocks noChangeShapeType="1"/>
              </p:cNvSpPr>
              <p:nvPr/>
            </p:nvSpPr>
            <p:spPr bwMode="auto">
              <a:xfrm flipH="1">
                <a:off x="4017963" y="3767138"/>
                <a:ext cx="142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6" name="Line 1622"/>
              <p:cNvSpPr>
                <a:spLocks noChangeShapeType="1"/>
              </p:cNvSpPr>
              <p:nvPr/>
            </p:nvSpPr>
            <p:spPr bwMode="auto">
              <a:xfrm>
                <a:off x="4032251" y="3735388"/>
                <a:ext cx="1588" cy="635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8" name="Line 1624"/>
              <p:cNvSpPr>
                <a:spLocks noChangeShapeType="1"/>
              </p:cNvSpPr>
              <p:nvPr/>
            </p:nvSpPr>
            <p:spPr bwMode="auto">
              <a:xfrm flipH="1">
                <a:off x="4011613" y="3668713"/>
                <a:ext cx="63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9" name="Line 1625"/>
              <p:cNvSpPr>
                <a:spLocks noChangeShapeType="1"/>
              </p:cNvSpPr>
              <p:nvPr/>
            </p:nvSpPr>
            <p:spPr bwMode="auto">
              <a:xfrm>
                <a:off x="4017963" y="3571875"/>
                <a:ext cx="1588" cy="1952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51" name="Line 1627"/>
              <p:cNvSpPr>
                <a:spLocks noChangeShapeType="1"/>
              </p:cNvSpPr>
              <p:nvPr/>
            </p:nvSpPr>
            <p:spPr bwMode="auto">
              <a:xfrm flipH="1">
                <a:off x="4197351" y="3841750"/>
                <a:ext cx="968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52" name="Rectangle 1628"/>
              <p:cNvSpPr>
                <a:spLocks noChangeArrowheads="1"/>
              </p:cNvSpPr>
              <p:nvPr/>
            </p:nvSpPr>
            <p:spPr bwMode="auto">
              <a:xfrm>
                <a:off x="4328190" y="3825635"/>
                <a:ext cx="306682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Cucumis sativus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53" name="Line 1629"/>
              <p:cNvSpPr>
                <a:spLocks noChangeShapeType="1"/>
              </p:cNvSpPr>
              <p:nvPr/>
            </p:nvSpPr>
            <p:spPr bwMode="auto">
              <a:xfrm flipH="1">
                <a:off x="4197351" y="3870325"/>
                <a:ext cx="1222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54" name="Rectangle 1630"/>
              <p:cNvSpPr>
                <a:spLocks noChangeArrowheads="1"/>
              </p:cNvSpPr>
              <p:nvPr/>
            </p:nvSpPr>
            <p:spPr bwMode="auto">
              <a:xfrm>
                <a:off x="4353590" y="3854210"/>
                <a:ext cx="306682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Cucumis sativus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55" name="Line 1631"/>
              <p:cNvSpPr>
                <a:spLocks noChangeShapeType="1"/>
              </p:cNvSpPr>
              <p:nvPr/>
            </p:nvSpPr>
            <p:spPr bwMode="auto">
              <a:xfrm flipH="1">
                <a:off x="4038601" y="3856038"/>
                <a:ext cx="1587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56" name="Line 1632"/>
              <p:cNvSpPr>
                <a:spLocks noChangeShapeType="1"/>
              </p:cNvSpPr>
              <p:nvPr/>
            </p:nvSpPr>
            <p:spPr bwMode="auto">
              <a:xfrm>
                <a:off x="4197351" y="3841750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57" name="Rectangle 1633"/>
              <p:cNvSpPr>
                <a:spLocks noChangeArrowheads="1"/>
              </p:cNvSpPr>
              <p:nvPr/>
            </p:nvSpPr>
            <p:spPr bwMode="auto">
              <a:xfrm>
                <a:off x="4211657" y="3838760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58" name="Line 1634"/>
              <p:cNvSpPr>
                <a:spLocks noChangeShapeType="1"/>
              </p:cNvSpPr>
              <p:nvPr/>
            </p:nvSpPr>
            <p:spPr bwMode="auto">
              <a:xfrm flipH="1">
                <a:off x="4038601" y="3898900"/>
                <a:ext cx="1063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59" name="Rectangle 1635"/>
              <p:cNvSpPr>
                <a:spLocks noChangeArrowheads="1"/>
              </p:cNvSpPr>
              <p:nvPr/>
            </p:nvSpPr>
            <p:spPr bwMode="auto">
              <a:xfrm>
                <a:off x="4178965" y="3881198"/>
                <a:ext cx="25480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Vitis vinifera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60" name="Line 1636"/>
              <p:cNvSpPr>
                <a:spLocks noChangeShapeType="1"/>
              </p:cNvSpPr>
              <p:nvPr/>
            </p:nvSpPr>
            <p:spPr bwMode="auto">
              <a:xfrm flipH="1">
                <a:off x="4011613" y="3876675"/>
                <a:ext cx="269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1" name="Line 1637"/>
              <p:cNvSpPr>
                <a:spLocks noChangeShapeType="1"/>
              </p:cNvSpPr>
              <p:nvPr/>
            </p:nvSpPr>
            <p:spPr bwMode="auto">
              <a:xfrm>
                <a:off x="4038601" y="3856038"/>
                <a:ext cx="1588" cy="428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2" name="Rectangle 1638"/>
              <p:cNvSpPr>
                <a:spLocks noChangeArrowheads="1"/>
              </p:cNvSpPr>
              <p:nvPr/>
            </p:nvSpPr>
            <p:spPr bwMode="auto">
              <a:xfrm>
                <a:off x="4051319" y="3860985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52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63" name="Line 1639"/>
              <p:cNvSpPr>
                <a:spLocks noChangeShapeType="1"/>
              </p:cNvSpPr>
              <p:nvPr/>
            </p:nvSpPr>
            <p:spPr bwMode="auto">
              <a:xfrm flipH="1">
                <a:off x="3990976" y="3773488"/>
                <a:ext cx="206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4" name="Line 1640"/>
              <p:cNvSpPr>
                <a:spLocks noChangeShapeType="1"/>
              </p:cNvSpPr>
              <p:nvPr/>
            </p:nvSpPr>
            <p:spPr bwMode="auto">
              <a:xfrm>
                <a:off x="4011613" y="3668713"/>
                <a:ext cx="1588" cy="2079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5" name="Rectangle 1641"/>
              <p:cNvSpPr>
                <a:spLocks noChangeArrowheads="1"/>
              </p:cNvSpPr>
              <p:nvPr/>
            </p:nvSpPr>
            <p:spPr bwMode="auto">
              <a:xfrm>
                <a:off x="3978956" y="3745490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66" name="Line 1642"/>
              <p:cNvSpPr>
                <a:spLocks noChangeShapeType="1"/>
              </p:cNvSpPr>
              <p:nvPr/>
            </p:nvSpPr>
            <p:spPr bwMode="auto">
              <a:xfrm flipH="1">
                <a:off x="4170363" y="3927475"/>
                <a:ext cx="301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7" name="Rectangle 1643"/>
              <p:cNvSpPr>
                <a:spLocks noChangeArrowheads="1"/>
              </p:cNvSpPr>
              <p:nvPr/>
            </p:nvSpPr>
            <p:spPr bwMode="auto">
              <a:xfrm>
                <a:off x="4234528" y="3909773"/>
                <a:ext cx="25480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68" name="Line 1644"/>
              <p:cNvSpPr>
                <a:spLocks noChangeShapeType="1"/>
              </p:cNvSpPr>
              <p:nvPr/>
            </p:nvSpPr>
            <p:spPr bwMode="auto">
              <a:xfrm flipH="1">
                <a:off x="4170363" y="3954463"/>
                <a:ext cx="206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9" name="Rectangle 1645"/>
              <p:cNvSpPr>
                <a:spLocks noChangeArrowheads="1"/>
              </p:cNvSpPr>
              <p:nvPr/>
            </p:nvSpPr>
            <p:spPr bwMode="auto">
              <a:xfrm>
                <a:off x="4225003" y="3938348"/>
                <a:ext cx="25480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70" name="Line 1646"/>
              <p:cNvSpPr>
                <a:spLocks noChangeShapeType="1"/>
              </p:cNvSpPr>
              <p:nvPr/>
            </p:nvSpPr>
            <p:spPr bwMode="auto">
              <a:xfrm flipH="1">
                <a:off x="4156076" y="3940175"/>
                <a:ext cx="142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71" name="Line 1647"/>
              <p:cNvSpPr>
                <a:spLocks noChangeShapeType="1"/>
              </p:cNvSpPr>
              <p:nvPr/>
            </p:nvSpPr>
            <p:spPr bwMode="auto">
              <a:xfrm>
                <a:off x="4170363" y="3927475"/>
                <a:ext cx="1588" cy="269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72" name="Rectangle 1648"/>
              <p:cNvSpPr>
                <a:spLocks noChangeArrowheads="1"/>
              </p:cNvSpPr>
              <p:nvPr/>
            </p:nvSpPr>
            <p:spPr bwMode="auto">
              <a:xfrm>
                <a:off x="4184669" y="3924485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73" name="Line 1649"/>
              <p:cNvSpPr>
                <a:spLocks noChangeShapeType="1"/>
              </p:cNvSpPr>
              <p:nvPr/>
            </p:nvSpPr>
            <p:spPr bwMode="auto">
              <a:xfrm flipH="1">
                <a:off x="4156076" y="3981450"/>
                <a:ext cx="666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74" name="Rectangle 1650"/>
              <p:cNvSpPr>
                <a:spLocks noChangeArrowheads="1"/>
              </p:cNvSpPr>
              <p:nvPr/>
            </p:nvSpPr>
            <p:spPr bwMode="auto">
              <a:xfrm>
                <a:off x="4255165" y="3965335"/>
                <a:ext cx="335672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Phaseolus vulgaris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75" name="Line 1651"/>
              <p:cNvSpPr>
                <a:spLocks noChangeShapeType="1"/>
              </p:cNvSpPr>
              <p:nvPr/>
            </p:nvSpPr>
            <p:spPr bwMode="auto">
              <a:xfrm flipH="1">
                <a:off x="4133851" y="3960813"/>
                <a:ext cx="222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76" name="Line 1652"/>
              <p:cNvSpPr>
                <a:spLocks noChangeShapeType="1"/>
              </p:cNvSpPr>
              <p:nvPr/>
            </p:nvSpPr>
            <p:spPr bwMode="auto">
              <a:xfrm>
                <a:off x="4156076" y="3940175"/>
                <a:ext cx="1588" cy="412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77" name="Rectangle 1653"/>
              <p:cNvSpPr>
                <a:spLocks noChangeArrowheads="1"/>
              </p:cNvSpPr>
              <p:nvPr/>
            </p:nvSpPr>
            <p:spPr bwMode="auto">
              <a:xfrm>
                <a:off x="4168794" y="3943535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78" name="Line 1654"/>
              <p:cNvSpPr>
                <a:spLocks noChangeShapeType="1"/>
              </p:cNvSpPr>
              <p:nvPr/>
            </p:nvSpPr>
            <p:spPr bwMode="auto">
              <a:xfrm flipH="1">
                <a:off x="4170363" y="4010025"/>
                <a:ext cx="349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79" name="Rectangle 1655"/>
              <p:cNvSpPr>
                <a:spLocks noChangeArrowheads="1"/>
              </p:cNvSpPr>
              <p:nvPr/>
            </p:nvSpPr>
            <p:spPr bwMode="auto">
              <a:xfrm>
                <a:off x="4237703" y="3993910"/>
                <a:ext cx="349404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Medicago truncatula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80" name="Line 1656"/>
              <p:cNvSpPr>
                <a:spLocks noChangeShapeType="1"/>
              </p:cNvSpPr>
              <p:nvPr/>
            </p:nvSpPr>
            <p:spPr bwMode="auto">
              <a:xfrm flipH="1">
                <a:off x="4170363" y="4038600"/>
                <a:ext cx="968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81" name="Rectangle 1657"/>
              <p:cNvSpPr>
                <a:spLocks noChangeArrowheads="1"/>
              </p:cNvSpPr>
              <p:nvPr/>
            </p:nvSpPr>
            <p:spPr bwMode="auto">
              <a:xfrm>
                <a:off x="4299614" y="4020898"/>
                <a:ext cx="349404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Medicago truncatula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82" name="Line 1658"/>
              <p:cNvSpPr>
                <a:spLocks noChangeShapeType="1"/>
              </p:cNvSpPr>
              <p:nvPr/>
            </p:nvSpPr>
            <p:spPr bwMode="auto">
              <a:xfrm flipH="1">
                <a:off x="4133851" y="4024313"/>
                <a:ext cx="365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83" name="Line 1659"/>
              <p:cNvSpPr>
                <a:spLocks noChangeShapeType="1"/>
              </p:cNvSpPr>
              <p:nvPr/>
            </p:nvSpPr>
            <p:spPr bwMode="auto">
              <a:xfrm>
                <a:off x="4170363" y="4010025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84" name="Rectangle 1660"/>
              <p:cNvSpPr>
                <a:spLocks noChangeArrowheads="1"/>
              </p:cNvSpPr>
              <p:nvPr/>
            </p:nvSpPr>
            <p:spPr bwMode="auto">
              <a:xfrm>
                <a:off x="4184669" y="4007035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85" name="Line 1661"/>
              <p:cNvSpPr>
                <a:spLocks noChangeShapeType="1"/>
              </p:cNvSpPr>
              <p:nvPr/>
            </p:nvSpPr>
            <p:spPr bwMode="auto">
              <a:xfrm flipH="1">
                <a:off x="4013201" y="3992563"/>
                <a:ext cx="1206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86" name="Line 1662"/>
              <p:cNvSpPr>
                <a:spLocks noChangeShapeType="1"/>
              </p:cNvSpPr>
              <p:nvPr/>
            </p:nvSpPr>
            <p:spPr bwMode="auto">
              <a:xfrm>
                <a:off x="4133851" y="3960813"/>
                <a:ext cx="1588" cy="635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87" name="Rectangle 1663"/>
              <p:cNvSpPr>
                <a:spLocks noChangeArrowheads="1"/>
              </p:cNvSpPr>
              <p:nvPr/>
            </p:nvSpPr>
            <p:spPr bwMode="auto">
              <a:xfrm>
                <a:off x="4146569" y="3975285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88" name="Line 1664"/>
              <p:cNvSpPr>
                <a:spLocks noChangeShapeType="1"/>
              </p:cNvSpPr>
              <p:nvPr/>
            </p:nvSpPr>
            <p:spPr bwMode="auto">
              <a:xfrm>
                <a:off x="4192588" y="4067175"/>
                <a:ext cx="15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89" name="Rectangle 1665"/>
              <p:cNvSpPr>
                <a:spLocks noChangeArrowheads="1"/>
              </p:cNvSpPr>
              <p:nvPr/>
            </p:nvSpPr>
            <p:spPr bwMode="auto">
              <a:xfrm>
                <a:off x="4226590" y="4049473"/>
                <a:ext cx="308208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Malus domestica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90" name="Line 1666"/>
              <p:cNvSpPr>
                <a:spLocks noChangeShapeType="1"/>
              </p:cNvSpPr>
              <p:nvPr/>
            </p:nvSpPr>
            <p:spPr bwMode="auto">
              <a:xfrm>
                <a:off x="4192588" y="4094163"/>
                <a:ext cx="15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91" name="Rectangle 1667"/>
              <p:cNvSpPr>
                <a:spLocks noChangeArrowheads="1"/>
              </p:cNvSpPr>
              <p:nvPr/>
            </p:nvSpPr>
            <p:spPr bwMode="auto">
              <a:xfrm>
                <a:off x="4226590" y="4078048"/>
                <a:ext cx="308208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Malus domestica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92" name="Line 1668"/>
              <p:cNvSpPr>
                <a:spLocks noChangeShapeType="1"/>
              </p:cNvSpPr>
              <p:nvPr/>
            </p:nvSpPr>
            <p:spPr bwMode="auto">
              <a:xfrm flipH="1">
                <a:off x="4156076" y="4079875"/>
                <a:ext cx="365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93" name="Line 1669"/>
              <p:cNvSpPr>
                <a:spLocks noChangeShapeType="1"/>
              </p:cNvSpPr>
              <p:nvPr/>
            </p:nvSpPr>
            <p:spPr bwMode="auto">
              <a:xfrm>
                <a:off x="4192588" y="4067175"/>
                <a:ext cx="1588" cy="269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94" name="Rectangle 1670"/>
              <p:cNvSpPr>
                <a:spLocks noChangeArrowheads="1"/>
              </p:cNvSpPr>
              <p:nvPr/>
            </p:nvSpPr>
            <p:spPr bwMode="auto">
              <a:xfrm>
                <a:off x="4206894" y="4064185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95" name="Line 1671"/>
              <p:cNvSpPr>
                <a:spLocks noChangeShapeType="1"/>
              </p:cNvSpPr>
              <p:nvPr/>
            </p:nvSpPr>
            <p:spPr bwMode="auto">
              <a:xfrm flipH="1">
                <a:off x="4156076" y="4122738"/>
                <a:ext cx="571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96" name="Rectangle 1672"/>
              <p:cNvSpPr>
                <a:spLocks noChangeArrowheads="1"/>
              </p:cNvSpPr>
              <p:nvPr/>
            </p:nvSpPr>
            <p:spPr bwMode="auto">
              <a:xfrm>
                <a:off x="4245640" y="4106623"/>
                <a:ext cx="321940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Malus domestica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697" name="Line 1673"/>
              <p:cNvSpPr>
                <a:spLocks noChangeShapeType="1"/>
              </p:cNvSpPr>
              <p:nvPr/>
            </p:nvSpPr>
            <p:spPr bwMode="auto">
              <a:xfrm flipH="1">
                <a:off x="4083051" y="4102100"/>
                <a:ext cx="730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98" name="Line 1674"/>
              <p:cNvSpPr>
                <a:spLocks noChangeShapeType="1"/>
              </p:cNvSpPr>
              <p:nvPr/>
            </p:nvSpPr>
            <p:spPr bwMode="auto">
              <a:xfrm>
                <a:off x="4156076" y="4079875"/>
                <a:ext cx="1588" cy="428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99" name="Rectangle 1675"/>
              <p:cNvSpPr>
                <a:spLocks noChangeArrowheads="1"/>
              </p:cNvSpPr>
              <p:nvPr/>
            </p:nvSpPr>
            <p:spPr bwMode="auto">
              <a:xfrm>
                <a:off x="4170382" y="408482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00" name="Line 1676"/>
              <p:cNvSpPr>
                <a:spLocks noChangeShapeType="1"/>
              </p:cNvSpPr>
              <p:nvPr/>
            </p:nvSpPr>
            <p:spPr bwMode="auto">
              <a:xfrm flipH="1">
                <a:off x="4083051" y="4151313"/>
                <a:ext cx="539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01" name="Rectangle 1677"/>
              <p:cNvSpPr>
                <a:spLocks noChangeArrowheads="1"/>
              </p:cNvSpPr>
              <p:nvPr/>
            </p:nvSpPr>
            <p:spPr bwMode="auto">
              <a:xfrm>
                <a:off x="4171028" y="4135198"/>
                <a:ext cx="289898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Prunus persica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02" name="Line 1678"/>
              <p:cNvSpPr>
                <a:spLocks noChangeShapeType="1"/>
              </p:cNvSpPr>
              <p:nvPr/>
            </p:nvSpPr>
            <p:spPr bwMode="auto">
              <a:xfrm flipH="1">
                <a:off x="4013201" y="4125913"/>
                <a:ext cx="698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03" name="Line 1679"/>
              <p:cNvSpPr>
                <a:spLocks noChangeShapeType="1"/>
              </p:cNvSpPr>
              <p:nvPr/>
            </p:nvSpPr>
            <p:spPr bwMode="auto">
              <a:xfrm>
                <a:off x="4083051" y="4102100"/>
                <a:ext cx="1588" cy="4921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04" name="Rectangle 1680"/>
              <p:cNvSpPr>
                <a:spLocks noChangeArrowheads="1"/>
              </p:cNvSpPr>
              <p:nvPr/>
            </p:nvSpPr>
            <p:spPr bwMode="auto">
              <a:xfrm>
                <a:off x="4095769" y="411022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05" name="Line 1681"/>
              <p:cNvSpPr>
                <a:spLocks noChangeShapeType="1"/>
              </p:cNvSpPr>
              <p:nvPr/>
            </p:nvSpPr>
            <p:spPr bwMode="auto">
              <a:xfrm flipH="1">
                <a:off x="3990976" y="4059238"/>
                <a:ext cx="222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06" name="Line 1682"/>
              <p:cNvSpPr>
                <a:spLocks noChangeShapeType="1"/>
              </p:cNvSpPr>
              <p:nvPr/>
            </p:nvSpPr>
            <p:spPr bwMode="auto">
              <a:xfrm>
                <a:off x="4013201" y="3992563"/>
                <a:ext cx="1588" cy="1333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07" name="Rectangle 1683"/>
              <p:cNvSpPr>
                <a:spLocks noChangeArrowheads="1"/>
              </p:cNvSpPr>
              <p:nvPr/>
            </p:nvSpPr>
            <p:spPr bwMode="auto">
              <a:xfrm>
                <a:off x="4027507" y="4041960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61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08" name="Line 1684"/>
              <p:cNvSpPr>
                <a:spLocks noChangeShapeType="1"/>
              </p:cNvSpPr>
              <p:nvPr/>
            </p:nvSpPr>
            <p:spPr bwMode="auto">
              <a:xfrm flipH="1">
                <a:off x="3900488" y="3914775"/>
                <a:ext cx="904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09" name="Line 1685"/>
              <p:cNvSpPr>
                <a:spLocks noChangeShapeType="1"/>
              </p:cNvSpPr>
              <p:nvPr/>
            </p:nvSpPr>
            <p:spPr bwMode="auto">
              <a:xfrm>
                <a:off x="3990976" y="3773488"/>
                <a:ext cx="1588" cy="2857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10" name="Rectangle 1686"/>
              <p:cNvSpPr>
                <a:spLocks noChangeArrowheads="1"/>
              </p:cNvSpPr>
              <p:nvPr/>
            </p:nvSpPr>
            <p:spPr bwMode="auto">
              <a:xfrm>
                <a:off x="4003694" y="3899085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92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11" name="Line 1687"/>
              <p:cNvSpPr>
                <a:spLocks noChangeShapeType="1"/>
              </p:cNvSpPr>
              <p:nvPr/>
            </p:nvSpPr>
            <p:spPr bwMode="auto">
              <a:xfrm flipH="1">
                <a:off x="4294188" y="4179888"/>
                <a:ext cx="63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12" name="Rectangle 1688"/>
              <p:cNvSpPr>
                <a:spLocks noChangeArrowheads="1"/>
              </p:cNvSpPr>
              <p:nvPr/>
            </p:nvSpPr>
            <p:spPr bwMode="auto">
              <a:xfrm>
                <a:off x="4332953" y="4162185"/>
                <a:ext cx="31583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Citrus clementina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13" name="Line 1689"/>
              <p:cNvSpPr>
                <a:spLocks noChangeShapeType="1"/>
              </p:cNvSpPr>
              <p:nvPr/>
            </p:nvSpPr>
            <p:spPr bwMode="auto">
              <a:xfrm>
                <a:off x="4294188" y="4208463"/>
                <a:ext cx="15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14" name="Rectangle 1690"/>
              <p:cNvSpPr>
                <a:spLocks noChangeArrowheads="1"/>
              </p:cNvSpPr>
              <p:nvPr/>
            </p:nvSpPr>
            <p:spPr bwMode="auto">
              <a:xfrm>
                <a:off x="4328190" y="4190760"/>
                <a:ext cx="28684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Citrus sinensis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15" name="Line 1691"/>
              <p:cNvSpPr>
                <a:spLocks noChangeShapeType="1"/>
              </p:cNvSpPr>
              <p:nvPr/>
            </p:nvSpPr>
            <p:spPr bwMode="auto">
              <a:xfrm flipH="1">
                <a:off x="4141788" y="4192588"/>
                <a:ext cx="1524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16" name="Line 1692"/>
              <p:cNvSpPr>
                <a:spLocks noChangeShapeType="1"/>
              </p:cNvSpPr>
              <p:nvPr/>
            </p:nvSpPr>
            <p:spPr bwMode="auto">
              <a:xfrm>
                <a:off x="4294188" y="4179888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17" name="Rectangle 1693"/>
              <p:cNvSpPr>
                <a:spLocks noChangeArrowheads="1"/>
              </p:cNvSpPr>
              <p:nvPr/>
            </p:nvSpPr>
            <p:spPr bwMode="auto">
              <a:xfrm>
                <a:off x="4308494" y="417689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18" name="Line 1694"/>
              <p:cNvSpPr>
                <a:spLocks noChangeShapeType="1"/>
              </p:cNvSpPr>
              <p:nvPr/>
            </p:nvSpPr>
            <p:spPr bwMode="auto">
              <a:xfrm flipH="1">
                <a:off x="4175126" y="4235450"/>
                <a:ext cx="936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19" name="Rectangle 1695"/>
              <p:cNvSpPr>
                <a:spLocks noChangeArrowheads="1"/>
              </p:cNvSpPr>
              <p:nvPr/>
            </p:nvSpPr>
            <p:spPr bwMode="auto">
              <a:xfrm>
                <a:off x="4301203" y="4219335"/>
                <a:ext cx="349404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Populus trichocarpa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PHO1;H9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20" name="Line 1696"/>
              <p:cNvSpPr>
                <a:spLocks noChangeShapeType="1"/>
              </p:cNvSpPr>
              <p:nvPr/>
            </p:nvSpPr>
            <p:spPr bwMode="auto">
              <a:xfrm flipH="1">
                <a:off x="4175126" y="4264025"/>
                <a:ext cx="1190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21" name="Rectangle 1697"/>
              <p:cNvSpPr>
                <a:spLocks noChangeArrowheads="1"/>
              </p:cNvSpPr>
              <p:nvPr/>
            </p:nvSpPr>
            <p:spPr bwMode="auto">
              <a:xfrm>
                <a:off x="4328190" y="4247910"/>
                <a:ext cx="324991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Manihot esculenta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22" name="Line 1698"/>
              <p:cNvSpPr>
                <a:spLocks noChangeShapeType="1"/>
              </p:cNvSpPr>
              <p:nvPr/>
            </p:nvSpPr>
            <p:spPr bwMode="auto">
              <a:xfrm flipH="1">
                <a:off x="4141788" y="4249738"/>
                <a:ext cx="333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23" name="Line 1699"/>
              <p:cNvSpPr>
                <a:spLocks noChangeShapeType="1"/>
              </p:cNvSpPr>
              <p:nvPr/>
            </p:nvSpPr>
            <p:spPr bwMode="auto">
              <a:xfrm>
                <a:off x="4175126" y="4235450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24" name="Rectangle 1700"/>
              <p:cNvSpPr>
                <a:spLocks noChangeArrowheads="1"/>
              </p:cNvSpPr>
              <p:nvPr/>
            </p:nvSpPr>
            <p:spPr bwMode="auto">
              <a:xfrm>
                <a:off x="4189432" y="4232460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96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25" name="Line 1701"/>
              <p:cNvSpPr>
                <a:spLocks noChangeShapeType="1"/>
              </p:cNvSpPr>
              <p:nvPr/>
            </p:nvSpPr>
            <p:spPr bwMode="auto">
              <a:xfrm flipH="1">
                <a:off x="4124326" y="4221163"/>
                <a:ext cx="174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26" name="Line 1702"/>
              <p:cNvSpPr>
                <a:spLocks noChangeShapeType="1"/>
              </p:cNvSpPr>
              <p:nvPr/>
            </p:nvSpPr>
            <p:spPr bwMode="auto">
              <a:xfrm>
                <a:off x="4141788" y="4192588"/>
                <a:ext cx="1588" cy="571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28" name="Line 1704"/>
              <p:cNvSpPr>
                <a:spLocks noChangeShapeType="1"/>
              </p:cNvSpPr>
              <p:nvPr/>
            </p:nvSpPr>
            <p:spPr bwMode="auto">
              <a:xfrm flipH="1">
                <a:off x="4124326" y="4292600"/>
                <a:ext cx="1270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29" name="Rectangle 1705"/>
              <p:cNvSpPr>
                <a:spLocks noChangeArrowheads="1"/>
              </p:cNvSpPr>
              <p:nvPr/>
            </p:nvSpPr>
            <p:spPr bwMode="auto">
              <a:xfrm>
                <a:off x="4283740" y="4274898"/>
                <a:ext cx="338723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Eucalyptus grandis PHO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30" name="Line 1706"/>
              <p:cNvSpPr>
                <a:spLocks noChangeShapeType="1"/>
              </p:cNvSpPr>
              <p:nvPr/>
            </p:nvSpPr>
            <p:spPr bwMode="auto">
              <a:xfrm flipH="1">
                <a:off x="4108451" y="4256088"/>
                <a:ext cx="158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31" name="Line 1707"/>
              <p:cNvSpPr>
                <a:spLocks noChangeShapeType="1"/>
              </p:cNvSpPr>
              <p:nvPr/>
            </p:nvSpPr>
            <p:spPr bwMode="auto">
              <a:xfrm>
                <a:off x="4124326" y="4221163"/>
                <a:ext cx="1588" cy="7143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32" name="Rectangle 1708"/>
              <p:cNvSpPr>
                <a:spLocks noChangeArrowheads="1"/>
              </p:cNvSpPr>
              <p:nvPr/>
            </p:nvSpPr>
            <p:spPr bwMode="auto">
              <a:xfrm>
                <a:off x="4091105" y="4229677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68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33" name="Line 1709"/>
              <p:cNvSpPr>
                <a:spLocks noChangeShapeType="1"/>
              </p:cNvSpPr>
              <p:nvPr/>
            </p:nvSpPr>
            <p:spPr bwMode="auto">
              <a:xfrm flipH="1">
                <a:off x="4291013" y="4319588"/>
                <a:ext cx="238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34" name="Rectangle 1710"/>
              <p:cNvSpPr>
                <a:spLocks noChangeArrowheads="1"/>
              </p:cNvSpPr>
              <p:nvPr/>
            </p:nvSpPr>
            <p:spPr bwMode="auto">
              <a:xfrm>
                <a:off x="4347240" y="4303473"/>
                <a:ext cx="299053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Capsella rubella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35" name="Line 1711"/>
              <p:cNvSpPr>
                <a:spLocks noChangeShapeType="1"/>
              </p:cNvSpPr>
              <p:nvPr/>
            </p:nvSpPr>
            <p:spPr bwMode="auto">
              <a:xfrm flipH="1">
                <a:off x="4291013" y="4348163"/>
                <a:ext cx="301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36" name="Rectangle 1712"/>
              <p:cNvSpPr>
                <a:spLocks noChangeArrowheads="1"/>
              </p:cNvSpPr>
              <p:nvPr/>
            </p:nvSpPr>
            <p:spPr bwMode="auto">
              <a:xfrm>
                <a:off x="4353590" y="4330460"/>
                <a:ext cx="36618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Arabidopsis thaliana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37" name="Line 1713"/>
              <p:cNvSpPr>
                <a:spLocks noChangeShapeType="1"/>
              </p:cNvSpPr>
              <p:nvPr/>
            </p:nvSpPr>
            <p:spPr bwMode="auto">
              <a:xfrm flipH="1">
                <a:off x="4279901" y="4333875"/>
                <a:ext cx="111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38" name="Line 1714"/>
              <p:cNvSpPr>
                <a:spLocks noChangeShapeType="1"/>
              </p:cNvSpPr>
              <p:nvPr/>
            </p:nvSpPr>
            <p:spPr bwMode="auto">
              <a:xfrm>
                <a:off x="4291013" y="4319588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39" name="Rectangle 1715"/>
              <p:cNvSpPr>
                <a:spLocks noChangeArrowheads="1"/>
              </p:cNvSpPr>
              <p:nvPr/>
            </p:nvSpPr>
            <p:spPr bwMode="auto">
              <a:xfrm>
                <a:off x="4303732" y="4316597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84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40" name="Line 1716"/>
              <p:cNvSpPr>
                <a:spLocks noChangeShapeType="1"/>
              </p:cNvSpPr>
              <p:nvPr/>
            </p:nvSpPr>
            <p:spPr bwMode="auto">
              <a:xfrm flipH="1">
                <a:off x="4287838" y="4376738"/>
                <a:ext cx="603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41" name="Rectangle 1717"/>
              <p:cNvSpPr>
                <a:spLocks noChangeArrowheads="1"/>
              </p:cNvSpPr>
              <p:nvPr/>
            </p:nvSpPr>
            <p:spPr bwMode="auto">
              <a:xfrm>
                <a:off x="4380578" y="4359035"/>
                <a:ext cx="27311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42" name="Line 1718"/>
              <p:cNvSpPr>
                <a:spLocks noChangeShapeType="1"/>
              </p:cNvSpPr>
              <p:nvPr/>
            </p:nvSpPr>
            <p:spPr bwMode="auto">
              <a:xfrm flipH="1">
                <a:off x="4287838" y="4403725"/>
                <a:ext cx="539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43" name="Rectangle 1719"/>
              <p:cNvSpPr>
                <a:spLocks noChangeArrowheads="1"/>
              </p:cNvSpPr>
              <p:nvPr/>
            </p:nvSpPr>
            <p:spPr bwMode="auto">
              <a:xfrm>
                <a:off x="4375815" y="4387610"/>
                <a:ext cx="37381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Thellungiella halophila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44" name="Line 1720"/>
              <p:cNvSpPr>
                <a:spLocks noChangeShapeType="1"/>
              </p:cNvSpPr>
              <p:nvPr/>
            </p:nvSpPr>
            <p:spPr bwMode="auto">
              <a:xfrm flipH="1">
                <a:off x="4279901" y="4389438"/>
                <a:ext cx="79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45" name="Line 1721"/>
              <p:cNvSpPr>
                <a:spLocks noChangeShapeType="1"/>
              </p:cNvSpPr>
              <p:nvPr/>
            </p:nvSpPr>
            <p:spPr bwMode="auto">
              <a:xfrm>
                <a:off x="4287838" y="4376738"/>
                <a:ext cx="1588" cy="269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46" name="Rectangle 1722"/>
              <p:cNvSpPr>
                <a:spLocks noChangeArrowheads="1"/>
              </p:cNvSpPr>
              <p:nvPr/>
            </p:nvSpPr>
            <p:spPr bwMode="auto">
              <a:xfrm>
                <a:off x="4302144" y="4373747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51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47" name="Line 1723"/>
              <p:cNvSpPr>
                <a:spLocks noChangeShapeType="1"/>
              </p:cNvSpPr>
              <p:nvPr/>
            </p:nvSpPr>
            <p:spPr bwMode="auto">
              <a:xfrm flipH="1">
                <a:off x="4108451" y="4360863"/>
                <a:ext cx="17145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48" name="Line 1724"/>
              <p:cNvSpPr>
                <a:spLocks noChangeShapeType="1"/>
              </p:cNvSpPr>
              <p:nvPr/>
            </p:nvSpPr>
            <p:spPr bwMode="auto">
              <a:xfrm>
                <a:off x="4279901" y="4333875"/>
                <a:ext cx="1588" cy="555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49" name="Rectangle 1725"/>
              <p:cNvSpPr>
                <a:spLocks noChangeArrowheads="1"/>
              </p:cNvSpPr>
              <p:nvPr/>
            </p:nvSpPr>
            <p:spPr bwMode="auto">
              <a:xfrm>
                <a:off x="4294207" y="434517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50" name="Line 1726"/>
              <p:cNvSpPr>
                <a:spLocks noChangeShapeType="1"/>
              </p:cNvSpPr>
              <p:nvPr/>
            </p:nvSpPr>
            <p:spPr bwMode="auto">
              <a:xfrm flipH="1">
                <a:off x="4086226" y="4308475"/>
                <a:ext cx="2222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51" name="Line 1727"/>
              <p:cNvSpPr>
                <a:spLocks noChangeShapeType="1"/>
              </p:cNvSpPr>
              <p:nvPr/>
            </p:nvSpPr>
            <p:spPr bwMode="auto">
              <a:xfrm>
                <a:off x="4108451" y="4256088"/>
                <a:ext cx="1588" cy="1047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53" name="Line 1729"/>
              <p:cNvSpPr>
                <a:spLocks noChangeShapeType="1"/>
              </p:cNvSpPr>
              <p:nvPr/>
            </p:nvSpPr>
            <p:spPr bwMode="auto">
              <a:xfrm flipH="1">
                <a:off x="4113213" y="4432300"/>
                <a:ext cx="31273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54" name="Rectangle 1730"/>
              <p:cNvSpPr>
                <a:spLocks noChangeArrowheads="1"/>
              </p:cNvSpPr>
              <p:nvPr/>
            </p:nvSpPr>
            <p:spPr bwMode="auto">
              <a:xfrm>
                <a:off x="4458365" y="4416185"/>
                <a:ext cx="306682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Cucumis sativus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55" name="Line 1731"/>
              <p:cNvSpPr>
                <a:spLocks noChangeShapeType="1"/>
              </p:cNvSpPr>
              <p:nvPr/>
            </p:nvSpPr>
            <p:spPr bwMode="auto">
              <a:xfrm flipH="1">
                <a:off x="4113213" y="4460875"/>
                <a:ext cx="104775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56" name="Rectangle 1732"/>
              <p:cNvSpPr>
                <a:spLocks noChangeArrowheads="1"/>
              </p:cNvSpPr>
              <p:nvPr/>
            </p:nvSpPr>
            <p:spPr bwMode="auto">
              <a:xfrm>
                <a:off x="4251990" y="4443173"/>
                <a:ext cx="289898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Prunus persica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57" name="Line 1733"/>
              <p:cNvSpPr>
                <a:spLocks noChangeShapeType="1"/>
              </p:cNvSpPr>
              <p:nvPr/>
            </p:nvSpPr>
            <p:spPr bwMode="auto">
              <a:xfrm flipH="1">
                <a:off x="4086226" y="4446588"/>
                <a:ext cx="26988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58" name="Line 1734"/>
              <p:cNvSpPr>
                <a:spLocks noChangeShapeType="1"/>
              </p:cNvSpPr>
              <p:nvPr/>
            </p:nvSpPr>
            <p:spPr bwMode="auto">
              <a:xfrm>
                <a:off x="4113213" y="4432300"/>
                <a:ext cx="1588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60" name="Line 1736"/>
              <p:cNvSpPr>
                <a:spLocks noChangeShapeType="1"/>
              </p:cNvSpPr>
              <p:nvPr/>
            </p:nvSpPr>
            <p:spPr bwMode="auto">
              <a:xfrm flipH="1">
                <a:off x="4062413" y="4376738"/>
                <a:ext cx="2381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61" name="Line 1737"/>
              <p:cNvSpPr>
                <a:spLocks noChangeShapeType="1"/>
              </p:cNvSpPr>
              <p:nvPr/>
            </p:nvSpPr>
            <p:spPr bwMode="auto">
              <a:xfrm>
                <a:off x="4086226" y="4308475"/>
                <a:ext cx="1588" cy="13811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63" name="Line 1739"/>
              <p:cNvSpPr>
                <a:spLocks noChangeShapeType="1"/>
              </p:cNvSpPr>
              <p:nvPr/>
            </p:nvSpPr>
            <p:spPr bwMode="auto">
              <a:xfrm flipH="1">
                <a:off x="4352926" y="4489450"/>
                <a:ext cx="47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64" name="Rectangle 1740"/>
              <p:cNvSpPr>
                <a:spLocks noChangeArrowheads="1"/>
              </p:cNvSpPr>
              <p:nvPr/>
            </p:nvSpPr>
            <p:spPr bwMode="auto">
              <a:xfrm>
                <a:off x="4390103" y="4471748"/>
                <a:ext cx="349404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Medicago truncatula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65" name="Line 1741"/>
              <p:cNvSpPr>
                <a:spLocks noChangeShapeType="1"/>
              </p:cNvSpPr>
              <p:nvPr/>
            </p:nvSpPr>
            <p:spPr bwMode="auto">
              <a:xfrm flipH="1">
                <a:off x="4352926" y="4516438"/>
                <a:ext cx="4763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66" name="Rectangle 1742"/>
              <p:cNvSpPr>
                <a:spLocks noChangeArrowheads="1"/>
              </p:cNvSpPr>
              <p:nvPr/>
            </p:nvSpPr>
            <p:spPr bwMode="auto">
              <a:xfrm>
                <a:off x="4390103" y="4500323"/>
                <a:ext cx="349404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Medicago truncatula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67" name="Line 1743"/>
              <p:cNvSpPr>
                <a:spLocks noChangeShapeType="1"/>
              </p:cNvSpPr>
              <p:nvPr/>
            </p:nvSpPr>
            <p:spPr bwMode="auto">
              <a:xfrm flipH="1">
                <a:off x="4251326" y="4502150"/>
                <a:ext cx="101600" cy="15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68" name="Line 1744"/>
              <p:cNvSpPr>
                <a:spLocks noChangeShapeType="1"/>
              </p:cNvSpPr>
              <p:nvPr/>
            </p:nvSpPr>
            <p:spPr bwMode="auto">
              <a:xfrm>
                <a:off x="4352926" y="4489450"/>
                <a:ext cx="1588" cy="26988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69" name="Rectangle 1745"/>
              <p:cNvSpPr>
                <a:spLocks noChangeArrowheads="1"/>
              </p:cNvSpPr>
              <p:nvPr/>
            </p:nvSpPr>
            <p:spPr bwMode="auto">
              <a:xfrm>
                <a:off x="4367232" y="4486460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71" name="Line 1747"/>
              <p:cNvSpPr>
                <a:spLocks noChangeShapeType="1"/>
              </p:cNvSpPr>
              <p:nvPr/>
            </p:nvSpPr>
            <p:spPr bwMode="auto">
              <a:xfrm flipH="1">
                <a:off x="4314825" y="4545013"/>
                <a:ext cx="635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72" name="Rectangle 1748"/>
              <p:cNvSpPr>
                <a:spLocks noChangeArrowheads="1"/>
              </p:cNvSpPr>
              <p:nvPr/>
            </p:nvSpPr>
            <p:spPr bwMode="auto">
              <a:xfrm>
                <a:off x="4412327" y="4528898"/>
                <a:ext cx="335672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Phaseolus vulgaris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73" name="Line 1749"/>
              <p:cNvSpPr>
                <a:spLocks noChangeShapeType="1"/>
              </p:cNvSpPr>
              <p:nvPr/>
            </p:nvSpPr>
            <p:spPr bwMode="auto">
              <a:xfrm flipH="1">
                <a:off x="4314825" y="4573588"/>
                <a:ext cx="396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74" name="Rectangle 1750"/>
              <p:cNvSpPr>
                <a:spLocks noChangeArrowheads="1"/>
              </p:cNvSpPr>
              <p:nvPr/>
            </p:nvSpPr>
            <p:spPr bwMode="auto">
              <a:xfrm>
                <a:off x="4388514" y="4557473"/>
                <a:ext cx="26853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75" name="Line 1751"/>
              <p:cNvSpPr>
                <a:spLocks noChangeShapeType="1"/>
              </p:cNvSpPr>
              <p:nvPr/>
            </p:nvSpPr>
            <p:spPr bwMode="auto">
              <a:xfrm flipH="1">
                <a:off x="4251325" y="4559300"/>
                <a:ext cx="635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76" name="Line 1752"/>
              <p:cNvSpPr>
                <a:spLocks noChangeShapeType="1"/>
              </p:cNvSpPr>
              <p:nvPr/>
            </p:nvSpPr>
            <p:spPr bwMode="auto">
              <a:xfrm>
                <a:off x="4314825" y="4545013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77" name="Rectangle 1753"/>
              <p:cNvSpPr>
                <a:spLocks noChangeArrowheads="1"/>
              </p:cNvSpPr>
              <p:nvPr/>
            </p:nvSpPr>
            <p:spPr bwMode="auto">
              <a:xfrm>
                <a:off x="4329131" y="454202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78" name="Line 1754"/>
              <p:cNvSpPr>
                <a:spLocks noChangeShapeType="1"/>
              </p:cNvSpPr>
              <p:nvPr/>
            </p:nvSpPr>
            <p:spPr bwMode="auto">
              <a:xfrm flipH="1">
                <a:off x="4062412" y="4530725"/>
                <a:ext cx="18891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79" name="Line 1755"/>
              <p:cNvSpPr>
                <a:spLocks noChangeShapeType="1"/>
              </p:cNvSpPr>
              <p:nvPr/>
            </p:nvSpPr>
            <p:spPr bwMode="auto">
              <a:xfrm>
                <a:off x="4251325" y="4502150"/>
                <a:ext cx="1587" cy="571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80" name="Rectangle 1756"/>
              <p:cNvSpPr>
                <a:spLocks noChangeArrowheads="1"/>
              </p:cNvSpPr>
              <p:nvPr/>
            </p:nvSpPr>
            <p:spPr bwMode="auto">
              <a:xfrm>
                <a:off x="4264043" y="451344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81" name="Line 1757"/>
              <p:cNvSpPr>
                <a:spLocks noChangeShapeType="1"/>
              </p:cNvSpPr>
              <p:nvPr/>
            </p:nvSpPr>
            <p:spPr bwMode="auto">
              <a:xfrm flipH="1">
                <a:off x="4030662" y="4454525"/>
                <a:ext cx="317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82" name="Line 1758"/>
              <p:cNvSpPr>
                <a:spLocks noChangeShapeType="1"/>
              </p:cNvSpPr>
              <p:nvPr/>
            </p:nvSpPr>
            <p:spPr bwMode="auto">
              <a:xfrm>
                <a:off x="4062412" y="4376738"/>
                <a:ext cx="1587" cy="153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83" name="Rectangle 1759"/>
              <p:cNvSpPr>
                <a:spLocks noChangeArrowheads="1"/>
              </p:cNvSpPr>
              <p:nvPr/>
            </p:nvSpPr>
            <p:spPr bwMode="auto">
              <a:xfrm>
                <a:off x="4029365" y="4426527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84" name="Line 1760"/>
              <p:cNvSpPr>
                <a:spLocks noChangeShapeType="1"/>
              </p:cNvSpPr>
              <p:nvPr/>
            </p:nvSpPr>
            <p:spPr bwMode="auto">
              <a:xfrm flipH="1">
                <a:off x="4030662" y="4602163"/>
                <a:ext cx="2444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85" name="Rectangle 1761"/>
              <p:cNvSpPr>
                <a:spLocks noChangeArrowheads="1"/>
              </p:cNvSpPr>
              <p:nvPr/>
            </p:nvSpPr>
            <p:spPr bwMode="auto">
              <a:xfrm>
                <a:off x="4309139" y="4584460"/>
                <a:ext cx="31278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Mimulus guttatus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86" name="Line 1762"/>
              <p:cNvSpPr>
                <a:spLocks noChangeShapeType="1"/>
              </p:cNvSpPr>
              <p:nvPr/>
            </p:nvSpPr>
            <p:spPr bwMode="auto">
              <a:xfrm flipH="1">
                <a:off x="3900487" y="4527550"/>
                <a:ext cx="1301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87" name="Line 1763"/>
              <p:cNvSpPr>
                <a:spLocks noChangeShapeType="1"/>
              </p:cNvSpPr>
              <p:nvPr/>
            </p:nvSpPr>
            <p:spPr bwMode="auto">
              <a:xfrm>
                <a:off x="4030662" y="4454525"/>
                <a:ext cx="1587" cy="14763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88" name="Rectangle 1764"/>
              <p:cNvSpPr>
                <a:spLocks noChangeArrowheads="1"/>
              </p:cNvSpPr>
              <p:nvPr/>
            </p:nvSpPr>
            <p:spPr bwMode="auto">
              <a:xfrm>
                <a:off x="3994655" y="4498372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99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89" name="Line 1765"/>
              <p:cNvSpPr>
                <a:spLocks noChangeShapeType="1"/>
              </p:cNvSpPr>
              <p:nvPr/>
            </p:nvSpPr>
            <p:spPr bwMode="auto">
              <a:xfrm flipH="1">
                <a:off x="3873500" y="4221163"/>
                <a:ext cx="269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90" name="Line 1766"/>
              <p:cNvSpPr>
                <a:spLocks noChangeShapeType="1"/>
              </p:cNvSpPr>
              <p:nvPr/>
            </p:nvSpPr>
            <p:spPr bwMode="auto">
              <a:xfrm>
                <a:off x="3900487" y="3914775"/>
                <a:ext cx="1587" cy="6127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92" name="Line 1768"/>
              <p:cNvSpPr>
                <a:spLocks noChangeShapeType="1"/>
              </p:cNvSpPr>
              <p:nvPr/>
            </p:nvSpPr>
            <p:spPr bwMode="auto">
              <a:xfrm flipH="1">
                <a:off x="3476625" y="3740150"/>
                <a:ext cx="3968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93" name="Line 1769"/>
              <p:cNvSpPr>
                <a:spLocks noChangeShapeType="1"/>
              </p:cNvSpPr>
              <p:nvPr/>
            </p:nvSpPr>
            <p:spPr bwMode="auto">
              <a:xfrm>
                <a:off x="3873500" y="3259138"/>
                <a:ext cx="1587" cy="96202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94" name="Rectangle 1770"/>
              <p:cNvSpPr>
                <a:spLocks noChangeArrowheads="1"/>
              </p:cNvSpPr>
              <p:nvPr/>
            </p:nvSpPr>
            <p:spPr bwMode="auto">
              <a:xfrm>
                <a:off x="3780615" y="3733980"/>
                <a:ext cx="82392" cy="554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95" name="Line 1771"/>
              <p:cNvSpPr>
                <a:spLocks noChangeShapeType="1"/>
              </p:cNvSpPr>
              <p:nvPr/>
            </p:nvSpPr>
            <p:spPr bwMode="auto">
              <a:xfrm flipH="1">
                <a:off x="3917950" y="4629150"/>
                <a:ext cx="31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96" name="Rectangle 1772"/>
              <p:cNvSpPr>
                <a:spLocks noChangeArrowheads="1"/>
              </p:cNvSpPr>
              <p:nvPr/>
            </p:nvSpPr>
            <p:spPr bwMode="auto">
              <a:xfrm>
                <a:off x="3953538" y="4611448"/>
                <a:ext cx="41043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Selaginella moellendorffii 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97" name="Line 1773"/>
              <p:cNvSpPr>
                <a:spLocks noChangeShapeType="1"/>
              </p:cNvSpPr>
              <p:nvPr/>
            </p:nvSpPr>
            <p:spPr bwMode="auto">
              <a:xfrm flipH="1">
                <a:off x="3917950" y="4657725"/>
                <a:ext cx="47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98" name="Rectangle 1774"/>
              <p:cNvSpPr>
                <a:spLocks noChangeArrowheads="1"/>
              </p:cNvSpPr>
              <p:nvPr/>
            </p:nvSpPr>
            <p:spPr bwMode="auto">
              <a:xfrm>
                <a:off x="3956714" y="4640023"/>
                <a:ext cx="42416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Selaginella moellendorffii 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799" name="Line 1775"/>
              <p:cNvSpPr>
                <a:spLocks noChangeShapeType="1"/>
              </p:cNvSpPr>
              <p:nvPr/>
            </p:nvSpPr>
            <p:spPr bwMode="auto">
              <a:xfrm flipH="1">
                <a:off x="3914775" y="4641850"/>
                <a:ext cx="31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00" name="Line 1776"/>
              <p:cNvSpPr>
                <a:spLocks noChangeShapeType="1"/>
              </p:cNvSpPr>
              <p:nvPr/>
            </p:nvSpPr>
            <p:spPr bwMode="auto">
              <a:xfrm>
                <a:off x="3917950" y="4629150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01" name="Rectangle 1777"/>
              <p:cNvSpPr>
                <a:spLocks noChangeArrowheads="1"/>
              </p:cNvSpPr>
              <p:nvPr/>
            </p:nvSpPr>
            <p:spPr bwMode="auto">
              <a:xfrm>
                <a:off x="3932256" y="4626160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82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02" name="Line 1778"/>
              <p:cNvSpPr>
                <a:spLocks noChangeShapeType="1"/>
              </p:cNvSpPr>
              <p:nvPr/>
            </p:nvSpPr>
            <p:spPr bwMode="auto">
              <a:xfrm flipH="1">
                <a:off x="3914775" y="4684713"/>
                <a:ext cx="31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03" name="Rectangle 1779"/>
              <p:cNvSpPr>
                <a:spLocks noChangeArrowheads="1"/>
              </p:cNvSpPr>
              <p:nvPr/>
            </p:nvSpPr>
            <p:spPr bwMode="auto">
              <a:xfrm>
                <a:off x="3950364" y="4668598"/>
                <a:ext cx="41043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Selaginella moellendorffii 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04" name="Line 1780"/>
              <p:cNvSpPr>
                <a:spLocks noChangeShapeType="1"/>
              </p:cNvSpPr>
              <p:nvPr/>
            </p:nvSpPr>
            <p:spPr bwMode="auto">
              <a:xfrm flipH="1">
                <a:off x="3908425" y="4664075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05" name="Line 1781"/>
              <p:cNvSpPr>
                <a:spLocks noChangeShapeType="1"/>
              </p:cNvSpPr>
              <p:nvPr/>
            </p:nvSpPr>
            <p:spPr bwMode="auto">
              <a:xfrm>
                <a:off x="3914775" y="4641850"/>
                <a:ext cx="1587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06" name="Rectangle 1782"/>
              <p:cNvSpPr>
                <a:spLocks noChangeArrowheads="1"/>
              </p:cNvSpPr>
              <p:nvPr/>
            </p:nvSpPr>
            <p:spPr bwMode="auto">
              <a:xfrm>
                <a:off x="3929081" y="4646797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96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07" name="Line 1783"/>
              <p:cNvSpPr>
                <a:spLocks noChangeShapeType="1"/>
              </p:cNvSpPr>
              <p:nvPr/>
            </p:nvSpPr>
            <p:spPr bwMode="auto">
              <a:xfrm flipH="1">
                <a:off x="3908425" y="4713288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08" name="Rectangle 1784"/>
              <p:cNvSpPr>
                <a:spLocks noChangeArrowheads="1"/>
              </p:cNvSpPr>
              <p:nvPr/>
            </p:nvSpPr>
            <p:spPr bwMode="auto">
              <a:xfrm>
                <a:off x="3948776" y="4697173"/>
                <a:ext cx="41043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Selaginella moellendorffii 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09" name="Line 1785"/>
              <p:cNvSpPr>
                <a:spLocks noChangeShapeType="1"/>
              </p:cNvSpPr>
              <p:nvPr/>
            </p:nvSpPr>
            <p:spPr bwMode="auto">
              <a:xfrm flipH="1">
                <a:off x="3905250" y="4689475"/>
                <a:ext cx="31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10" name="Line 1786"/>
              <p:cNvSpPr>
                <a:spLocks noChangeShapeType="1"/>
              </p:cNvSpPr>
              <p:nvPr/>
            </p:nvSpPr>
            <p:spPr bwMode="auto">
              <a:xfrm>
                <a:off x="3908425" y="4664075"/>
                <a:ext cx="1587" cy="492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11" name="Rectangle 1787"/>
              <p:cNvSpPr>
                <a:spLocks noChangeArrowheads="1"/>
              </p:cNvSpPr>
              <p:nvPr/>
            </p:nvSpPr>
            <p:spPr bwMode="auto">
              <a:xfrm>
                <a:off x="3921143" y="4672197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12" name="Line 1788"/>
              <p:cNvSpPr>
                <a:spLocks noChangeShapeType="1"/>
              </p:cNvSpPr>
              <p:nvPr/>
            </p:nvSpPr>
            <p:spPr bwMode="auto">
              <a:xfrm flipH="1">
                <a:off x="3905250" y="4741863"/>
                <a:ext cx="15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13" name="Rectangle 1789"/>
              <p:cNvSpPr>
                <a:spLocks noChangeArrowheads="1"/>
              </p:cNvSpPr>
              <p:nvPr/>
            </p:nvSpPr>
            <p:spPr bwMode="auto">
              <a:xfrm>
                <a:off x="3940839" y="4724160"/>
                <a:ext cx="41043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Selaginella moellendorffii 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14" name="Line 1790"/>
              <p:cNvSpPr>
                <a:spLocks noChangeShapeType="1"/>
              </p:cNvSpPr>
              <p:nvPr/>
            </p:nvSpPr>
            <p:spPr bwMode="auto">
              <a:xfrm flipH="1">
                <a:off x="3476625" y="4714875"/>
                <a:ext cx="4286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15" name="Line 1791"/>
              <p:cNvSpPr>
                <a:spLocks noChangeShapeType="1"/>
              </p:cNvSpPr>
              <p:nvPr/>
            </p:nvSpPr>
            <p:spPr bwMode="auto">
              <a:xfrm>
                <a:off x="3905250" y="4689475"/>
                <a:ext cx="1587" cy="523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16" name="Rectangle 1792"/>
              <p:cNvSpPr>
                <a:spLocks noChangeArrowheads="1"/>
              </p:cNvSpPr>
              <p:nvPr/>
            </p:nvSpPr>
            <p:spPr bwMode="auto">
              <a:xfrm>
                <a:off x="3818966" y="4670589"/>
                <a:ext cx="82392" cy="554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17" name="Line 1793"/>
              <p:cNvSpPr>
                <a:spLocks noChangeShapeType="1"/>
              </p:cNvSpPr>
              <p:nvPr/>
            </p:nvSpPr>
            <p:spPr bwMode="auto">
              <a:xfrm flipH="1">
                <a:off x="3368675" y="4227513"/>
                <a:ext cx="1079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18" name="Line 1794"/>
              <p:cNvSpPr>
                <a:spLocks noChangeShapeType="1"/>
              </p:cNvSpPr>
              <p:nvPr/>
            </p:nvSpPr>
            <p:spPr bwMode="auto">
              <a:xfrm>
                <a:off x="3476625" y="3740150"/>
                <a:ext cx="1587" cy="97472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19" name="Rectangle 1795"/>
              <p:cNvSpPr>
                <a:spLocks noChangeArrowheads="1"/>
              </p:cNvSpPr>
              <p:nvPr/>
            </p:nvSpPr>
            <p:spPr bwMode="auto">
              <a:xfrm>
                <a:off x="3490931" y="4210235"/>
                <a:ext cx="54928" cy="554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73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20" name="Line 1796"/>
              <p:cNvSpPr>
                <a:spLocks noChangeShapeType="1"/>
              </p:cNvSpPr>
              <p:nvPr/>
            </p:nvSpPr>
            <p:spPr bwMode="auto">
              <a:xfrm flipH="1">
                <a:off x="4286250" y="4770438"/>
                <a:ext cx="174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21" name="Rectangle 1797"/>
              <p:cNvSpPr>
                <a:spLocks noChangeArrowheads="1"/>
              </p:cNvSpPr>
              <p:nvPr/>
            </p:nvSpPr>
            <p:spPr bwMode="auto">
              <a:xfrm>
                <a:off x="4332730" y="4755227"/>
                <a:ext cx="25480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22" name="Line 1798"/>
              <p:cNvSpPr>
                <a:spLocks noChangeShapeType="1"/>
              </p:cNvSpPr>
              <p:nvPr/>
            </p:nvSpPr>
            <p:spPr bwMode="auto">
              <a:xfrm flipH="1">
                <a:off x="4286250" y="4797425"/>
                <a:ext cx="142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23" name="Rectangle 1799"/>
              <p:cNvSpPr>
                <a:spLocks noChangeArrowheads="1"/>
              </p:cNvSpPr>
              <p:nvPr/>
            </p:nvSpPr>
            <p:spPr bwMode="auto">
              <a:xfrm>
                <a:off x="4327968" y="4783802"/>
                <a:ext cx="25480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24" name="Line 1800"/>
              <p:cNvSpPr>
                <a:spLocks noChangeShapeType="1"/>
              </p:cNvSpPr>
              <p:nvPr/>
            </p:nvSpPr>
            <p:spPr bwMode="auto">
              <a:xfrm flipH="1">
                <a:off x="4273550" y="4783138"/>
                <a:ext cx="127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25" name="Line 1801"/>
              <p:cNvSpPr>
                <a:spLocks noChangeShapeType="1"/>
              </p:cNvSpPr>
              <p:nvPr/>
            </p:nvSpPr>
            <p:spPr bwMode="auto">
              <a:xfrm>
                <a:off x="4286250" y="4770438"/>
                <a:ext cx="1587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26" name="Rectangle 1802"/>
              <p:cNvSpPr>
                <a:spLocks noChangeArrowheads="1"/>
              </p:cNvSpPr>
              <p:nvPr/>
            </p:nvSpPr>
            <p:spPr bwMode="auto">
              <a:xfrm>
                <a:off x="4300556" y="476744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27" name="Line 1803"/>
              <p:cNvSpPr>
                <a:spLocks noChangeShapeType="1"/>
              </p:cNvSpPr>
              <p:nvPr/>
            </p:nvSpPr>
            <p:spPr bwMode="auto">
              <a:xfrm flipH="1">
                <a:off x="4273550" y="4826000"/>
                <a:ext cx="254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28" name="Rectangle 1804"/>
              <p:cNvSpPr>
                <a:spLocks noChangeArrowheads="1"/>
              </p:cNvSpPr>
              <p:nvPr/>
            </p:nvSpPr>
            <p:spPr bwMode="auto">
              <a:xfrm>
                <a:off x="4326380" y="4812377"/>
                <a:ext cx="335672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Phaseolus vulgaris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29" name="Line 1805"/>
              <p:cNvSpPr>
                <a:spLocks noChangeShapeType="1"/>
              </p:cNvSpPr>
              <p:nvPr/>
            </p:nvSpPr>
            <p:spPr bwMode="auto">
              <a:xfrm flipH="1">
                <a:off x="4254500" y="4805363"/>
                <a:ext cx="190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30" name="Line 1806"/>
              <p:cNvSpPr>
                <a:spLocks noChangeShapeType="1"/>
              </p:cNvSpPr>
              <p:nvPr/>
            </p:nvSpPr>
            <p:spPr bwMode="auto">
              <a:xfrm>
                <a:off x="4273550" y="4783138"/>
                <a:ext cx="1587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31" name="Rectangle 1807"/>
              <p:cNvSpPr>
                <a:spLocks noChangeArrowheads="1"/>
              </p:cNvSpPr>
              <p:nvPr/>
            </p:nvSpPr>
            <p:spPr bwMode="auto">
              <a:xfrm>
                <a:off x="4287856" y="4788085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32" name="Line 1808"/>
              <p:cNvSpPr>
                <a:spLocks noChangeShapeType="1"/>
              </p:cNvSpPr>
              <p:nvPr/>
            </p:nvSpPr>
            <p:spPr bwMode="auto">
              <a:xfrm flipH="1">
                <a:off x="4254500" y="4854575"/>
                <a:ext cx="603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33" name="Rectangle 1809"/>
              <p:cNvSpPr>
                <a:spLocks noChangeArrowheads="1"/>
              </p:cNvSpPr>
              <p:nvPr/>
            </p:nvSpPr>
            <p:spPr bwMode="auto">
              <a:xfrm>
                <a:off x="4343843" y="4840952"/>
                <a:ext cx="349404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Medicago truncatula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34" name="Line 1810"/>
              <p:cNvSpPr>
                <a:spLocks noChangeShapeType="1"/>
              </p:cNvSpPr>
              <p:nvPr/>
            </p:nvSpPr>
            <p:spPr bwMode="auto">
              <a:xfrm flipH="1">
                <a:off x="4230687" y="4829175"/>
                <a:ext cx="2381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35" name="Line 1811"/>
              <p:cNvSpPr>
                <a:spLocks noChangeShapeType="1"/>
              </p:cNvSpPr>
              <p:nvPr/>
            </p:nvSpPr>
            <p:spPr bwMode="auto">
              <a:xfrm>
                <a:off x="4254500" y="4805363"/>
                <a:ext cx="1587" cy="492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36" name="Rectangle 1812"/>
              <p:cNvSpPr>
                <a:spLocks noChangeArrowheads="1"/>
              </p:cNvSpPr>
              <p:nvPr/>
            </p:nvSpPr>
            <p:spPr bwMode="auto">
              <a:xfrm>
                <a:off x="4268806" y="4813485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97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37" name="Line 1813"/>
              <p:cNvSpPr>
                <a:spLocks noChangeShapeType="1"/>
              </p:cNvSpPr>
              <p:nvPr/>
            </p:nvSpPr>
            <p:spPr bwMode="auto">
              <a:xfrm flipH="1">
                <a:off x="4313237" y="4883150"/>
                <a:ext cx="269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38" name="Rectangle 1814"/>
              <p:cNvSpPr>
                <a:spLocks noChangeArrowheads="1"/>
              </p:cNvSpPr>
              <p:nvPr/>
            </p:nvSpPr>
            <p:spPr bwMode="auto">
              <a:xfrm>
                <a:off x="4369243" y="4867940"/>
                <a:ext cx="25480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39" name="Line 1815"/>
              <p:cNvSpPr>
                <a:spLocks noChangeShapeType="1"/>
              </p:cNvSpPr>
              <p:nvPr/>
            </p:nvSpPr>
            <p:spPr bwMode="auto">
              <a:xfrm flipH="1">
                <a:off x="4313237" y="4911725"/>
                <a:ext cx="285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0" name="Rectangle 1816"/>
              <p:cNvSpPr>
                <a:spLocks noChangeArrowheads="1"/>
              </p:cNvSpPr>
              <p:nvPr/>
            </p:nvSpPr>
            <p:spPr bwMode="auto">
              <a:xfrm>
                <a:off x="4369243" y="4896515"/>
                <a:ext cx="25480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41" name="Line 1817"/>
              <p:cNvSpPr>
                <a:spLocks noChangeShapeType="1"/>
              </p:cNvSpPr>
              <p:nvPr/>
            </p:nvSpPr>
            <p:spPr bwMode="auto">
              <a:xfrm flipH="1">
                <a:off x="4302125" y="4895850"/>
                <a:ext cx="1111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2" name="Line 1818"/>
              <p:cNvSpPr>
                <a:spLocks noChangeShapeType="1"/>
              </p:cNvSpPr>
              <p:nvPr/>
            </p:nvSpPr>
            <p:spPr bwMode="auto">
              <a:xfrm>
                <a:off x="4313237" y="4883150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3" name="Rectangle 1819"/>
              <p:cNvSpPr>
                <a:spLocks noChangeArrowheads="1"/>
              </p:cNvSpPr>
              <p:nvPr/>
            </p:nvSpPr>
            <p:spPr bwMode="auto">
              <a:xfrm>
                <a:off x="4327543" y="4880160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82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44" name="Line 1820"/>
              <p:cNvSpPr>
                <a:spLocks noChangeShapeType="1"/>
              </p:cNvSpPr>
              <p:nvPr/>
            </p:nvSpPr>
            <p:spPr bwMode="auto">
              <a:xfrm flipH="1">
                <a:off x="4302125" y="4938713"/>
                <a:ext cx="650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5" name="Rectangle 1821"/>
              <p:cNvSpPr>
                <a:spLocks noChangeArrowheads="1"/>
              </p:cNvSpPr>
              <p:nvPr/>
            </p:nvSpPr>
            <p:spPr bwMode="auto">
              <a:xfrm>
                <a:off x="4394643" y="4923502"/>
                <a:ext cx="335672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Phaseolus vulgaris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46" name="Line 1822"/>
              <p:cNvSpPr>
                <a:spLocks noChangeShapeType="1"/>
              </p:cNvSpPr>
              <p:nvPr/>
            </p:nvSpPr>
            <p:spPr bwMode="auto">
              <a:xfrm flipH="1">
                <a:off x="4251325" y="4916488"/>
                <a:ext cx="508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7" name="Line 1823"/>
              <p:cNvSpPr>
                <a:spLocks noChangeShapeType="1"/>
              </p:cNvSpPr>
              <p:nvPr/>
            </p:nvSpPr>
            <p:spPr bwMode="auto">
              <a:xfrm>
                <a:off x="4302125" y="4895850"/>
                <a:ext cx="1587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8" name="Rectangle 1824"/>
              <p:cNvSpPr>
                <a:spLocks noChangeArrowheads="1"/>
              </p:cNvSpPr>
              <p:nvPr/>
            </p:nvSpPr>
            <p:spPr bwMode="auto">
              <a:xfrm>
                <a:off x="4316431" y="490079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49" name="Line 1825"/>
              <p:cNvSpPr>
                <a:spLocks noChangeShapeType="1"/>
              </p:cNvSpPr>
              <p:nvPr/>
            </p:nvSpPr>
            <p:spPr bwMode="auto">
              <a:xfrm flipH="1">
                <a:off x="4251325" y="4965700"/>
                <a:ext cx="7461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50" name="Rectangle 1826"/>
              <p:cNvSpPr>
                <a:spLocks noChangeArrowheads="1"/>
              </p:cNvSpPr>
              <p:nvPr/>
            </p:nvSpPr>
            <p:spPr bwMode="auto">
              <a:xfrm>
                <a:off x="4353368" y="4952077"/>
                <a:ext cx="349404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Medicago truncatula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51" name="Line 1827"/>
              <p:cNvSpPr>
                <a:spLocks noChangeShapeType="1"/>
              </p:cNvSpPr>
              <p:nvPr/>
            </p:nvSpPr>
            <p:spPr bwMode="auto">
              <a:xfrm flipH="1">
                <a:off x="4230687" y="4941888"/>
                <a:ext cx="206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52" name="Line 1828"/>
              <p:cNvSpPr>
                <a:spLocks noChangeShapeType="1"/>
              </p:cNvSpPr>
              <p:nvPr/>
            </p:nvSpPr>
            <p:spPr bwMode="auto">
              <a:xfrm>
                <a:off x="4251325" y="4916488"/>
                <a:ext cx="1587" cy="492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53" name="Rectangle 1829"/>
              <p:cNvSpPr>
                <a:spLocks noChangeArrowheads="1"/>
              </p:cNvSpPr>
              <p:nvPr/>
            </p:nvSpPr>
            <p:spPr bwMode="auto">
              <a:xfrm>
                <a:off x="4265631" y="4924610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71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54" name="Line 1830"/>
              <p:cNvSpPr>
                <a:spLocks noChangeShapeType="1"/>
              </p:cNvSpPr>
              <p:nvPr/>
            </p:nvSpPr>
            <p:spPr bwMode="auto">
              <a:xfrm flipH="1">
                <a:off x="4152900" y="4884738"/>
                <a:ext cx="777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55" name="Line 1831"/>
              <p:cNvSpPr>
                <a:spLocks noChangeShapeType="1"/>
              </p:cNvSpPr>
              <p:nvPr/>
            </p:nvSpPr>
            <p:spPr bwMode="auto">
              <a:xfrm>
                <a:off x="4230687" y="4829175"/>
                <a:ext cx="1587" cy="1127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56" name="Rectangle 1832"/>
              <p:cNvSpPr>
                <a:spLocks noChangeArrowheads="1"/>
              </p:cNvSpPr>
              <p:nvPr/>
            </p:nvSpPr>
            <p:spPr bwMode="auto">
              <a:xfrm>
                <a:off x="4243406" y="486904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57" name="Line 1833"/>
              <p:cNvSpPr>
                <a:spLocks noChangeShapeType="1"/>
              </p:cNvSpPr>
              <p:nvPr/>
            </p:nvSpPr>
            <p:spPr bwMode="auto">
              <a:xfrm flipH="1">
                <a:off x="4152900" y="4994275"/>
                <a:ext cx="2000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58" name="Rectangle 1834"/>
              <p:cNvSpPr>
                <a:spLocks noChangeArrowheads="1"/>
              </p:cNvSpPr>
              <p:nvPr/>
            </p:nvSpPr>
            <p:spPr bwMode="auto">
              <a:xfrm>
                <a:off x="4380355" y="4980652"/>
                <a:ext cx="306682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Cucumis sativus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59" name="Line 1835"/>
              <p:cNvSpPr>
                <a:spLocks noChangeShapeType="1"/>
              </p:cNvSpPr>
              <p:nvPr/>
            </p:nvSpPr>
            <p:spPr bwMode="auto">
              <a:xfrm flipH="1">
                <a:off x="4140200" y="4938713"/>
                <a:ext cx="127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0" name="Line 1836"/>
              <p:cNvSpPr>
                <a:spLocks noChangeShapeType="1"/>
              </p:cNvSpPr>
              <p:nvPr/>
            </p:nvSpPr>
            <p:spPr bwMode="auto">
              <a:xfrm>
                <a:off x="4152900" y="4884738"/>
                <a:ext cx="1587" cy="10953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2" name="Line 1838"/>
              <p:cNvSpPr>
                <a:spLocks noChangeShapeType="1"/>
              </p:cNvSpPr>
              <p:nvPr/>
            </p:nvSpPr>
            <p:spPr bwMode="auto">
              <a:xfrm>
                <a:off x="4200525" y="5022850"/>
                <a:ext cx="15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3" name="Rectangle 1839"/>
              <p:cNvSpPr>
                <a:spLocks noChangeArrowheads="1"/>
              </p:cNvSpPr>
              <p:nvPr/>
            </p:nvSpPr>
            <p:spPr bwMode="auto">
              <a:xfrm>
                <a:off x="4229543" y="5009227"/>
                <a:ext cx="31583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Citrus clementina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64" name="Line 1840"/>
              <p:cNvSpPr>
                <a:spLocks noChangeShapeType="1"/>
              </p:cNvSpPr>
              <p:nvPr/>
            </p:nvSpPr>
            <p:spPr bwMode="auto">
              <a:xfrm>
                <a:off x="4200525" y="5051425"/>
                <a:ext cx="15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5" name="Rectangle 1841"/>
              <p:cNvSpPr>
                <a:spLocks noChangeArrowheads="1"/>
              </p:cNvSpPr>
              <p:nvPr/>
            </p:nvSpPr>
            <p:spPr bwMode="auto">
              <a:xfrm>
                <a:off x="4229543" y="5036215"/>
                <a:ext cx="28684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Citrus sinensis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66" name="Line 1842"/>
              <p:cNvSpPr>
                <a:spLocks noChangeShapeType="1"/>
              </p:cNvSpPr>
              <p:nvPr/>
            </p:nvSpPr>
            <p:spPr bwMode="auto">
              <a:xfrm flipH="1">
                <a:off x="4140200" y="5037138"/>
                <a:ext cx="603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7" name="Line 1843"/>
              <p:cNvSpPr>
                <a:spLocks noChangeShapeType="1"/>
              </p:cNvSpPr>
              <p:nvPr/>
            </p:nvSpPr>
            <p:spPr bwMode="auto">
              <a:xfrm>
                <a:off x="4200525" y="5022850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8" name="Rectangle 1844"/>
              <p:cNvSpPr>
                <a:spLocks noChangeArrowheads="1"/>
              </p:cNvSpPr>
              <p:nvPr/>
            </p:nvSpPr>
            <p:spPr bwMode="auto">
              <a:xfrm>
                <a:off x="4150579" y="5013428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69" name="Line 1845"/>
              <p:cNvSpPr>
                <a:spLocks noChangeShapeType="1"/>
              </p:cNvSpPr>
              <p:nvPr/>
            </p:nvSpPr>
            <p:spPr bwMode="auto">
              <a:xfrm flipH="1">
                <a:off x="4125912" y="4987925"/>
                <a:ext cx="142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70" name="Line 1846"/>
              <p:cNvSpPr>
                <a:spLocks noChangeShapeType="1"/>
              </p:cNvSpPr>
              <p:nvPr/>
            </p:nvSpPr>
            <p:spPr bwMode="auto">
              <a:xfrm>
                <a:off x="4140200" y="4938713"/>
                <a:ext cx="1587" cy="9842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72" name="Line 1848"/>
              <p:cNvSpPr>
                <a:spLocks noChangeShapeType="1"/>
              </p:cNvSpPr>
              <p:nvPr/>
            </p:nvSpPr>
            <p:spPr bwMode="auto">
              <a:xfrm flipH="1">
                <a:off x="4192587" y="5080000"/>
                <a:ext cx="1174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73" name="Rectangle 1849"/>
              <p:cNvSpPr>
                <a:spLocks noChangeArrowheads="1"/>
              </p:cNvSpPr>
              <p:nvPr/>
            </p:nvSpPr>
            <p:spPr bwMode="auto">
              <a:xfrm>
                <a:off x="4337493" y="5064790"/>
                <a:ext cx="31278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Mimulus guttatus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74" name="Line 1850"/>
              <p:cNvSpPr>
                <a:spLocks noChangeShapeType="1"/>
              </p:cNvSpPr>
              <p:nvPr/>
            </p:nvSpPr>
            <p:spPr bwMode="auto">
              <a:xfrm flipH="1">
                <a:off x="4192587" y="5106988"/>
                <a:ext cx="1317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75" name="Rectangle 1851"/>
              <p:cNvSpPr>
                <a:spLocks noChangeArrowheads="1"/>
              </p:cNvSpPr>
              <p:nvPr/>
            </p:nvSpPr>
            <p:spPr bwMode="auto">
              <a:xfrm>
                <a:off x="4351780" y="5093365"/>
                <a:ext cx="329569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Aquilegia coerulea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76" name="Line 1852"/>
              <p:cNvSpPr>
                <a:spLocks noChangeShapeType="1"/>
              </p:cNvSpPr>
              <p:nvPr/>
            </p:nvSpPr>
            <p:spPr bwMode="auto">
              <a:xfrm flipH="1">
                <a:off x="4148137" y="5092700"/>
                <a:ext cx="444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77" name="Line 1853"/>
              <p:cNvSpPr>
                <a:spLocks noChangeShapeType="1"/>
              </p:cNvSpPr>
              <p:nvPr/>
            </p:nvSpPr>
            <p:spPr bwMode="auto">
              <a:xfrm>
                <a:off x="4192587" y="5080000"/>
                <a:ext cx="1587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78" name="Rectangle 1854"/>
              <p:cNvSpPr>
                <a:spLocks noChangeArrowheads="1"/>
              </p:cNvSpPr>
              <p:nvPr/>
            </p:nvSpPr>
            <p:spPr bwMode="auto">
              <a:xfrm>
                <a:off x="4206893" y="5077010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72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79" name="Line 1855"/>
              <p:cNvSpPr>
                <a:spLocks noChangeShapeType="1"/>
              </p:cNvSpPr>
              <p:nvPr/>
            </p:nvSpPr>
            <p:spPr bwMode="auto">
              <a:xfrm flipH="1">
                <a:off x="4148137" y="5135563"/>
                <a:ext cx="698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80" name="Rectangle 1856"/>
              <p:cNvSpPr>
                <a:spLocks noChangeArrowheads="1"/>
              </p:cNvSpPr>
              <p:nvPr/>
            </p:nvSpPr>
            <p:spPr bwMode="auto">
              <a:xfrm>
                <a:off x="4247005" y="5121940"/>
                <a:ext cx="25480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Vitis vinifera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81" name="Line 1857"/>
              <p:cNvSpPr>
                <a:spLocks noChangeShapeType="1"/>
              </p:cNvSpPr>
              <p:nvPr/>
            </p:nvSpPr>
            <p:spPr bwMode="auto">
              <a:xfrm flipH="1">
                <a:off x="4125912" y="5114925"/>
                <a:ext cx="222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82" name="Line 1858"/>
              <p:cNvSpPr>
                <a:spLocks noChangeShapeType="1"/>
              </p:cNvSpPr>
              <p:nvPr/>
            </p:nvSpPr>
            <p:spPr bwMode="auto">
              <a:xfrm>
                <a:off x="4148137" y="5092700"/>
                <a:ext cx="1587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84" name="Line 1860"/>
              <p:cNvSpPr>
                <a:spLocks noChangeShapeType="1"/>
              </p:cNvSpPr>
              <p:nvPr/>
            </p:nvSpPr>
            <p:spPr bwMode="auto">
              <a:xfrm flipH="1">
                <a:off x="4121150" y="5051425"/>
                <a:ext cx="47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85" name="Line 1861"/>
              <p:cNvSpPr>
                <a:spLocks noChangeShapeType="1"/>
              </p:cNvSpPr>
              <p:nvPr/>
            </p:nvSpPr>
            <p:spPr bwMode="auto">
              <a:xfrm>
                <a:off x="4125912" y="4987925"/>
                <a:ext cx="1587" cy="1270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87" name="Line 1863"/>
              <p:cNvSpPr>
                <a:spLocks noChangeShapeType="1"/>
              </p:cNvSpPr>
              <p:nvPr/>
            </p:nvSpPr>
            <p:spPr bwMode="auto">
              <a:xfrm flipH="1">
                <a:off x="4246562" y="5164138"/>
                <a:ext cx="31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88" name="Rectangle 1864"/>
              <p:cNvSpPr>
                <a:spLocks noChangeArrowheads="1"/>
              </p:cNvSpPr>
              <p:nvPr/>
            </p:nvSpPr>
            <p:spPr bwMode="auto">
              <a:xfrm>
                <a:off x="4277168" y="5148927"/>
                <a:ext cx="353981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Linum usitatissimum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89" name="Line 1865"/>
              <p:cNvSpPr>
                <a:spLocks noChangeShapeType="1"/>
              </p:cNvSpPr>
              <p:nvPr/>
            </p:nvSpPr>
            <p:spPr bwMode="auto">
              <a:xfrm flipH="1">
                <a:off x="4246562" y="5192713"/>
                <a:ext cx="47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90" name="Rectangle 1866"/>
              <p:cNvSpPr>
                <a:spLocks noChangeArrowheads="1"/>
              </p:cNvSpPr>
              <p:nvPr/>
            </p:nvSpPr>
            <p:spPr bwMode="auto">
              <a:xfrm>
                <a:off x="4280343" y="5177502"/>
                <a:ext cx="353981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Linum usitatissimum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91" name="Line 1867"/>
              <p:cNvSpPr>
                <a:spLocks noChangeShapeType="1"/>
              </p:cNvSpPr>
              <p:nvPr/>
            </p:nvSpPr>
            <p:spPr bwMode="auto">
              <a:xfrm flipH="1">
                <a:off x="4152900" y="5176838"/>
                <a:ext cx="936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92" name="Line 1868"/>
              <p:cNvSpPr>
                <a:spLocks noChangeShapeType="1"/>
              </p:cNvSpPr>
              <p:nvPr/>
            </p:nvSpPr>
            <p:spPr bwMode="auto">
              <a:xfrm>
                <a:off x="4246562" y="5164138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93" name="Rectangle 1869"/>
              <p:cNvSpPr>
                <a:spLocks noChangeArrowheads="1"/>
              </p:cNvSpPr>
              <p:nvPr/>
            </p:nvSpPr>
            <p:spPr bwMode="auto">
              <a:xfrm>
                <a:off x="4259281" y="516114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94" name="Line 1870"/>
              <p:cNvSpPr>
                <a:spLocks noChangeShapeType="1"/>
              </p:cNvSpPr>
              <p:nvPr/>
            </p:nvSpPr>
            <p:spPr bwMode="auto">
              <a:xfrm flipH="1">
                <a:off x="4175125" y="5219700"/>
                <a:ext cx="2381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95" name="Rectangle 1871"/>
              <p:cNvSpPr>
                <a:spLocks noChangeArrowheads="1"/>
              </p:cNvSpPr>
              <p:nvPr/>
            </p:nvSpPr>
            <p:spPr bwMode="auto">
              <a:xfrm>
                <a:off x="4227955" y="5206077"/>
                <a:ext cx="349404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Populus trichocarpa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96" name="Line 1872"/>
              <p:cNvSpPr>
                <a:spLocks noChangeShapeType="1"/>
              </p:cNvSpPr>
              <p:nvPr/>
            </p:nvSpPr>
            <p:spPr bwMode="auto">
              <a:xfrm flipH="1">
                <a:off x="4175125" y="5246688"/>
                <a:ext cx="396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97" name="Rectangle 1873"/>
              <p:cNvSpPr>
                <a:spLocks noChangeArrowheads="1"/>
              </p:cNvSpPr>
              <p:nvPr/>
            </p:nvSpPr>
            <p:spPr bwMode="auto">
              <a:xfrm>
                <a:off x="4242243" y="5233065"/>
                <a:ext cx="36313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Populus trichocarpa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898" name="Line 1874"/>
              <p:cNvSpPr>
                <a:spLocks noChangeShapeType="1"/>
              </p:cNvSpPr>
              <p:nvPr/>
            </p:nvSpPr>
            <p:spPr bwMode="auto">
              <a:xfrm flipH="1">
                <a:off x="4152900" y="5233988"/>
                <a:ext cx="222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99" name="Line 1875"/>
              <p:cNvSpPr>
                <a:spLocks noChangeShapeType="1"/>
              </p:cNvSpPr>
              <p:nvPr/>
            </p:nvSpPr>
            <p:spPr bwMode="auto">
              <a:xfrm>
                <a:off x="4175125" y="5219700"/>
                <a:ext cx="1587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00" name="Rectangle 1876"/>
              <p:cNvSpPr>
                <a:spLocks noChangeArrowheads="1"/>
              </p:cNvSpPr>
              <p:nvPr/>
            </p:nvSpPr>
            <p:spPr bwMode="auto">
              <a:xfrm>
                <a:off x="4191923" y="5221694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98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01" name="Line 1877"/>
              <p:cNvSpPr>
                <a:spLocks noChangeShapeType="1"/>
              </p:cNvSpPr>
              <p:nvPr/>
            </p:nvSpPr>
            <p:spPr bwMode="auto">
              <a:xfrm flipH="1">
                <a:off x="4146550" y="5205413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02" name="Line 1878"/>
              <p:cNvSpPr>
                <a:spLocks noChangeShapeType="1"/>
              </p:cNvSpPr>
              <p:nvPr/>
            </p:nvSpPr>
            <p:spPr bwMode="auto">
              <a:xfrm>
                <a:off x="4152900" y="5176838"/>
                <a:ext cx="1587" cy="571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04" name="Line 1880"/>
              <p:cNvSpPr>
                <a:spLocks noChangeShapeType="1"/>
              </p:cNvSpPr>
              <p:nvPr/>
            </p:nvSpPr>
            <p:spPr bwMode="auto">
              <a:xfrm flipH="1">
                <a:off x="4178300" y="5275263"/>
                <a:ext cx="841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05" name="Rectangle 1881"/>
              <p:cNvSpPr>
                <a:spLocks noChangeArrowheads="1"/>
              </p:cNvSpPr>
              <p:nvPr/>
            </p:nvSpPr>
            <p:spPr bwMode="auto">
              <a:xfrm>
                <a:off x="4292360" y="5266624"/>
                <a:ext cx="324991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Manihot esculenta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06" name="Line 1882"/>
              <p:cNvSpPr>
                <a:spLocks noChangeShapeType="1"/>
              </p:cNvSpPr>
              <p:nvPr/>
            </p:nvSpPr>
            <p:spPr bwMode="auto">
              <a:xfrm flipH="1">
                <a:off x="4178300" y="5303838"/>
                <a:ext cx="190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07" name="Rectangle 1883"/>
              <p:cNvSpPr>
                <a:spLocks noChangeArrowheads="1"/>
              </p:cNvSpPr>
              <p:nvPr/>
            </p:nvSpPr>
            <p:spPr bwMode="auto">
              <a:xfrm>
                <a:off x="4228860" y="5295199"/>
                <a:ext cx="324991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Manihot esculenta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08" name="Line 1884"/>
              <p:cNvSpPr>
                <a:spLocks noChangeShapeType="1"/>
              </p:cNvSpPr>
              <p:nvPr/>
            </p:nvSpPr>
            <p:spPr bwMode="auto">
              <a:xfrm flipH="1">
                <a:off x="4165600" y="5289550"/>
                <a:ext cx="127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09" name="Line 1885"/>
              <p:cNvSpPr>
                <a:spLocks noChangeShapeType="1"/>
              </p:cNvSpPr>
              <p:nvPr/>
            </p:nvSpPr>
            <p:spPr bwMode="auto">
              <a:xfrm>
                <a:off x="4178300" y="5275263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10" name="Rectangle 1886"/>
              <p:cNvSpPr>
                <a:spLocks noChangeArrowheads="1"/>
              </p:cNvSpPr>
              <p:nvPr/>
            </p:nvSpPr>
            <p:spPr bwMode="auto">
              <a:xfrm>
                <a:off x="4195098" y="5277256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59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11" name="Line 1887"/>
              <p:cNvSpPr>
                <a:spLocks noChangeShapeType="1"/>
              </p:cNvSpPr>
              <p:nvPr/>
            </p:nvSpPr>
            <p:spPr bwMode="auto">
              <a:xfrm flipH="1">
                <a:off x="4165600" y="5332413"/>
                <a:ext cx="412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12" name="Rectangle 1888"/>
              <p:cNvSpPr>
                <a:spLocks noChangeArrowheads="1"/>
              </p:cNvSpPr>
              <p:nvPr/>
            </p:nvSpPr>
            <p:spPr bwMode="auto">
              <a:xfrm>
                <a:off x="4236797" y="5322186"/>
                <a:ext cx="329569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Ricinus communis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13" name="Line 1889"/>
              <p:cNvSpPr>
                <a:spLocks noChangeShapeType="1"/>
              </p:cNvSpPr>
              <p:nvPr/>
            </p:nvSpPr>
            <p:spPr bwMode="auto">
              <a:xfrm flipH="1">
                <a:off x="4146550" y="5310188"/>
                <a:ext cx="190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14" name="Line 1890"/>
              <p:cNvSpPr>
                <a:spLocks noChangeShapeType="1"/>
              </p:cNvSpPr>
              <p:nvPr/>
            </p:nvSpPr>
            <p:spPr bwMode="auto">
              <a:xfrm>
                <a:off x="4165600" y="5289550"/>
                <a:ext cx="1587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15" name="Rectangle 1891"/>
              <p:cNvSpPr>
                <a:spLocks noChangeArrowheads="1"/>
              </p:cNvSpPr>
              <p:nvPr/>
            </p:nvSpPr>
            <p:spPr bwMode="auto">
              <a:xfrm>
                <a:off x="4182398" y="5299481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16" name="Line 1892"/>
              <p:cNvSpPr>
                <a:spLocks noChangeShapeType="1"/>
              </p:cNvSpPr>
              <p:nvPr/>
            </p:nvSpPr>
            <p:spPr bwMode="auto">
              <a:xfrm flipH="1">
                <a:off x="4127500" y="5257800"/>
                <a:ext cx="190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17" name="Line 1893"/>
              <p:cNvSpPr>
                <a:spLocks noChangeShapeType="1"/>
              </p:cNvSpPr>
              <p:nvPr/>
            </p:nvSpPr>
            <p:spPr bwMode="auto">
              <a:xfrm>
                <a:off x="4146550" y="5205413"/>
                <a:ext cx="1587" cy="1047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18" name="Rectangle 1894"/>
              <p:cNvSpPr>
                <a:spLocks noChangeArrowheads="1"/>
              </p:cNvSpPr>
              <p:nvPr/>
            </p:nvSpPr>
            <p:spPr bwMode="auto">
              <a:xfrm>
                <a:off x="4163348" y="5245506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65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19" name="Line 1895"/>
              <p:cNvSpPr>
                <a:spLocks noChangeShapeType="1"/>
              </p:cNvSpPr>
              <p:nvPr/>
            </p:nvSpPr>
            <p:spPr bwMode="auto">
              <a:xfrm flipH="1">
                <a:off x="4202112" y="5360988"/>
                <a:ext cx="269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20" name="Rectangle 1896"/>
              <p:cNvSpPr>
                <a:spLocks noChangeArrowheads="1"/>
              </p:cNvSpPr>
              <p:nvPr/>
            </p:nvSpPr>
            <p:spPr bwMode="auto">
              <a:xfrm>
                <a:off x="4259022" y="5350761"/>
                <a:ext cx="308208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Malus domestica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21" name="Line 1897"/>
              <p:cNvSpPr>
                <a:spLocks noChangeShapeType="1"/>
              </p:cNvSpPr>
              <p:nvPr/>
            </p:nvSpPr>
            <p:spPr bwMode="auto">
              <a:xfrm flipH="1">
                <a:off x="4202112" y="5387975"/>
                <a:ext cx="174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22" name="Rectangle 1898"/>
              <p:cNvSpPr>
                <a:spLocks noChangeArrowheads="1"/>
              </p:cNvSpPr>
              <p:nvPr/>
            </p:nvSpPr>
            <p:spPr bwMode="auto">
              <a:xfrm>
                <a:off x="4249497" y="5379336"/>
                <a:ext cx="308208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Malus domestica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23" name="Line 1899"/>
              <p:cNvSpPr>
                <a:spLocks noChangeShapeType="1"/>
              </p:cNvSpPr>
              <p:nvPr/>
            </p:nvSpPr>
            <p:spPr bwMode="auto">
              <a:xfrm flipH="1">
                <a:off x="4195762" y="5373688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24" name="Line 1900"/>
              <p:cNvSpPr>
                <a:spLocks noChangeShapeType="1"/>
              </p:cNvSpPr>
              <p:nvPr/>
            </p:nvSpPr>
            <p:spPr bwMode="auto">
              <a:xfrm>
                <a:off x="4202112" y="5360988"/>
                <a:ext cx="1587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25" name="Rectangle 1901"/>
              <p:cNvSpPr>
                <a:spLocks noChangeArrowheads="1"/>
              </p:cNvSpPr>
              <p:nvPr/>
            </p:nvSpPr>
            <p:spPr bwMode="auto">
              <a:xfrm>
                <a:off x="4218910" y="5362981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83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26" name="Line 1902"/>
              <p:cNvSpPr>
                <a:spLocks noChangeShapeType="1"/>
              </p:cNvSpPr>
              <p:nvPr/>
            </p:nvSpPr>
            <p:spPr bwMode="auto">
              <a:xfrm flipH="1">
                <a:off x="4195762" y="5416550"/>
                <a:ext cx="269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27" name="Rectangle 1903"/>
              <p:cNvSpPr>
                <a:spLocks noChangeArrowheads="1"/>
              </p:cNvSpPr>
              <p:nvPr/>
            </p:nvSpPr>
            <p:spPr bwMode="auto">
              <a:xfrm>
                <a:off x="4254260" y="5407911"/>
                <a:ext cx="289898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Prunus persica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28" name="Line 1904"/>
              <p:cNvSpPr>
                <a:spLocks noChangeShapeType="1"/>
              </p:cNvSpPr>
              <p:nvPr/>
            </p:nvSpPr>
            <p:spPr bwMode="auto">
              <a:xfrm flipH="1">
                <a:off x="4127500" y="5395913"/>
                <a:ext cx="682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29" name="Line 1905"/>
              <p:cNvSpPr>
                <a:spLocks noChangeShapeType="1"/>
              </p:cNvSpPr>
              <p:nvPr/>
            </p:nvSpPr>
            <p:spPr bwMode="auto">
              <a:xfrm>
                <a:off x="4195762" y="5373688"/>
                <a:ext cx="1587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30" name="Rectangle 1906"/>
              <p:cNvSpPr>
                <a:spLocks noChangeArrowheads="1"/>
              </p:cNvSpPr>
              <p:nvPr/>
            </p:nvSpPr>
            <p:spPr bwMode="auto">
              <a:xfrm>
                <a:off x="4210973" y="5383619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31" name="Line 1907"/>
              <p:cNvSpPr>
                <a:spLocks noChangeShapeType="1"/>
              </p:cNvSpPr>
              <p:nvPr/>
            </p:nvSpPr>
            <p:spPr bwMode="auto">
              <a:xfrm flipH="1">
                <a:off x="4121150" y="5326063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32" name="Line 1908"/>
              <p:cNvSpPr>
                <a:spLocks noChangeShapeType="1"/>
              </p:cNvSpPr>
              <p:nvPr/>
            </p:nvSpPr>
            <p:spPr bwMode="auto">
              <a:xfrm>
                <a:off x="4127500" y="5257800"/>
                <a:ext cx="1587" cy="1381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34" name="Line 1910"/>
              <p:cNvSpPr>
                <a:spLocks noChangeShapeType="1"/>
              </p:cNvSpPr>
              <p:nvPr/>
            </p:nvSpPr>
            <p:spPr bwMode="auto">
              <a:xfrm flipH="1">
                <a:off x="4105275" y="5189538"/>
                <a:ext cx="158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35" name="Line 1911"/>
              <p:cNvSpPr>
                <a:spLocks noChangeShapeType="1"/>
              </p:cNvSpPr>
              <p:nvPr/>
            </p:nvSpPr>
            <p:spPr bwMode="auto">
              <a:xfrm>
                <a:off x="4121150" y="5051425"/>
                <a:ext cx="1587" cy="27463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37" name="Line 1913"/>
              <p:cNvSpPr>
                <a:spLocks noChangeShapeType="1"/>
              </p:cNvSpPr>
              <p:nvPr/>
            </p:nvSpPr>
            <p:spPr bwMode="auto">
              <a:xfrm flipH="1">
                <a:off x="4275137" y="5445125"/>
                <a:ext cx="396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38" name="Rectangle 1914"/>
              <p:cNvSpPr>
                <a:spLocks noChangeArrowheads="1"/>
              </p:cNvSpPr>
              <p:nvPr/>
            </p:nvSpPr>
            <p:spPr bwMode="auto">
              <a:xfrm>
                <a:off x="4346335" y="5434899"/>
                <a:ext cx="31278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Arabidopsis thaliana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39" name="Line 1915"/>
              <p:cNvSpPr>
                <a:spLocks noChangeShapeType="1"/>
              </p:cNvSpPr>
              <p:nvPr/>
            </p:nvSpPr>
            <p:spPr bwMode="auto">
              <a:xfrm flipH="1">
                <a:off x="4275137" y="5473700"/>
                <a:ext cx="31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40" name="Rectangle 1916"/>
              <p:cNvSpPr>
                <a:spLocks noChangeArrowheads="1"/>
              </p:cNvSpPr>
              <p:nvPr/>
            </p:nvSpPr>
            <p:spPr bwMode="auto">
              <a:xfrm>
                <a:off x="4309822" y="5463474"/>
                <a:ext cx="299053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Capsella rubella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41" name="Line 1917"/>
              <p:cNvSpPr>
                <a:spLocks noChangeShapeType="1"/>
              </p:cNvSpPr>
              <p:nvPr/>
            </p:nvSpPr>
            <p:spPr bwMode="auto">
              <a:xfrm flipH="1">
                <a:off x="4249737" y="5457825"/>
                <a:ext cx="254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42" name="Line 1918"/>
              <p:cNvSpPr>
                <a:spLocks noChangeShapeType="1"/>
              </p:cNvSpPr>
              <p:nvPr/>
            </p:nvSpPr>
            <p:spPr bwMode="auto">
              <a:xfrm>
                <a:off x="4275137" y="5445125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43" name="Rectangle 1919"/>
              <p:cNvSpPr>
                <a:spLocks noChangeArrowheads="1"/>
              </p:cNvSpPr>
              <p:nvPr/>
            </p:nvSpPr>
            <p:spPr bwMode="auto">
              <a:xfrm>
                <a:off x="4290348" y="5447119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94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44" name="Line 1920"/>
              <p:cNvSpPr>
                <a:spLocks noChangeShapeType="1"/>
              </p:cNvSpPr>
              <p:nvPr/>
            </p:nvSpPr>
            <p:spPr bwMode="auto">
              <a:xfrm flipH="1">
                <a:off x="4249737" y="5500688"/>
                <a:ext cx="142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45" name="Rectangle 1921"/>
              <p:cNvSpPr>
                <a:spLocks noChangeArrowheads="1"/>
              </p:cNvSpPr>
              <p:nvPr/>
            </p:nvSpPr>
            <p:spPr bwMode="auto">
              <a:xfrm>
                <a:off x="4295535" y="5492049"/>
                <a:ext cx="28684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46" name="Line 1922"/>
              <p:cNvSpPr>
                <a:spLocks noChangeShapeType="1"/>
              </p:cNvSpPr>
              <p:nvPr/>
            </p:nvSpPr>
            <p:spPr bwMode="auto">
              <a:xfrm flipH="1">
                <a:off x="4243387" y="5480050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47" name="Line 1923"/>
              <p:cNvSpPr>
                <a:spLocks noChangeShapeType="1"/>
              </p:cNvSpPr>
              <p:nvPr/>
            </p:nvSpPr>
            <p:spPr bwMode="auto">
              <a:xfrm>
                <a:off x="4249737" y="5457825"/>
                <a:ext cx="1587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49" name="Line 1925"/>
              <p:cNvSpPr>
                <a:spLocks noChangeShapeType="1"/>
              </p:cNvSpPr>
              <p:nvPr/>
            </p:nvSpPr>
            <p:spPr bwMode="auto">
              <a:xfrm flipH="1">
                <a:off x="4243387" y="5529263"/>
                <a:ext cx="158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50" name="Rectangle 1926"/>
              <p:cNvSpPr>
                <a:spLocks noChangeArrowheads="1"/>
              </p:cNvSpPr>
              <p:nvPr/>
            </p:nvSpPr>
            <p:spPr bwMode="auto">
              <a:xfrm>
                <a:off x="4289185" y="5520624"/>
                <a:ext cx="27311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51" name="Line 1927"/>
              <p:cNvSpPr>
                <a:spLocks noChangeShapeType="1"/>
              </p:cNvSpPr>
              <p:nvPr/>
            </p:nvSpPr>
            <p:spPr bwMode="auto">
              <a:xfrm flipH="1">
                <a:off x="4238625" y="5505450"/>
                <a:ext cx="47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52" name="Line 1928"/>
              <p:cNvSpPr>
                <a:spLocks noChangeShapeType="1"/>
              </p:cNvSpPr>
              <p:nvPr/>
            </p:nvSpPr>
            <p:spPr bwMode="auto">
              <a:xfrm>
                <a:off x="4243387" y="5480050"/>
                <a:ext cx="1587" cy="492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54" name="Line 1930"/>
              <p:cNvSpPr>
                <a:spLocks noChangeShapeType="1"/>
              </p:cNvSpPr>
              <p:nvPr/>
            </p:nvSpPr>
            <p:spPr bwMode="auto">
              <a:xfrm flipH="1">
                <a:off x="4238625" y="5557838"/>
                <a:ext cx="142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55" name="Rectangle 1931"/>
              <p:cNvSpPr>
                <a:spLocks noChangeArrowheads="1"/>
              </p:cNvSpPr>
              <p:nvPr/>
            </p:nvSpPr>
            <p:spPr bwMode="auto">
              <a:xfrm>
                <a:off x="4284422" y="5549199"/>
                <a:ext cx="37381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Thellungiella halophila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56" name="Line 1932"/>
              <p:cNvSpPr>
                <a:spLocks noChangeShapeType="1"/>
              </p:cNvSpPr>
              <p:nvPr/>
            </p:nvSpPr>
            <p:spPr bwMode="auto">
              <a:xfrm flipH="1">
                <a:off x="4119562" y="5530850"/>
                <a:ext cx="1190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57" name="Line 1933"/>
              <p:cNvSpPr>
                <a:spLocks noChangeShapeType="1"/>
              </p:cNvSpPr>
              <p:nvPr/>
            </p:nvSpPr>
            <p:spPr bwMode="auto">
              <a:xfrm>
                <a:off x="4238625" y="5505450"/>
                <a:ext cx="1587" cy="523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58" name="Rectangle 1934"/>
              <p:cNvSpPr>
                <a:spLocks noChangeArrowheads="1"/>
              </p:cNvSpPr>
              <p:nvPr/>
            </p:nvSpPr>
            <p:spPr bwMode="auto">
              <a:xfrm>
                <a:off x="4255423" y="5518556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59" name="Line 1935"/>
              <p:cNvSpPr>
                <a:spLocks noChangeShapeType="1"/>
              </p:cNvSpPr>
              <p:nvPr/>
            </p:nvSpPr>
            <p:spPr bwMode="auto">
              <a:xfrm flipH="1">
                <a:off x="4119562" y="5584825"/>
                <a:ext cx="20161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60" name="Rectangle 1936"/>
              <p:cNvSpPr>
                <a:spLocks noChangeArrowheads="1"/>
              </p:cNvSpPr>
              <p:nvPr/>
            </p:nvSpPr>
            <p:spPr bwMode="auto">
              <a:xfrm>
                <a:off x="4338637" y="5571202"/>
                <a:ext cx="338723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Eucalyptus grandis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61" name="Line 1937"/>
              <p:cNvSpPr>
                <a:spLocks noChangeShapeType="1"/>
              </p:cNvSpPr>
              <p:nvPr/>
            </p:nvSpPr>
            <p:spPr bwMode="auto">
              <a:xfrm flipH="1">
                <a:off x="4105275" y="5557838"/>
                <a:ext cx="142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62" name="Line 1938"/>
              <p:cNvSpPr>
                <a:spLocks noChangeShapeType="1"/>
              </p:cNvSpPr>
              <p:nvPr/>
            </p:nvSpPr>
            <p:spPr bwMode="auto">
              <a:xfrm>
                <a:off x="4119562" y="5530850"/>
                <a:ext cx="1587" cy="539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64" name="Line 1940"/>
              <p:cNvSpPr>
                <a:spLocks noChangeShapeType="1"/>
              </p:cNvSpPr>
              <p:nvPr/>
            </p:nvSpPr>
            <p:spPr bwMode="auto">
              <a:xfrm flipH="1">
                <a:off x="4081462" y="5372100"/>
                <a:ext cx="2381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65" name="Line 1941"/>
              <p:cNvSpPr>
                <a:spLocks noChangeShapeType="1"/>
              </p:cNvSpPr>
              <p:nvPr/>
            </p:nvSpPr>
            <p:spPr bwMode="auto">
              <a:xfrm>
                <a:off x="4105275" y="5189538"/>
                <a:ext cx="1587" cy="3683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67" name="Line 1943"/>
              <p:cNvSpPr>
                <a:spLocks noChangeShapeType="1"/>
              </p:cNvSpPr>
              <p:nvPr/>
            </p:nvSpPr>
            <p:spPr bwMode="auto">
              <a:xfrm flipH="1">
                <a:off x="4122737" y="5613400"/>
                <a:ext cx="1111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68" name="Rectangle 1944"/>
              <p:cNvSpPr>
                <a:spLocks noChangeArrowheads="1"/>
              </p:cNvSpPr>
              <p:nvPr/>
            </p:nvSpPr>
            <p:spPr bwMode="auto">
              <a:xfrm>
                <a:off x="4251325" y="5598190"/>
                <a:ext cx="338723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Eucalyptus grandis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69" name="Line 1945"/>
              <p:cNvSpPr>
                <a:spLocks noChangeShapeType="1"/>
              </p:cNvSpPr>
              <p:nvPr/>
            </p:nvSpPr>
            <p:spPr bwMode="auto">
              <a:xfrm flipH="1">
                <a:off x="4122737" y="5641975"/>
                <a:ext cx="2238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0" name="Rectangle 1946"/>
              <p:cNvSpPr>
                <a:spLocks noChangeArrowheads="1"/>
              </p:cNvSpPr>
              <p:nvPr/>
            </p:nvSpPr>
            <p:spPr bwMode="auto">
              <a:xfrm>
                <a:off x="4365625" y="5626765"/>
                <a:ext cx="338723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Eucalyptus grandis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72" name="Line 1948"/>
              <p:cNvSpPr>
                <a:spLocks noChangeShapeType="1"/>
              </p:cNvSpPr>
              <p:nvPr/>
            </p:nvSpPr>
            <p:spPr bwMode="auto">
              <a:xfrm flipH="1">
                <a:off x="4081462" y="5626100"/>
                <a:ext cx="412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3" name="Line 1949"/>
              <p:cNvSpPr>
                <a:spLocks noChangeShapeType="1"/>
              </p:cNvSpPr>
              <p:nvPr/>
            </p:nvSpPr>
            <p:spPr bwMode="auto">
              <a:xfrm>
                <a:off x="4122737" y="5613400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4" name="Rectangle 1950"/>
              <p:cNvSpPr>
                <a:spLocks noChangeArrowheads="1"/>
              </p:cNvSpPr>
              <p:nvPr/>
            </p:nvSpPr>
            <p:spPr bwMode="auto">
              <a:xfrm>
                <a:off x="4139535" y="5615393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96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75" name="Line 1951"/>
              <p:cNvSpPr>
                <a:spLocks noChangeShapeType="1"/>
              </p:cNvSpPr>
              <p:nvPr/>
            </p:nvSpPr>
            <p:spPr bwMode="auto">
              <a:xfrm flipH="1">
                <a:off x="4035425" y="5499100"/>
                <a:ext cx="460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6" name="Line 1952"/>
              <p:cNvSpPr>
                <a:spLocks noChangeShapeType="1"/>
              </p:cNvSpPr>
              <p:nvPr/>
            </p:nvSpPr>
            <p:spPr bwMode="auto">
              <a:xfrm>
                <a:off x="4081462" y="5372100"/>
                <a:ext cx="1587" cy="2540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8" name="Line 1954"/>
              <p:cNvSpPr>
                <a:spLocks noChangeShapeType="1"/>
              </p:cNvSpPr>
              <p:nvPr/>
            </p:nvSpPr>
            <p:spPr bwMode="auto">
              <a:xfrm flipH="1">
                <a:off x="4437062" y="5668962"/>
                <a:ext cx="523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9" name="Rectangle 1955"/>
              <p:cNvSpPr>
                <a:spLocks noChangeArrowheads="1"/>
              </p:cNvSpPr>
              <p:nvPr/>
            </p:nvSpPr>
            <p:spPr bwMode="auto">
              <a:xfrm>
                <a:off x="4506911" y="5655339"/>
                <a:ext cx="224290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Zea mays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80" name="Line 1956"/>
              <p:cNvSpPr>
                <a:spLocks noChangeShapeType="1"/>
              </p:cNvSpPr>
              <p:nvPr/>
            </p:nvSpPr>
            <p:spPr bwMode="auto">
              <a:xfrm flipH="1">
                <a:off x="4437062" y="5697537"/>
                <a:ext cx="127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81" name="Rectangle 1957"/>
              <p:cNvSpPr>
                <a:spLocks noChangeArrowheads="1"/>
              </p:cNvSpPr>
              <p:nvPr/>
            </p:nvSpPr>
            <p:spPr bwMode="auto">
              <a:xfrm>
                <a:off x="4468812" y="5683914"/>
                <a:ext cx="28684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Sorghum bicolor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82" name="Line 1958"/>
              <p:cNvSpPr>
                <a:spLocks noChangeShapeType="1"/>
              </p:cNvSpPr>
              <p:nvPr/>
            </p:nvSpPr>
            <p:spPr bwMode="auto">
              <a:xfrm flipH="1">
                <a:off x="4405312" y="5683250"/>
                <a:ext cx="317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83" name="Line 1959"/>
              <p:cNvSpPr>
                <a:spLocks noChangeShapeType="1"/>
              </p:cNvSpPr>
              <p:nvPr/>
            </p:nvSpPr>
            <p:spPr bwMode="auto">
              <a:xfrm>
                <a:off x="4437062" y="5668962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84" name="Rectangle 1960"/>
              <p:cNvSpPr>
                <a:spLocks noChangeArrowheads="1"/>
              </p:cNvSpPr>
              <p:nvPr/>
            </p:nvSpPr>
            <p:spPr bwMode="auto">
              <a:xfrm>
                <a:off x="4453860" y="5670956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85" name="Line 1961"/>
              <p:cNvSpPr>
                <a:spLocks noChangeShapeType="1"/>
              </p:cNvSpPr>
              <p:nvPr/>
            </p:nvSpPr>
            <p:spPr bwMode="auto">
              <a:xfrm flipH="1">
                <a:off x="4405312" y="5726112"/>
                <a:ext cx="2381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86" name="Rectangle 1962"/>
              <p:cNvSpPr>
                <a:spLocks noChangeArrowheads="1"/>
              </p:cNvSpPr>
              <p:nvPr/>
            </p:nvSpPr>
            <p:spPr bwMode="auto">
              <a:xfrm>
                <a:off x="4448175" y="5710902"/>
                <a:ext cx="267012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Setaria italica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87" name="Line 1963"/>
              <p:cNvSpPr>
                <a:spLocks noChangeShapeType="1"/>
              </p:cNvSpPr>
              <p:nvPr/>
            </p:nvSpPr>
            <p:spPr bwMode="auto">
              <a:xfrm flipH="1">
                <a:off x="4359275" y="5703887"/>
                <a:ext cx="460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88" name="Line 1964"/>
              <p:cNvSpPr>
                <a:spLocks noChangeShapeType="1"/>
              </p:cNvSpPr>
              <p:nvPr/>
            </p:nvSpPr>
            <p:spPr bwMode="auto">
              <a:xfrm>
                <a:off x="4405312" y="5683250"/>
                <a:ext cx="1587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89" name="Rectangle 1965"/>
              <p:cNvSpPr>
                <a:spLocks noChangeArrowheads="1"/>
              </p:cNvSpPr>
              <p:nvPr/>
            </p:nvSpPr>
            <p:spPr bwMode="auto">
              <a:xfrm>
                <a:off x="4422110" y="5693181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90" name="Line 1966"/>
              <p:cNvSpPr>
                <a:spLocks noChangeShapeType="1"/>
              </p:cNvSpPr>
              <p:nvPr/>
            </p:nvSpPr>
            <p:spPr bwMode="auto">
              <a:xfrm flipH="1">
                <a:off x="4359275" y="5754687"/>
                <a:ext cx="269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91" name="Rectangle 1967"/>
              <p:cNvSpPr>
                <a:spLocks noChangeArrowheads="1"/>
              </p:cNvSpPr>
              <p:nvPr/>
            </p:nvSpPr>
            <p:spPr bwMode="auto">
              <a:xfrm>
                <a:off x="4403725" y="5739477"/>
                <a:ext cx="25480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Oryza sativa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92" name="Line 1968"/>
              <p:cNvSpPr>
                <a:spLocks noChangeShapeType="1"/>
              </p:cNvSpPr>
              <p:nvPr/>
            </p:nvSpPr>
            <p:spPr bwMode="auto">
              <a:xfrm flipH="1">
                <a:off x="4333875" y="5729287"/>
                <a:ext cx="254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93" name="Line 1969"/>
              <p:cNvSpPr>
                <a:spLocks noChangeShapeType="1"/>
              </p:cNvSpPr>
              <p:nvPr/>
            </p:nvSpPr>
            <p:spPr bwMode="auto">
              <a:xfrm>
                <a:off x="4359275" y="5703887"/>
                <a:ext cx="1587" cy="508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94" name="Rectangle 1970"/>
              <p:cNvSpPr>
                <a:spLocks noChangeArrowheads="1"/>
              </p:cNvSpPr>
              <p:nvPr/>
            </p:nvSpPr>
            <p:spPr bwMode="auto">
              <a:xfrm>
                <a:off x="4374485" y="5718581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95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95" name="Line 1971"/>
              <p:cNvSpPr>
                <a:spLocks noChangeShapeType="1"/>
              </p:cNvSpPr>
              <p:nvPr/>
            </p:nvSpPr>
            <p:spPr bwMode="auto">
              <a:xfrm flipH="1">
                <a:off x="4333875" y="5783262"/>
                <a:ext cx="539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96" name="Rectangle 1972"/>
              <p:cNvSpPr>
                <a:spLocks noChangeArrowheads="1"/>
              </p:cNvSpPr>
              <p:nvPr/>
            </p:nvSpPr>
            <p:spPr bwMode="auto">
              <a:xfrm>
                <a:off x="4406900" y="5768052"/>
                <a:ext cx="42111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Brachypodium distachyon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2997" name="Line 1973"/>
              <p:cNvSpPr>
                <a:spLocks noChangeShapeType="1"/>
              </p:cNvSpPr>
              <p:nvPr/>
            </p:nvSpPr>
            <p:spPr bwMode="auto">
              <a:xfrm flipH="1">
                <a:off x="4035425" y="5754687"/>
                <a:ext cx="2984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98" name="Line 1974"/>
              <p:cNvSpPr>
                <a:spLocks noChangeShapeType="1"/>
              </p:cNvSpPr>
              <p:nvPr/>
            </p:nvSpPr>
            <p:spPr bwMode="auto">
              <a:xfrm>
                <a:off x="4333875" y="5729287"/>
                <a:ext cx="1587" cy="539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99" name="Rectangle 1975"/>
              <p:cNvSpPr>
                <a:spLocks noChangeArrowheads="1"/>
              </p:cNvSpPr>
              <p:nvPr/>
            </p:nvSpPr>
            <p:spPr bwMode="auto">
              <a:xfrm>
                <a:off x="4252188" y="5702556"/>
                <a:ext cx="82392" cy="554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00" name="Line 1976"/>
              <p:cNvSpPr>
                <a:spLocks noChangeShapeType="1"/>
              </p:cNvSpPr>
              <p:nvPr/>
            </p:nvSpPr>
            <p:spPr bwMode="auto">
              <a:xfrm flipH="1">
                <a:off x="3908425" y="5626100"/>
                <a:ext cx="1270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01" name="Line 1977"/>
              <p:cNvSpPr>
                <a:spLocks noChangeShapeType="1"/>
              </p:cNvSpPr>
              <p:nvPr/>
            </p:nvSpPr>
            <p:spPr bwMode="auto">
              <a:xfrm>
                <a:off x="4035425" y="5499100"/>
                <a:ext cx="1587" cy="255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02" name="Rectangle 1978"/>
              <p:cNvSpPr>
                <a:spLocks noChangeArrowheads="1"/>
              </p:cNvSpPr>
              <p:nvPr/>
            </p:nvSpPr>
            <p:spPr bwMode="auto">
              <a:xfrm>
                <a:off x="3978685" y="5629431"/>
                <a:ext cx="54928" cy="554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99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03" name="Line 1979"/>
              <p:cNvSpPr>
                <a:spLocks noChangeShapeType="1"/>
              </p:cNvSpPr>
              <p:nvPr/>
            </p:nvSpPr>
            <p:spPr bwMode="auto">
              <a:xfrm>
                <a:off x="4098925" y="5810250"/>
                <a:ext cx="15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04" name="Rectangle 1980"/>
              <p:cNvSpPr>
                <a:spLocks noChangeArrowheads="1"/>
              </p:cNvSpPr>
              <p:nvPr/>
            </p:nvSpPr>
            <p:spPr bwMode="auto">
              <a:xfrm>
                <a:off x="4141316" y="5796627"/>
                <a:ext cx="25022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Pinus taeda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05" name="Line 1981"/>
              <p:cNvSpPr>
                <a:spLocks noChangeShapeType="1"/>
              </p:cNvSpPr>
              <p:nvPr/>
            </p:nvSpPr>
            <p:spPr bwMode="auto">
              <a:xfrm>
                <a:off x="4098925" y="5838825"/>
                <a:ext cx="15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06" name="Rectangle 1982"/>
              <p:cNvSpPr>
                <a:spLocks noChangeArrowheads="1"/>
              </p:cNvSpPr>
              <p:nvPr/>
            </p:nvSpPr>
            <p:spPr bwMode="auto">
              <a:xfrm>
                <a:off x="4141316" y="5825202"/>
                <a:ext cx="25022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Pinus taeda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07" name="Line 1983"/>
              <p:cNvSpPr>
                <a:spLocks noChangeShapeType="1"/>
              </p:cNvSpPr>
              <p:nvPr/>
            </p:nvSpPr>
            <p:spPr bwMode="auto">
              <a:xfrm flipH="1">
                <a:off x="4013200" y="5824537"/>
                <a:ext cx="857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08" name="Line 1984"/>
              <p:cNvSpPr>
                <a:spLocks noChangeShapeType="1"/>
              </p:cNvSpPr>
              <p:nvPr/>
            </p:nvSpPr>
            <p:spPr bwMode="auto">
              <a:xfrm>
                <a:off x="4098925" y="5810250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09" name="Rectangle 1985"/>
              <p:cNvSpPr>
                <a:spLocks noChangeArrowheads="1"/>
              </p:cNvSpPr>
              <p:nvPr/>
            </p:nvSpPr>
            <p:spPr bwMode="auto">
              <a:xfrm>
                <a:off x="4100537" y="5812243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10" name="Line 1986"/>
              <p:cNvSpPr>
                <a:spLocks noChangeShapeType="1"/>
              </p:cNvSpPr>
              <p:nvPr/>
            </p:nvSpPr>
            <p:spPr bwMode="auto">
              <a:xfrm flipH="1">
                <a:off x="4105275" y="5867400"/>
                <a:ext cx="23971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11" name="Rectangle 1987"/>
              <p:cNvSpPr>
                <a:spLocks noChangeArrowheads="1"/>
              </p:cNvSpPr>
              <p:nvPr/>
            </p:nvSpPr>
            <p:spPr bwMode="auto">
              <a:xfrm>
                <a:off x="4364037" y="5852189"/>
                <a:ext cx="260909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Picea glauca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12" name="Line 1988"/>
              <p:cNvSpPr>
                <a:spLocks noChangeShapeType="1"/>
              </p:cNvSpPr>
              <p:nvPr/>
            </p:nvSpPr>
            <p:spPr bwMode="auto">
              <a:xfrm flipH="1">
                <a:off x="4105275" y="5894387"/>
                <a:ext cx="1111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13" name="Rectangle 1989"/>
              <p:cNvSpPr>
                <a:spLocks noChangeArrowheads="1"/>
              </p:cNvSpPr>
              <p:nvPr/>
            </p:nvSpPr>
            <p:spPr bwMode="auto">
              <a:xfrm>
                <a:off x="4141326" y="5879177"/>
                <a:ext cx="260909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Picea glauca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14" name="Line 1990"/>
              <p:cNvSpPr>
                <a:spLocks noChangeShapeType="1"/>
              </p:cNvSpPr>
              <p:nvPr/>
            </p:nvSpPr>
            <p:spPr bwMode="auto">
              <a:xfrm flipH="1">
                <a:off x="4013200" y="5880100"/>
                <a:ext cx="920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15" name="Line 1991"/>
              <p:cNvSpPr>
                <a:spLocks noChangeShapeType="1"/>
              </p:cNvSpPr>
              <p:nvPr/>
            </p:nvSpPr>
            <p:spPr bwMode="auto">
              <a:xfrm>
                <a:off x="4105275" y="5867400"/>
                <a:ext cx="1587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16" name="Rectangle 1992"/>
              <p:cNvSpPr>
                <a:spLocks noChangeArrowheads="1"/>
              </p:cNvSpPr>
              <p:nvPr/>
            </p:nvSpPr>
            <p:spPr bwMode="auto">
              <a:xfrm>
                <a:off x="4122073" y="5869393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17" name="Line 1993"/>
              <p:cNvSpPr>
                <a:spLocks noChangeShapeType="1"/>
              </p:cNvSpPr>
              <p:nvPr/>
            </p:nvSpPr>
            <p:spPr bwMode="auto">
              <a:xfrm flipH="1">
                <a:off x="3908425" y="5853112"/>
                <a:ext cx="1047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18" name="Line 1994"/>
              <p:cNvSpPr>
                <a:spLocks noChangeShapeType="1"/>
              </p:cNvSpPr>
              <p:nvPr/>
            </p:nvSpPr>
            <p:spPr bwMode="auto">
              <a:xfrm>
                <a:off x="4013200" y="5824537"/>
                <a:ext cx="1587" cy="555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19" name="Rectangle 1995"/>
              <p:cNvSpPr>
                <a:spLocks noChangeArrowheads="1"/>
              </p:cNvSpPr>
              <p:nvPr/>
            </p:nvSpPr>
            <p:spPr bwMode="auto">
              <a:xfrm>
                <a:off x="4014904" y="5824157"/>
                <a:ext cx="82392" cy="554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20" name="Line 1996"/>
              <p:cNvSpPr>
                <a:spLocks noChangeShapeType="1"/>
              </p:cNvSpPr>
              <p:nvPr/>
            </p:nvSpPr>
            <p:spPr bwMode="auto">
              <a:xfrm flipH="1">
                <a:off x="3851275" y="5740400"/>
                <a:ext cx="571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21" name="Line 1997"/>
              <p:cNvSpPr>
                <a:spLocks noChangeShapeType="1"/>
              </p:cNvSpPr>
              <p:nvPr/>
            </p:nvSpPr>
            <p:spPr bwMode="auto">
              <a:xfrm>
                <a:off x="3908425" y="5626100"/>
                <a:ext cx="1587" cy="2270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22" name="Rectangle 1998"/>
              <p:cNvSpPr>
                <a:spLocks noChangeArrowheads="1"/>
              </p:cNvSpPr>
              <p:nvPr/>
            </p:nvSpPr>
            <p:spPr bwMode="auto">
              <a:xfrm>
                <a:off x="3849154" y="5689039"/>
                <a:ext cx="54928" cy="554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80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23" name="Line 1999"/>
              <p:cNvSpPr>
                <a:spLocks noChangeShapeType="1"/>
              </p:cNvSpPr>
              <p:nvPr/>
            </p:nvSpPr>
            <p:spPr bwMode="auto">
              <a:xfrm flipH="1">
                <a:off x="4237037" y="5922962"/>
                <a:ext cx="79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24" name="Rectangle 2000"/>
              <p:cNvSpPr>
                <a:spLocks noChangeArrowheads="1"/>
              </p:cNvSpPr>
              <p:nvPr/>
            </p:nvSpPr>
            <p:spPr bwMode="auto">
              <a:xfrm>
                <a:off x="4269913" y="5907752"/>
                <a:ext cx="353981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Linum usitatissimum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25" name="Line 2001"/>
              <p:cNvSpPr>
                <a:spLocks noChangeShapeType="1"/>
              </p:cNvSpPr>
              <p:nvPr/>
            </p:nvSpPr>
            <p:spPr bwMode="auto">
              <a:xfrm flipH="1">
                <a:off x="4237037" y="5949950"/>
                <a:ext cx="127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26" name="Rectangle 2002"/>
              <p:cNvSpPr>
                <a:spLocks noChangeArrowheads="1"/>
              </p:cNvSpPr>
              <p:nvPr/>
            </p:nvSpPr>
            <p:spPr bwMode="auto">
              <a:xfrm>
                <a:off x="4276263" y="5936327"/>
                <a:ext cx="353981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Linum usitatissimum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27" name="Line 2003"/>
              <p:cNvSpPr>
                <a:spLocks noChangeShapeType="1"/>
              </p:cNvSpPr>
              <p:nvPr/>
            </p:nvSpPr>
            <p:spPr bwMode="auto">
              <a:xfrm flipH="1">
                <a:off x="4138612" y="5935662"/>
                <a:ext cx="984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28" name="Line 2004"/>
              <p:cNvSpPr>
                <a:spLocks noChangeShapeType="1"/>
              </p:cNvSpPr>
              <p:nvPr/>
            </p:nvSpPr>
            <p:spPr bwMode="auto">
              <a:xfrm>
                <a:off x="4237037" y="5922962"/>
                <a:ext cx="1587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29" name="Rectangle 2005"/>
              <p:cNvSpPr>
                <a:spLocks noChangeArrowheads="1"/>
              </p:cNvSpPr>
              <p:nvPr/>
            </p:nvSpPr>
            <p:spPr bwMode="auto">
              <a:xfrm>
                <a:off x="4253835" y="5924956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30" name="Line 2006"/>
              <p:cNvSpPr>
                <a:spLocks noChangeShapeType="1"/>
              </p:cNvSpPr>
              <p:nvPr/>
            </p:nvSpPr>
            <p:spPr bwMode="auto">
              <a:xfrm flipH="1">
                <a:off x="4152900" y="5978525"/>
                <a:ext cx="333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31" name="Rectangle 2007"/>
              <p:cNvSpPr>
                <a:spLocks noChangeArrowheads="1"/>
              </p:cNvSpPr>
              <p:nvPr/>
            </p:nvSpPr>
            <p:spPr bwMode="auto">
              <a:xfrm>
                <a:off x="4212763" y="5964902"/>
                <a:ext cx="329569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Ricinus communis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32" name="Line 2008"/>
              <p:cNvSpPr>
                <a:spLocks noChangeShapeType="1"/>
              </p:cNvSpPr>
              <p:nvPr/>
            </p:nvSpPr>
            <p:spPr bwMode="auto">
              <a:xfrm flipH="1">
                <a:off x="4152900" y="6007100"/>
                <a:ext cx="396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33" name="Rectangle 2009"/>
              <p:cNvSpPr>
                <a:spLocks noChangeArrowheads="1"/>
              </p:cNvSpPr>
              <p:nvPr/>
            </p:nvSpPr>
            <p:spPr bwMode="auto">
              <a:xfrm>
                <a:off x="4217526" y="5993477"/>
                <a:ext cx="324991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Manihot esculenta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34" name="Line 2010"/>
              <p:cNvSpPr>
                <a:spLocks noChangeShapeType="1"/>
              </p:cNvSpPr>
              <p:nvPr/>
            </p:nvSpPr>
            <p:spPr bwMode="auto">
              <a:xfrm flipH="1">
                <a:off x="4138612" y="5992812"/>
                <a:ext cx="142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35" name="Line 2011"/>
              <p:cNvSpPr>
                <a:spLocks noChangeShapeType="1"/>
              </p:cNvSpPr>
              <p:nvPr/>
            </p:nvSpPr>
            <p:spPr bwMode="auto">
              <a:xfrm>
                <a:off x="4152900" y="5978525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36" name="Rectangle 2012"/>
              <p:cNvSpPr>
                <a:spLocks noChangeArrowheads="1"/>
              </p:cNvSpPr>
              <p:nvPr/>
            </p:nvSpPr>
            <p:spPr bwMode="auto">
              <a:xfrm>
                <a:off x="4169698" y="5980518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37" name="Line 2013"/>
              <p:cNvSpPr>
                <a:spLocks noChangeShapeType="1"/>
              </p:cNvSpPr>
              <p:nvPr/>
            </p:nvSpPr>
            <p:spPr bwMode="auto">
              <a:xfrm flipH="1">
                <a:off x="4127500" y="5964237"/>
                <a:ext cx="1111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38" name="Line 2014"/>
              <p:cNvSpPr>
                <a:spLocks noChangeShapeType="1"/>
              </p:cNvSpPr>
              <p:nvPr/>
            </p:nvSpPr>
            <p:spPr bwMode="auto">
              <a:xfrm>
                <a:off x="4138612" y="5935662"/>
                <a:ext cx="1587" cy="571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40" name="Line 2016"/>
              <p:cNvSpPr>
                <a:spLocks noChangeShapeType="1"/>
              </p:cNvSpPr>
              <p:nvPr/>
            </p:nvSpPr>
            <p:spPr bwMode="auto">
              <a:xfrm flipH="1">
                <a:off x="4191000" y="6035675"/>
                <a:ext cx="206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41" name="Rectangle 2017"/>
              <p:cNvSpPr>
                <a:spLocks noChangeArrowheads="1"/>
              </p:cNvSpPr>
              <p:nvPr/>
            </p:nvSpPr>
            <p:spPr bwMode="auto">
              <a:xfrm>
                <a:off x="4238163" y="6020464"/>
                <a:ext cx="349404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Populus trichocarpa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PHO1;H8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42" name="Line 2018"/>
              <p:cNvSpPr>
                <a:spLocks noChangeShapeType="1"/>
              </p:cNvSpPr>
              <p:nvPr/>
            </p:nvSpPr>
            <p:spPr bwMode="auto">
              <a:xfrm flipH="1">
                <a:off x="4191000" y="6064250"/>
                <a:ext cx="79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43" name="Rectangle 2019"/>
              <p:cNvSpPr>
                <a:spLocks noChangeArrowheads="1"/>
              </p:cNvSpPr>
              <p:nvPr/>
            </p:nvSpPr>
            <p:spPr bwMode="auto">
              <a:xfrm>
                <a:off x="4223876" y="6049039"/>
                <a:ext cx="349404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Populus trichocarpa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44" name="Line 2020"/>
              <p:cNvSpPr>
                <a:spLocks noChangeShapeType="1"/>
              </p:cNvSpPr>
              <p:nvPr/>
            </p:nvSpPr>
            <p:spPr bwMode="auto">
              <a:xfrm flipH="1">
                <a:off x="4159250" y="6048375"/>
                <a:ext cx="317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45" name="Line 2021"/>
              <p:cNvSpPr>
                <a:spLocks noChangeShapeType="1"/>
              </p:cNvSpPr>
              <p:nvPr/>
            </p:nvSpPr>
            <p:spPr bwMode="auto">
              <a:xfrm>
                <a:off x="4191000" y="6035675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46" name="Rectangle 2022"/>
              <p:cNvSpPr>
                <a:spLocks noChangeArrowheads="1"/>
              </p:cNvSpPr>
              <p:nvPr/>
            </p:nvSpPr>
            <p:spPr bwMode="auto">
              <a:xfrm>
                <a:off x="4207798" y="6037668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47" name="Line 2023"/>
              <p:cNvSpPr>
                <a:spLocks noChangeShapeType="1"/>
              </p:cNvSpPr>
              <p:nvPr/>
            </p:nvSpPr>
            <p:spPr bwMode="auto">
              <a:xfrm flipH="1">
                <a:off x="4159250" y="6091237"/>
                <a:ext cx="349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48" name="Rectangle 2024"/>
              <p:cNvSpPr>
                <a:spLocks noChangeArrowheads="1"/>
              </p:cNvSpPr>
              <p:nvPr/>
            </p:nvSpPr>
            <p:spPr bwMode="auto">
              <a:xfrm>
                <a:off x="4219113" y="6077614"/>
                <a:ext cx="349404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Populus trichocarpa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49" name="Line 2025"/>
              <p:cNvSpPr>
                <a:spLocks noChangeShapeType="1"/>
              </p:cNvSpPr>
              <p:nvPr/>
            </p:nvSpPr>
            <p:spPr bwMode="auto">
              <a:xfrm flipH="1">
                <a:off x="4133850" y="6070600"/>
                <a:ext cx="254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50" name="Line 2026"/>
              <p:cNvSpPr>
                <a:spLocks noChangeShapeType="1"/>
              </p:cNvSpPr>
              <p:nvPr/>
            </p:nvSpPr>
            <p:spPr bwMode="auto">
              <a:xfrm>
                <a:off x="4159250" y="6048375"/>
                <a:ext cx="1587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51" name="Rectangle 2027"/>
              <p:cNvSpPr>
                <a:spLocks noChangeArrowheads="1"/>
              </p:cNvSpPr>
              <p:nvPr/>
            </p:nvSpPr>
            <p:spPr bwMode="auto">
              <a:xfrm>
                <a:off x="4176048" y="6058306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52" name="Line 2028"/>
              <p:cNvSpPr>
                <a:spLocks noChangeShapeType="1"/>
              </p:cNvSpPr>
              <p:nvPr/>
            </p:nvSpPr>
            <p:spPr bwMode="auto">
              <a:xfrm flipH="1">
                <a:off x="4133850" y="6119812"/>
                <a:ext cx="714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53" name="Rectangle 2029"/>
              <p:cNvSpPr>
                <a:spLocks noChangeArrowheads="1"/>
              </p:cNvSpPr>
              <p:nvPr/>
            </p:nvSpPr>
            <p:spPr bwMode="auto">
              <a:xfrm>
                <a:off x="4230226" y="6106189"/>
                <a:ext cx="279218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Carica papaya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54" name="Line 2030"/>
              <p:cNvSpPr>
                <a:spLocks noChangeShapeType="1"/>
              </p:cNvSpPr>
              <p:nvPr/>
            </p:nvSpPr>
            <p:spPr bwMode="auto">
              <a:xfrm flipH="1">
                <a:off x="4127500" y="6096000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55" name="Line 2031"/>
              <p:cNvSpPr>
                <a:spLocks noChangeShapeType="1"/>
              </p:cNvSpPr>
              <p:nvPr/>
            </p:nvSpPr>
            <p:spPr bwMode="auto">
              <a:xfrm>
                <a:off x="4133850" y="6070600"/>
                <a:ext cx="1587" cy="492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57" name="Line 2033"/>
              <p:cNvSpPr>
                <a:spLocks noChangeShapeType="1"/>
              </p:cNvSpPr>
              <p:nvPr/>
            </p:nvSpPr>
            <p:spPr bwMode="auto">
              <a:xfrm flipH="1">
                <a:off x="4122737" y="6029325"/>
                <a:ext cx="47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58" name="Line 2034"/>
              <p:cNvSpPr>
                <a:spLocks noChangeShapeType="1"/>
              </p:cNvSpPr>
              <p:nvPr/>
            </p:nvSpPr>
            <p:spPr bwMode="auto">
              <a:xfrm>
                <a:off x="4127500" y="5964237"/>
                <a:ext cx="1587" cy="1317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59" name="Rectangle 2035"/>
              <p:cNvSpPr>
                <a:spLocks noChangeArrowheads="1"/>
              </p:cNvSpPr>
              <p:nvPr/>
            </p:nvSpPr>
            <p:spPr bwMode="auto">
              <a:xfrm>
                <a:off x="4144298" y="6018618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60" name="Line 2036"/>
              <p:cNvSpPr>
                <a:spLocks noChangeShapeType="1"/>
              </p:cNvSpPr>
              <p:nvPr/>
            </p:nvSpPr>
            <p:spPr bwMode="auto">
              <a:xfrm flipH="1">
                <a:off x="4264025" y="6148387"/>
                <a:ext cx="222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61" name="Rectangle 2037"/>
              <p:cNvSpPr>
                <a:spLocks noChangeArrowheads="1"/>
              </p:cNvSpPr>
              <p:nvPr/>
            </p:nvSpPr>
            <p:spPr bwMode="auto">
              <a:xfrm>
                <a:off x="4311188" y="6133177"/>
                <a:ext cx="27311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PHO1;H9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62" name="Line 2038"/>
              <p:cNvSpPr>
                <a:spLocks noChangeShapeType="1"/>
              </p:cNvSpPr>
              <p:nvPr/>
            </p:nvSpPr>
            <p:spPr bwMode="auto">
              <a:xfrm flipH="1">
                <a:off x="4264025" y="6176962"/>
                <a:ext cx="381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63" name="Rectangle 2039"/>
              <p:cNvSpPr>
                <a:spLocks noChangeArrowheads="1"/>
              </p:cNvSpPr>
              <p:nvPr/>
            </p:nvSpPr>
            <p:spPr bwMode="auto">
              <a:xfrm>
                <a:off x="4328651" y="6161752"/>
                <a:ext cx="28684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64" name="Line 2040"/>
              <p:cNvSpPr>
                <a:spLocks noChangeShapeType="1"/>
              </p:cNvSpPr>
              <p:nvPr/>
            </p:nvSpPr>
            <p:spPr bwMode="auto">
              <a:xfrm flipH="1">
                <a:off x="4259262" y="6161087"/>
                <a:ext cx="47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65" name="Line 2041"/>
              <p:cNvSpPr>
                <a:spLocks noChangeShapeType="1"/>
              </p:cNvSpPr>
              <p:nvPr/>
            </p:nvSpPr>
            <p:spPr bwMode="auto">
              <a:xfrm>
                <a:off x="4264025" y="6148387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66" name="Rectangle 2042"/>
              <p:cNvSpPr>
                <a:spLocks noChangeArrowheads="1"/>
              </p:cNvSpPr>
              <p:nvPr/>
            </p:nvSpPr>
            <p:spPr bwMode="auto">
              <a:xfrm>
                <a:off x="4279235" y="6150381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52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67" name="Line 2043"/>
              <p:cNvSpPr>
                <a:spLocks noChangeShapeType="1"/>
              </p:cNvSpPr>
              <p:nvPr/>
            </p:nvSpPr>
            <p:spPr bwMode="auto">
              <a:xfrm flipH="1">
                <a:off x="4259262" y="6203950"/>
                <a:ext cx="127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68" name="Rectangle 2044"/>
              <p:cNvSpPr>
                <a:spLocks noChangeArrowheads="1"/>
              </p:cNvSpPr>
              <p:nvPr/>
            </p:nvSpPr>
            <p:spPr bwMode="auto">
              <a:xfrm>
                <a:off x="4296901" y="6188739"/>
                <a:ext cx="28684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Brassica rapa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69" name="Line 2045"/>
              <p:cNvSpPr>
                <a:spLocks noChangeShapeType="1"/>
              </p:cNvSpPr>
              <p:nvPr/>
            </p:nvSpPr>
            <p:spPr bwMode="auto">
              <a:xfrm flipH="1">
                <a:off x="4256087" y="6181725"/>
                <a:ext cx="31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70" name="Line 2046"/>
              <p:cNvSpPr>
                <a:spLocks noChangeShapeType="1"/>
              </p:cNvSpPr>
              <p:nvPr/>
            </p:nvSpPr>
            <p:spPr bwMode="auto">
              <a:xfrm>
                <a:off x="4259262" y="6161087"/>
                <a:ext cx="1587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71" name="Rectangle 2047"/>
              <p:cNvSpPr>
                <a:spLocks noChangeArrowheads="1"/>
              </p:cNvSpPr>
              <p:nvPr/>
            </p:nvSpPr>
            <p:spPr bwMode="auto">
              <a:xfrm>
                <a:off x="4276060" y="6171018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75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72" name="Line 2048"/>
              <p:cNvSpPr>
                <a:spLocks noChangeShapeType="1"/>
              </p:cNvSpPr>
              <p:nvPr/>
            </p:nvSpPr>
            <p:spPr bwMode="auto">
              <a:xfrm flipH="1">
                <a:off x="4256087" y="6232525"/>
                <a:ext cx="79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73" name="Rectangle 2049"/>
              <p:cNvSpPr>
                <a:spLocks noChangeArrowheads="1"/>
              </p:cNvSpPr>
              <p:nvPr/>
            </p:nvSpPr>
            <p:spPr bwMode="auto">
              <a:xfrm>
                <a:off x="4288963" y="6217314"/>
                <a:ext cx="37381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Thellungiella halophila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74" name="Line 2050"/>
              <p:cNvSpPr>
                <a:spLocks noChangeShapeType="1"/>
              </p:cNvSpPr>
              <p:nvPr/>
            </p:nvSpPr>
            <p:spPr bwMode="auto">
              <a:xfrm flipH="1">
                <a:off x="4246562" y="6207125"/>
                <a:ext cx="95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75" name="Line 2051"/>
              <p:cNvSpPr>
                <a:spLocks noChangeShapeType="1"/>
              </p:cNvSpPr>
              <p:nvPr/>
            </p:nvSpPr>
            <p:spPr bwMode="auto">
              <a:xfrm>
                <a:off x="4256087" y="6181725"/>
                <a:ext cx="1587" cy="508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76" name="Rectangle 2052"/>
              <p:cNvSpPr>
                <a:spLocks noChangeArrowheads="1"/>
              </p:cNvSpPr>
              <p:nvPr/>
            </p:nvSpPr>
            <p:spPr bwMode="auto">
              <a:xfrm>
                <a:off x="4271298" y="6194831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82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77" name="Line 2053"/>
              <p:cNvSpPr>
                <a:spLocks noChangeShapeType="1"/>
              </p:cNvSpPr>
              <p:nvPr/>
            </p:nvSpPr>
            <p:spPr bwMode="auto">
              <a:xfrm flipH="1">
                <a:off x="4252912" y="6259512"/>
                <a:ext cx="158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78" name="Rectangle 2054"/>
              <p:cNvSpPr>
                <a:spLocks noChangeArrowheads="1"/>
              </p:cNvSpPr>
              <p:nvPr/>
            </p:nvSpPr>
            <p:spPr bwMode="auto">
              <a:xfrm>
                <a:off x="4295313" y="6245889"/>
                <a:ext cx="35245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Arabidopsis thaliana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79" name="Line 2055"/>
              <p:cNvSpPr>
                <a:spLocks noChangeShapeType="1"/>
              </p:cNvSpPr>
              <p:nvPr/>
            </p:nvSpPr>
            <p:spPr bwMode="auto">
              <a:xfrm flipH="1">
                <a:off x="4252912" y="6288087"/>
                <a:ext cx="158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80" name="Rectangle 2056"/>
              <p:cNvSpPr>
                <a:spLocks noChangeArrowheads="1"/>
              </p:cNvSpPr>
              <p:nvPr/>
            </p:nvSpPr>
            <p:spPr bwMode="auto">
              <a:xfrm>
                <a:off x="4295313" y="6274464"/>
                <a:ext cx="299053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Capsella rubella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81" name="Line 2057"/>
              <p:cNvSpPr>
                <a:spLocks noChangeShapeType="1"/>
              </p:cNvSpPr>
              <p:nvPr/>
            </p:nvSpPr>
            <p:spPr bwMode="auto">
              <a:xfrm flipH="1">
                <a:off x="4246562" y="6273800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82" name="Line 2058"/>
              <p:cNvSpPr>
                <a:spLocks noChangeShapeType="1"/>
              </p:cNvSpPr>
              <p:nvPr/>
            </p:nvSpPr>
            <p:spPr bwMode="auto">
              <a:xfrm>
                <a:off x="4252912" y="6259512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83" name="Rectangle 2059"/>
              <p:cNvSpPr>
                <a:spLocks noChangeArrowheads="1"/>
              </p:cNvSpPr>
              <p:nvPr/>
            </p:nvSpPr>
            <p:spPr bwMode="auto">
              <a:xfrm>
                <a:off x="4268123" y="6261506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71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84" name="Line 2060"/>
              <p:cNvSpPr>
                <a:spLocks noChangeShapeType="1"/>
              </p:cNvSpPr>
              <p:nvPr/>
            </p:nvSpPr>
            <p:spPr bwMode="auto">
              <a:xfrm flipH="1">
                <a:off x="4133850" y="6240462"/>
                <a:ext cx="11271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85" name="Line 2061"/>
              <p:cNvSpPr>
                <a:spLocks noChangeShapeType="1"/>
              </p:cNvSpPr>
              <p:nvPr/>
            </p:nvSpPr>
            <p:spPr bwMode="auto">
              <a:xfrm>
                <a:off x="4246562" y="6207125"/>
                <a:ext cx="1587" cy="666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86" name="Rectangle 2062"/>
              <p:cNvSpPr>
                <a:spLocks noChangeArrowheads="1"/>
              </p:cNvSpPr>
              <p:nvPr/>
            </p:nvSpPr>
            <p:spPr bwMode="auto">
              <a:xfrm>
                <a:off x="4263360" y="6228168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87" name="Line 2063"/>
              <p:cNvSpPr>
                <a:spLocks noChangeShapeType="1"/>
              </p:cNvSpPr>
              <p:nvPr/>
            </p:nvSpPr>
            <p:spPr bwMode="auto">
              <a:xfrm>
                <a:off x="4179887" y="6316662"/>
                <a:ext cx="15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88" name="Rectangle 2064"/>
              <p:cNvSpPr>
                <a:spLocks noChangeArrowheads="1"/>
              </p:cNvSpPr>
              <p:nvPr/>
            </p:nvSpPr>
            <p:spPr bwMode="auto">
              <a:xfrm>
                <a:off x="4204826" y="6301452"/>
                <a:ext cx="28684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Citrus sinensis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89" name="Line 2065"/>
              <p:cNvSpPr>
                <a:spLocks noChangeShapeType="1"/>
              </p:cNvSpPr>
              <p:nvPr/>
            </p:nvSpPr>
            <p:spPr bwMode="auto">
              <a:xfrm flipH="1">
                <a:off x="4179887" y="6345237"/>
                <a:ext cx="31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90" name="Rectangle 2066"/>
              <p:cNvSpPr>
                <a:spLocks noChangeArrowheads="1"/>
              </p:cNvSpPr>
              <p:nvPr/>
            </p:nvSpPr>
            <p:spPr bwMode="auto">
              <a:xfrm>
                <a:off x="4208001" y="6330027"/>
                <a:ext cx="31583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Citrus clementina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91" name="Line 2067"/>
              <p:cNvSpPr>
                <a:spLocks noChangeShapeType="1"/>
              </p:cNvSpPr>
              <p:nvPr/>
            </p:nvSpPr>
            <p:spPr bwMode="auto">
              <a:xfrm flipH="1">
                <a:off x="4133850" y="6329362"/>
                <a:ext cx="460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92" name="Line 2068"/>
              <p:cNvSpPr>
                <a:spLocks noChangeShapeType="1"/>
              </p:cNvSpPr>
              <p:nvPr/>
            </p:nvSpPr>
            <p:spPr bwMode="auto">
              <a:xfrm>
                <a:off x="4179887" y="6316662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93" name="Rectangle 2069"/>
              <p:cNvSpPr>
                <a:spLocks noChangeArrowheads="1"/>
              </p:cNvSpPr>
              <p:nvPr/>
            </p:nvSpPr>
            <p:spPr bwMode="auto">
              <a:xfrm>
                <a:off x="4192606" y="6316164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094" name="Line 2070"/>
              <p:cNvSpPr>
                <a:spLocks noChangeShapeType="1"/>
              </p:cNvSpPr>
              <p:nvPr/>
            </p:nvSpPr>
            <p:spPr bwMode="auto">
              <a:xfrm flipH="1">
                <a:off x="4122737" y="6284912"/>
                <a:ext cx="1111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95" name="Line 2071"/>
              <p:cNvSpPr>
                <a:spLocks noChangeShapeType="1"/>
              </p:cNvSpPr>
              <p:nvPr/>
            </p:nvSpPr>
            <p:spPr bwMode="auto">
              <a:xfrm>
                <a:off x="4133850" y="6240462"/>
                <a:ext cx="1587" cy="889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97" name="Line 2073"/>
              <p:cNvSpPr>
                <a:spLocks noChangeShapeType="1"/>
              </p:cNvSpPr>
              <p:nvPr/>
            </p:nvSpPr>
            <p:spPr bwMode="auto">
              <a:xfrm flipH="1">
                <a:off x="4121150" y="6157912"/>
                <a:ext cx="15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98" name="Line 2074"/>
              <p:cNvSpPr>
                <a:spLocks noChangeShapeType="1"/>
              </p:cNvSpPr>
              <p:nvPr/>
            </p:nvSpPr>
            <p:spPr bwMode="auto">
              <a:xfrm>
                <a:off x="4122737" y="6029325"/>
                <a:ext cx="1587" cy="255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0" name="Line 2076"/>
              <p:cNvSpPr>
                <a:spLocks noChangeShapeType="1"/>
              </p:cNvSpPr>
              <p:nvPr/>
            </p:nvSpPr>
            <p:spPr bwMode="auto">
              <a:xfrm flipH="1">
                <a:off x="4252912" y="6372225"/>
                <a:ext cx="95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1" name="Rectangle 2077"/>
              <p:cNvSpPr>
                <a:spLocks noChangeArrowheads="1"/>
              </p:cNvSpPr>
              <p:nvPr/>
            </p:nvSpPr>
            <p:spPr bwMode="auto">
              <a:xfrm>
                <a:off x="4286471" y="6356110"/>
                <a:ext cx="26853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02" name="Line 2078"/>
              <p:cNvSpPr>
                <a:spLocks noChangeShapeType="1"/>
              </p:cNvSpPr>
              <p:nvPr/>
            </p:nvSpPr>
            <p:spPr bwMode="auto">
              <a:xfrm flipH="1">
                <a:off x="4252912" y="6400800"/>
                <a:ext cx="174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3" name="Rectangle 2079"/>
              <p:cNvSpPr>
                <a:spLocks noChangeArrowheads="1"/>
              </p:cNvSpPr>
              <p:nvPr/>
            </p:nvSpPr>
            <p:spPr bwMode="auto">
              <a:xfrm>
                <a:off x="4292821" y="6384685"/>
                <a:ext cx="26853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Glycine max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04" name="Line 2080"/>
              <p:cNvSpPr>
                <a:spLocks noChangeShapeType="1"/>
              </p:cNvSpPr>
              <p:nvPr/>
            </p:nvSpPr>
            <p:spPr bwMode="auto">
              <a:xfrm flipH="1">
                <a:off x="4243387" y="6386512"/>
                <a:ext cx="95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5" name="Line 2081"/>
              <p:cNvSpPr>
                <a:spLocks noChangeShapeType="1"/>
              </p:cNvSpPr>
              <p:nvPr/>
            </p:nvSpPr>
            <p:spPr bwMode="auto">
              <a:xfrm>
                <a:off x="4252912" y="6372225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6" name="Rectangle 2082"/>
              <p:cNvSpPr>
                <a:spLocks noChangeArrowheads="1"/>
              </p:cNvSpPr>
              <p:nvPr/>
            </p:nvSpPr>
            <p:spPr bwMode="auto">
              <a:xfrm>
                <a:off x="4265631" y="6371726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98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07" name="Line 2083"/>
              <p:cNvSpPr>
                <a:spLocks noChangeShapeType="1"/>
              </p:cNvSpPr>
              <p:nvPr/>
            </p:nvSpPr>
            <p:spPr bwMode="auto">
              <a:xfrm flipH="1">
                <a:off x="4243387" y="6429375"/>
                <a:ext cx="222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8" name="Rectangle 2084"/>
              <p:cNvSpPr>
                <a:spLocks noChangeArrowheads="1"/>
              </p:cNvSpPr>
              <p:nvPr/>
            </p:nvSpPr>
            <p:spPr bwMode="auto">
              <a:xfrm>
                <a:off x="4288059" y="6411672"/>
                <a:ext cx="335672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Phaseolus vulgaris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09" name="Line 2085"/>
              <p:cNvSpPr>
                <a:spLocks noChangeShapeType="1"/>
              </p:cNvSpPr>
              <p:nvPr/>
            </p:nvSpPr>
            <p:spPr bwMode="auto">
              <a:xfrm flipH="1">
                <a:off x="4149725" y="6407150"/>
                <a:ext cx="936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10" name="Line 2086"/>
              <p:cNvSpPr>
                <a:spLocks noChangeShapeType="1"/>
              </p:cNvSpPr>
              <p:nvPr/>
            </p:nvSpPr>
            <p:spPr bwMode="auto">
              <a:xfrm>
                <a:off x="4243387" y="6386512"/>
                <a:ext cx="1587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11" name="Rectangle 2087"/>
              <p:cNvSpPr>
                <a:spLocks noChangeArrowheads="1"/>
              </p:cNvSpPr>
              <p:nvPr/>
            </p:nvSpPr>
            <p:spPr bwMode="auto">
              <a:xfrm>
                <a:off x="4257693" y="6393951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12" name="Line 2088"/>
              <p:cNvSpPr>
                <a:spLocks noChangeShapeType="1"/>
              </p:cNvSpPr>
              <p:nvPr/>
            </p:nvSpPr>
            <p:spPr bwMode="auto">
              <a:xfrm flipH="1">
                <a:off x="4149725" y="6457950"/>
                <a:ext cx="1047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13" name="Rectangle 2089"/>
              <p:cNvSpPr>
                <a:spLocks noChangeArrowheads="1"/>
              </p:cNvSpPr>
              <p:nvPr/>
            </p:nvSpPr>
            <p:spPr bwMode="auto">
              <a:xfrm>
                <a:off x="4276946" y="6440247"/>
                <a:ext cx="306682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Cucumis sativus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14" name="Line 2090"/>
              <p:cNvSpPr>
                <a:spLocks noChangeShapeType="1"/>
              </p:cNvSpPr>
              <p:nvPr/>
            </p:nvSpPr>
            <p:spPr bwMode="auto">
              <a:xfrm flipH="1">
                <a:off x="4140200" y="6432550"/>
                <a:ext cx="95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15" name="Line 2091"/>
              <p:cNvSpPr>
                <a:spLocks noChangeShapeType="1"/>
              </p:cNvSpPr>
              <p:nvPr/>
            </p:nvSpPr>
            <p:spPr bwMode="auto">
              <a:xfrm>
                <a:off x="4149725" y="6407150"/>
                <a:ext cx="1587" cy="508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17" name="Line 2093"/>
              <p:cNvSpPr>
                <a:spLocks noChangeShapeType="1"/>
              </p:cNvSpPr>
              <p:nvPr/>
            </p:nvSpPr>
            <p:spPr bwMode="auto">
              <a:xfrm flipH="1">
                <a:off x="4140200" y="6486525"/>
                <a:ext cx="1238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18" name="Rectangle 2094"/>
              <p:cNvSpPr>
                <a:spLocks noChangeArrowheads="1"/>
              </p:cNvSpPr>
              <p:nvPr/>
            </p:nvSpPr>
            <p:spPr bwMode="auto">
              <a:xfrm>
                <a:off x="4288059" y="6468822"/>
                <a:ext cx="338723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Eucalyptus grandis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19" name="Line 2095"/>
              <p:cNvSpPr>
                <a:spLocks noChangeShapeType="1"/>
              </p:cNvSpPr>
              <p:nvPr/>
            </p:nvSpPr>
            <p:spPr bwMode="auto">
              <a:xfrm flipH="1">
                <a:off x="4133850" y="6457950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20" name="Line 2096"/>
              <p:cNvSpPr>
                <a:spLocks noChangeShapeType="1"/>
              </p:cNvSpPr>
              <p:nvPr/>
            </p:nvSpPr>
            <p:spPr bwMode="auto">
              <a:xfrm>
                <a:off x="4140200" y="6432550"/>
                <a:ext cx="1587" cy="539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22" name="Line 2098"/>
              <p:cNvSpPr>
                <a:spLocks noChangeShapeType="1"/>
              </p:cNvSpPr>
              <p:nvPr/>
            </p:nvSpPr>
            <p:spPr bwMode="auto">
              <a:xfrm flipH="1">
                <a:off x="4202112" y="6513512"/>
                <a:ext cx="158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23" name="Rectangle 2099"/>
              <p:cNvSpPr>
                <a:spLocks noChangeArrowheads="1"/>
              </p:cNvSpPr>
              <p:nvPr/>
            </p:nvSpPr>
            <p:spPr bwMode="auto">
              <a:xfrm>
                <a:off x="4240434" y="6497397"/>
                <a:ext cx="308208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Malus domestica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24" name="Line 2100"/>
              <p:cNvSpPr>
                <a:spLocks noChangeShapeType="1"/>
              </p:cNvSpPr>
              <p:nvPr/>
            </p:nvSpPr>
            <p:spPr bwMode="auto">
              <a:xfrm flipH="1">
                <a:off x="4202112" y="6540500"/>
                <a:ext cx="460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25" name="Rectangle 2101"/>
              <p:cNvSpPr>
                <a:spLocks noChangeArrowheads="1"/>
              </p:cNvSpPr>
              <p:nvPr/>
            </p:nvSpPr>
            <p:spPr bwMode="auto">
              <a:xfrm>
                <a:off x="4272184" y="6524385"/>
                <a:ext cx="308208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Malus domestica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26" name="Line 2102"/>
              <p:cNvSpPr>
                <a:spLocks noChangeShapeType="1"/>
              </p:cNvSpPr>
              <p:nvPr/>
            </p:nvSpPr>
            <p:spPr bwMode="auto">
              <a:xfrm flipH="1">
                <a:off x="4164012" y="6527800"/>
                <a:ext cx="381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27" name="Line 2103"/>
              <p:cNvSpPr>
                <a:spLocks noChangeShapeType="1"/>
              </p:cNvSpPr>
              <p:nvPr/>
            </p:nvSpPr>
            <p:spPr bwMode="auto">
              <a:xfrm>
                <a:off x="4202112" y="6513512"/>
                <a:ext cx="1587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28" name="Rectangle 2104"/>
              <p:cNvSpPr>
                <a:spLocks noChangeArrowheads="1"/>
              </p:cNvSpPr>
              <p:nvPr/>
            </p:nvSpPr>
            <p:spPr bwMode="auto">
              <a:xfrm>
                <a:off x="4216418" y="6513014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29" name="Line 2105"/>
              <p:cNvSpPr>
                <a:spLocks noChangeShapeType="1"/>
              </p:cNvSpPr>
              <p:nvPr/>
            </p:nvSpPr>
            <p:spPr bwMode="auto">
              <a:xfrm flipH="1">
                <a:off x="4164012" y="6569075"/>
                <a:ext cx="222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30" name="Rectangle 2106"/>
              <p:cNvSpPr>
                <a:spLocks noChangeArrowheads="1"/>
              </p:cNvSpPr>
              <p:nvPr/>
            </p:nvSpPr>
            <p:spPr bwMode="auto">
              <a:xfrm>
                <a:off x="4208684" y="6552960"/>
                <a:ext cx="289898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Prunus persica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31" name="Line 2107"/>
              <p:cNvSpPr>
                <a:spLocks noChangeShapeType="1"/>
              </p:cNvSpPr>
              <p:nvPr/>
            </p:nvSpPr>
            <p:spPr bwMode="auto">
              <a:xfrm flipH="1">
                <a:off x="4133850" y="6548437"/>
                <a:ext cx="301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32" name="Line 2108"/>
              <p:cNvSpPr>
                <a:spLocks noChangeShapeType="1"/>
              </p:cNvSpPr>
              <p:nvPr/>
            </p:nvSpPr>
            <p:spPr bwMode="auto">
              <a:xfrm>
                <a:off x="4164012" y="6527800"/>
                <a:ext cx="1587" cy="412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33" name="Rectangle 2109"/>
              <p:cNvSpPr>
                <a:spLocks noChangeArrowheads="1"/>
              </p:cNvSpPr>
              <p:nvPr/>
            </p:nvSpPr>
            <p:spPr bwMode="auto">
              <a:xfrm>
                <a:off x="4178318" y="6533651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34" name="Line 2110"/>
              <p:cNvSpPr>
                <a:spLocks noChangeShapeType="1"/>
              </p:cNvSpPr>
              <p:nvPr/>
            </p:nvSpPr>
            <p:spPr bwMode="auto">
              <a:xfrm flipH="1">
                <a:off x="4121150" y="6502400"/>
                <a:ext cx="127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35" name="Line 2111"/>
              <p:cNvSpPr>
                <a:spLocks noChangeShapeType="1"/>
              </p:cNvSpPr>
              <p:nvPr/>
            </p:nvSpPr>
            <p:spPr bwMode="auto">
              <a:xfrm>
                <a:off x="4133850" y="6457950"/>
                <a:ext cx="1587" cy="904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37" name="Line 2113"/>
              <p:cNvSpPr>
                <a:spLocks noChangeShapeType="1"/>
              </p:cNvSpPr>
              <p:nvPr/>
            </p:nvSpPr>
            <p:spPr bwMode="auto">
              <a:xfrm flipH="1">
                <a:off x="4105275" y="6329362"/>
                <a:ext cx="158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38" name="Line 2114"/>
              <p:cNvSpPr>
                <a:spLocks noChangeShapeType="1"/>
              </p:cNvSpPr>
              <p:nvPr/>
            </p:nvSpPr>
            <p:spPr bwMode="auto">
              <a:xfrm>
                <a:off x="4121150" y="6157912"/>
                <a:ext cx="1587" cy="3444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40" name="Line 2116"/>
              <p:cNvSpPr>
                <a:spLocks noChangeShapeType="1"/>
              </p:cNvSpPr>
              <p:nvPr/>
            </p:nvSpPr>
            <p:spPr bwMode="auto">
              <a:xfrm flipH="1">
                <a:off x="4105275" y="6597650"/>
                <a:ext cx="508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41" name="Rectangle 2117"/>
              <p:cNvSpPr>
                <a:spLocks noChangeArrowheads="1"/>
              </p:cNvSpPr>
              <p:nvPr/>
            </p:nvSpPr>
            <p:spPr bwMode="auto">
              <a:xfrm>
                <a:off x="4180109" y="6579947"/>
                <a:ext cx="25480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Vitis vinifera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42" name="Line 2118"/>
              <p:cNvSpPr>
                <a:spLocks noChangeShapeType="1"/>
              </p:cNvSpPr>
              <p:nvPr/>
            </p:nvSpPr>
            <p:spPr bwMode="auto">
              <a:xfrm flipH="1">
                <a:off x="4089400" y="6462712"/>
                <a:ext cx="158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43" name="Line 2119"/>
              <p:cNvSpPr>
                <a:spLocks noChangeShapeType="1"/>
              </p:cNvSpPr>
              <p:nvPr/>
            </p:nvSpPr>
            <p:spPr bwMode="auto">
              <a:xfrm>
                <a:off x="4105275" y="6329362"/>
                <a:ext cx="1587" cy="2682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44" name="Rectangle 2120"/>
              <p:cNvSpPr>
                <a:spLocks noChangeArrowheads="1"/>
              </p:cNvSpPr>
              <p:nvPr/>
            </p:nvSpPr>
            <p:spPr bwMode="auto">
              <a:xfrm>
                <a:off x="4119581" y="6449514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59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45" name="Line 2121"/>
              <p:cNvSpPr>
                <a:spLocks noChangeShapeType="1"/>
              </p:cNvSpPr>
              <p:nvPr/>
            </p:nvSpPr>
            <p:spPr bwMode="auto">
              <a:xfrm flipH="1">
                <a:off x="4122737" y="6626225"/>
                <a:ext cx="133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46" name="Rectangle 2122"/>
              <p:cNvSpPr>
                <a:spLocks noChangeArrowheads="1"/>
              </p:cNvSpPr>
              <p:nvPr/>
            </p:nvSpPr>
            <p:spPr bwMode="auto">
              <a:xfrm>
                <a:off x="4280121" y="6608522"/>
                <a:ext cx="31278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Mimulus guttatus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47" name="Line 2123"/>
              <p:cNvSpPr>
                <a:spLocks noChangeShapeType="1"/>
              </p:cNvSpPr>
              <p:nvPr/>
            </p:nvSpPr>
            <p:spPr bwMode="auto">
              <a:xfrm flipH="1">
                <a:off x="4122737" y="6653212"/>
                <a:ext cx="1460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48" name="Rectangle 2124"/>
              <p:cNvSpPr>
                <a:spLocks noChangeArrowheads="1"/>
              </p:cNvSpPr>
              <p:nvPr/>
            </p:nvSpPr>
            <p:spPr bwMode="auto">
              <a:xfrm>
                <a:off x="4292821" y="6637097"/>
                <a:ext cx="31278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Mimulus guttatus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49" name="Line 2125"/>
              <p:cNvSpPr>
                <a:spLocks noChangeShapeType="1"/>
              </p:cNvSpPr>
              <p:nvPr/>
            </p:nvSpPr>
            <p:spPr bwMode="auto">
              <a:xfrm flipH="1">
                <a:off x="4089400" y="6638925"/>
                <a:ext cx="333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0" name="Line 2126"/>
              <p:cNvSpPr>
                <a:spLocks noChangeShapeType="1"/>
              </p:cNvSpPr>
              <p:nvPr/>
            </p:nvSpPr>
            <p:spPr bwMode="auto">
              <a:xfrm>
                <a:off x="4122737" y="6626225"/>
                <a:ext cx="1587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1" name="Rectangle 2127"/>
              <p:cNvSpPr>
                <a:spLocks noChangeArrowheads="1"/>
              </p:cNvSpPr>
              <p:nvPr/>
            </p:nvSpPr>
            <p:spPr bwMode="auto">
              <a:xfrm>
                <a:off x="4135456" y="6625726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91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52" name="Line 2128"/>
              <p:cNvSpPr>
                <a:spLocks noChangeShapeType="1"/>
              </p:cNvSpPr>
              <p:nvPr/>
            </p:nvSpPr>
            <p:spPr bwMode="auto">
              <a:xfrm flipH="1">
                <a:off x="4075112" y="6551612"/>
                <a:ext cx="142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3" name="Line 2129"/>
              <p:cNvSpPr>
                <a:spLocks noChangeShapeType="1"/>
              </p:cNvSpPr>
              <p:nvPr/>
            </p:nvSpPr>
            <p:spPr bwMode="auto">
              <a:xfrm>
                <a:off x="4089400" y="6462712"/>
                <a:ext cx="1587" cy="1762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4" name="Rectangle 2130"/>
              <p:cNvSpPr>
                <a:spLocks noChangeArrowheads="1"/>
              </p:cNvSpPr>
              <p:nvPr/>
            </p:nvSpPr>
            <p:spPr bwMode="auto">
              <a:xfrm>
                <a:off x="4059985" y="6520591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62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55" name="Line 2131"/>
              <p:cNvSpPr>
                <a:spLocks noChangeShapeType="1"/>
              </p:cNvSpPr>
              <p:nvPr/>
            </p:nvSpPr>
            <p:spPr bwMode="auto">
              <a:xfrm flipH="1">
                <a:off x="4075112" y="6681787"/>
                <a:ext cx="730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6" name="Rectangle 2132"/>
              <p:cNvSpPr>
                <a:spLocks noChangeArrowheads="1"/>
              </p:cNvSpPr>
              <p:nvPr/>
            </p:nvSpPr>
            <p:spPr bwMode="auto">
              <a:xfrm>
                <a:off x="4170584" y="6665672"/>
                <a:ext cx="329569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Aquilegia coerulea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57" name="Line 2133"/>
              <p:cNvSpPr>
                <a:spLocks noChangeShapeType="1"/>
              </p:cNvSpPr>
              <p:nvPr/>
            </p:nvSpPr>
            <p:spPr bwMode="auto">
              <a:xfrm flipH="1">
                <a:off x="4011612" y="6616700"/>
                <a:ext cx="635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8" name="Line 2134"/>
              <p:cNvSpPr>
                <a:spLocks noChangeShapeType="1"/>
              </p:cNvSpPr>
              <p:nvPr/>
            </p:nvSpPr>
            <p:spPr bwMode="auto">
              <a:xfrm>
                <a:off x="4075112" y="6551612"/>
                <a:ext cx="1587" cy="1301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9" name="Rectangle 2135"/>
              <p:cNvSpPr>
                <a:spLocks noChangeArrowheads="1"/>
              </p:cNvSpPr>
              <p:nvPr/>
            </p:nvSpPr>
            <p:spPr bwMode="auto">
              <a:xfrm>
                <a:off x="4094630" y="6601914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60" name="Line 2136"/>
              <p:cNvSpPr>
                <a:spLocks noChangeShapeType="1"/>
              </p:cNvSpPr>
              <p:nvPr/>
            </p:nvSpPr>
            <p:spPr bwMode="auto">
              <a:xfrm flipH="1">
                <a:off x="4219575" y="6710362"/>
                <a:ext cx="79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61" name="Rectangle 2137"/>
              <p:cNvSpPr>
                <a:spLocks noChangeArrowheads="1"/>
              </p:cNvSpPr>
              <p:nvPr/>
            </p:nvSpPr>
            <p:spPr bwMode="auto">
              <a:xfrm>
                <a:off x="4249959" y="6694247"/>
                <a:ext cx="28684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Sorghum bicolor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62" name="Line 2138"/>
              <p:cNvSpPr>
                <a:spLocks noChangeShapeType="1"/>
              </p:cNvSpPr>
              <p:nvPr/>
            </p:nvSpPr>
            <p:spPr bwMode="auto">
              <a:xfrm flipH="1">
                <a:off x="4219575" y="6738937"/>
                <a:ext cx="428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63" name="Rectangle 2139"/>
              <p:cNvSpPr>
                <a:spLocks noChangeArrowheads="1"/>
              </p:cNvSpPr>
              <p:nvPr/>
            </p:nvSpPr>
            <p:spPr bwMode="auto">
              <a:xfrm>
                <a:off x="4284884" y="6721235"/>
                <a:ext cx="224290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Zea mays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64" name="Line 2140"/>
              <p:cNvSpPr>
                <a:spLocks noChangeShapeType="1"/>
              </p:cNvSpPr>
              <p:nvPr/>
            </p:nvSpPr>
            <p:spPr bwMode="auto">
              <a:xfrm flipH="1">
                <a:off x="4206875" y="6724650"/>
                <a:ext cx="127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65" name="Line 2141"/>
              <p:cNvSpPr>
                <a:spLocks noChangeShapeType="1"/>
              </p:cNvSpPr>
              <p:nvPr/>
            </p:nvSpPr>
            <p:spPr bwMode="auto">
              <a:xfrm>
                <a:off x="4219575" y="6710362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66" name="Rectangle 2142"/>
              <p:cNvSpPr>
                <a:spLocks noChangeArrowheads="1"/>
              </p:cNvSpPr>
              <p:nvPr/>
            </p:nvSpPr>
            <p:spPr bwMode="auto">
              <a:xfrm>
                <a:off x="4233881" y="6709864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99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67" name="Line 2143"/>
              <p:cNvSpPr>
                <a:spLocks noChangeShapeType="1"/>
              </p:cNvSpPr>
              <p:nvPr/>
            </p:nvSpPr>
            <p:spPr bwMode="auto">
              <a:xfrm flipH="1">
                <a:off x="4206875" y="6767512"/>
                <a:ext cx="301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68" name="Rectangle 2144"/>
              <p:cNvSpPr>
                <a:spLocks noChangeArrowheads="1"/>
              </p:cNvSpPr>
              <p:nvPr/>
            </p:nvSpPr>
            <p:spPr bwMode="auto">
              <a:xfrm>
                <a:off x="4261071" y="6749810"/>
                <a:ext cx="267012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Setaria italica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69" name="Line 2145"/>
              <p:cNvSpPr>
                <a:spLocks noChangeShapeType="1"/>
              </p:cNvSpPr>
              <p:nvPr/>
            </p:nvSpPr>
            <p:spPr bwMode="auto">
              <a:xfrm flipH="1">
                <a:off x="4173537" y="6745287"/>
                <a:ext cx="333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70" name="Line 2146"/>
              <p:cNvSpPr>
                <a:spLocks noChangeShapeType="1"/>
              </p:cNvSpPr>
              <p:nvPr/>
            </p:nvSpPr>
            <p:spPr bwMode="auto">
              <a:xfrm>
                <a:off x="4206875" y="6724650"/>
                <a:ext cx="1587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71" name="Rectangle 2147"/>
              <p:cNvSpPr>
                <a:spLocks noChangeArrowheads="1"/>
              </p:cNvSpPr>
              <p:nvPr/>
            </p:nvSpPr>
            <p:spPr bwMode="auto">
              <a:xfrm>
                <a:off x="4219593" y="6732089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99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73" name="Line 2149"/>
              <p:cNvSpPr>
                <a:spLocks noChangeShapeType="1"/>
              </p:cNvSpPr>
              <p:nvPr/>
            </p:nvSpPr>
            <p:spPr bwMode="auto">
              <a:xfrm flipH="1">
                <a:off x="4183063" y="6794500"/>
                <a:ext cx="428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74" name="Rectangle 2150"/>
              <p:cNvSpPr>
                <a:spLocks noChangeArrowheads="1"/>
              </p:cNvSpPr>
              <p:nvPr/>
            </p:nvSpPr>
            <p:spPr bwMode="auto">
              <a:xfrm>
                <a:off x="4248372" y="6778385"/>
                <a:ext cx="42111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Brachypodium distachyon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75" name="Line 2151"/>
              <p:cNvSpPr>
                <a:spLocks noChangeShapeType="1"/>
              </p:cNvSpPr>
              <p:nvPr/>
            </p:nvSpPr>
            <p:spPr bwMode="auto">
              <a:xfrm flipH="1">
                <a:off x="4183063" y="6823075"/>
                <a:ext cx="5080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76" name="Rectangle 2152"/>
              <p:cNvSpPr>
                <a:spLocks noChangeArrowheads="1"/>
              </p:cNvSpPr>
              <p:nvPr/>
            </p:nvSpPr>
            <p:spPr bwMode="auto">
              <a:xfrm>
                <a:off x="4251325" y="6806960"/>
                <a:ext cx="25480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Oryza sativa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77" name="Line 2153"/>
              <p:cNvSpPr>
                <a:spLocks noChangeShapeType="1"/>
              </p:cNvSpPr>
              <p:nvPr/>
            </p:nvSpPr>
            <p:spPr bwMode="auto">
              <a:xfrm flipH="1">
                <a:off x="4173538" y="6808788"/>
                <a:ext cx="95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78" name="Line 2154"/>
              <p:cNvSpPr>
                <a:spLocks noChangeShapeType="1"/>
              </p:cNvSpPr>
              <p:nvPr/>
            </p:nvSpPr>
            <p:spPr bwMode="auto">
              <a:xfrm>
                <a:off x="4183063" y="6794500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79" name="Rectangle 2155"/>
              <p:cNvSpPr>
                <a:spLocks noChangeArrowheads="1"/>
              </p:cNvSpPr>
              <p:nvPr/>
            </p:nvSpPr>
            <p:spPr bwMode="auto">
              <a:xfrm>
                <a:off x="4197369" y="6794002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65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80" name="Line 2156"/>
              <p:cNvSpPr>
                <a:spLocks noChangeShapeType="1"/>
              </p:cNvSpPr>
              <p:nvPr/>
            </p:nvSpPr>
            <p:spPr bwMode="auto">
              <a:xfrm flipH="1">
                <a:off x="4044950" y="6777038"/>
                <a:ext cx="1285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81" name="Line 2157"/>
              <p:cNvSpPr>
                <a:spLocks noChangeShapeType="1"/>
              </p:cNvSpPr>
              <p:nvPr/>
            </p:nvSpPr>
            <p:spPr bwMode="auto">
              <a:xfrm>
                <a:off x="4173538" y="6745288"/>
                <a:ext cx="1587" cy="635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82" name="Rectangle 2158"/>
              <p:cNvSpPr>
                <a:spLocks noChangeArrowheads="1"/>
              </p:cNvSpPr>
              <p:nvPr/>
            </p:nvSpPr>
            <p:spPr bwMode="auto">
              <a:xfrm>
                <a:off x="4187844" y="6762252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83" name="Line 2159"/>
              <p:cNvSpPr>
                <a:spLocks noChangeShapeType="1"/>
              </p:cNvSpPr>
              <p:nvPr/>
            </p:nvSpPr>
            <p:spPr bwMode="auto">
              <a:xfrm flipH="1">
                <a:off x="4229100" y="6850063"/>
                <a:ext cx="555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84" name="Rectangle 2160"/>
              <p:cNvSpPr>
                <a:spLocks noChangeArrowheads="1"/>
              </p:cNvSpPr>
              <p:nvPr/>
            </p:nvSpPr>
            <p:spPr bwMode="auto">
              <a:xfrm>
                <a:off x="4303713" y="6833948"/>
                <a:ext cx="267012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Setaria italica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85" name="Line 2161"/>
              <p:cNvSpPr>
                <a:spLocks noChangeShapeType="1"/>
              </p:cNvSpPr>
              <p:nvPr/>
            </p:nvSpPr>
            <p:spPr bwMode="auto">
              <a:xfrm flipH="1">
                <a:off x="4229100" y="6878638"/>
                <a:ext cx="444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86" name="Rectangle 2162"/>
              <p:cNvSpPr>
                <a:spLocks noChangeArrowheads="1"/>
              </p:cNvSpPr>
              <p:nvPr/>
            </p:nvSpPr>
            <p:spPr bwMode="auto">
              <a:xfrm>
                <a:off x="4291013" y="6860935"/>
                <a:ext cx="28684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Sorghum bicolor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87" name="Line 2163"/>
              <p:cNvSpPr>
                <a:spLocks noChangeShapeType="1"/>
              </p:cNvSpPr>
              <p:nvPr/>
            </p:nvSpPr>
            <p:spPr bwMode="auto">
              <a:xfrm flipH="1">
                <a:off x="4164013" y="6864350"/>
                <a:ext cx="650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88" name="Line 2164"/>
              <p:cNvSpPr>
                <a:spLocks noChangeShapeType="1"/>
              </p:cNvSpPr>
              <p:nvPr/>
            </p:nvSpPr>
            <p:spPr bwMode="auto">
              <a:xfrm>
                <a:off x="4229100" y="6850063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89" name="Rectangle 2165"/>
              <p:cNvSpPr>
                <a:spLocks noChangeArrowheads="1"/>
              </p:cNvSpPr>
              <p:nvPr/>
            </p:nvSpPr>
            <p:spPr bwMode="auto">
              <a:xfrm>
                <a:off x="4243406" y="6849564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90" name="Line 2166"/>
              <p:cNvSpPr>
                <a:spLocks noChangeShapeType="1"/>
              </p:cNvSpPr>
              <p:nvPr/>
            </p:nvSpPr>
            <p:spPr bwMode="auto">
              <a:xfrm flipH="1">
                <a:off x="4164013" y="6907213"/>
                <a:ext cx="730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91" name="Rectangle 2167"/>
              <p:cNvSpPr>
                <a:spLocks noChangeArrowheads="1"/>
              </p:cNvSpPr>
              <p:nvPr/>
            </p:nvSpPr>
            <p:spPr bwMode="auto">
              <a:xfrm>
                <a:off x="4256088" y="6889510"/>
                <a:ext cx="254806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Oryza sativa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92" name="Line 2168"/>
              <p:cNvSpPr>
                <a:spLocks noChangeShapeType="1"/>
              </p:cNvSpPr>
              <p:nvPr/>
            </p:nvSpPr>
            <p:spPr bwMode="auto">
              <a:xfrm flipH="1">
                <a:off x="4044950" y="6884988"/>
                <a:ext cx="1190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93" name="Line 2169"/>
              <p:cNvSpPr>
                <a:spLocks noChangeShapeType="1"/>
              </p:cNvSpPr>
              <p:nvPr/>
            </p:nvSpPr>
            <p:spPr bwMode="auto">
              <a:xfrm>
                <a:off x="4164013" y="6864350"/>
                <a:ext cx="1587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94" name="Rectangle 2170"/>
              <p:cNvSpPr>
                <a:spLocks noChangeArrowheads="1"/>
              </p:cNvSpPr>
              <p:nvPr/>
            </p:nvSpPr>
            <p:spPr bwMode="auto">
              <a:xfrm>
                <a:off x="4178319" y="6871789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95" name="Line 2171"/>
              <p:cNvSpPr>
                <a:spLocks noChangeShapeType="1"/>
              </p:cNvSpPr>
              <p:nvPr/>
            </p:nvSpPr>
            <p:spPr bwMode="auto">
              <a:xfrm flipH="1">
                <a:off x="4011613" y="6831013"/>
                <a:ext cx="333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96" name="Line 2172"/>
              <p:cNvSpPr>
                <a:spLocks noChangeShapeType="1"/>
              </p:cNvSpPr>
              <p:nvPr/>
            </p:nvSpPr>
            <p:spPr bwMode="auto">
              <a:xfrm>
                <a:off x="4044950" y="6777038"/>
                <a:ext cx="1587" cy="1079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97" name="Rectangle 2173"/>
              <p:cNvSpPr>
                <a:spLocks noChangeArrowheads="1"/>
              </p:cNvSpPr>
              <p:nvPr/>
            </p:nvSpPr>
            <p:spPr bwMode="auto">
              <a:xfrm>
                <a:off x="4057669" y="6805914"/>
                <a:ext cx="54928" cy="554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59</a:t>
                </a:r>
                <a:endParaRPr kumimoji="0" lang="zh-CN" altLang="zh-CN" sz="4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198" name="Line 2174"/>
              <p:cNvSpPr>
                <a:spLocks noChangeShapeType="1"/>
              </p:cNvSpPr>
              <p:nvPr/>
            </p:nvSpPr>
            <p:spPr bwMode="auto">
              <a:xfrm flipH="1">
                <a:off x="3890963" y="6724650"/>
                <a:ext cx="1206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99" name="Line 2175"/>
              <p:cNvSpPr>
                <a:spLocks noChangeShapeType="1"/>
              </p:cNvSpPr>
              <p:nvPr/>
            </p:nvSpPr>
            <p:spPr bwMode="auto">
              <a:xfrm>
                <a:off x="4011613" y="6616700"/>
                <a:ext cx="1587" cy="2143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0" name="Rectangle 2176"/>
              <p:cNvSpPr>
                <a:spLocks noChangeArrowheads="1"/>
              </p:cNvSpPr>
              <p:nvPr/>
            </p:nvSpPr>
            <p:spPr bwMode="auto">
              <a:xfrm>
                <a:off x="4015856" y="6695584"/>
                <a:ext cx="82392" cy="554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01" name="Line 2177"/>
              <p:cNvSpPr>
                <a:spLocks noChangeShapeType="1"/>
              </p:cNvSpPr>
              <p:nvPr/>
            </p:nvSpPr>
            <p:spPr bwMode="auto">
              <a:xfrm flipH="1">
                <a:off x="3963988" y="6935788"/>
                <a:ext cx="952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2" name="Rectangle 2178"/>
              <p:cNvSpPr>
                <a:spLocks noChangeArrowheads="1"/>
              </p:cNvSpPr>
              <p:nvPr/>
            </p:nvSpPr>
            <p:spPr bwMode="auto">
              <a:xfrm>
                <a:off x="4078288" y="6918085"/>
                <a:ext cx="260909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Picea glauca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03" name="Line 2179"/>
              <p:cNvSpPr>
                <a:spLocks noChangeShapeType="1"/>
              </p:cNvSpPr>
              <p:nvPr/>
            </p:nvSpPr>
            <p:spPr bwMode="auto">
              <a:xfrm flipH="1">
                <a:off x="3963988" y="6962775"/>
                <a:ext cx="1793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4" name="Rectangle 2180"/>
              <p:cNvSpPr>
                <a:spLocks noChangeArrowheads="1"/>
              </p:cNvSpPr>
              <p:nvPr/>
            </p:nvSpPr>
            <p:spPr bwMode="auto">
              <a:xfrm>
                <a:off x="4160838" y="6946660"/>
                <a:ext cx="25022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Pinus taeda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05" name="Line 2181"/>
              <p:cNvSpPr>
                <a:spLocks noChangeShapeType="1"/>
              </p:cNvSpPr>
              <p:nvPr/>
            </p:nvSpPr>
            <p:spPr bwMode="auto">
              <a:xfrm flipH="1">
                <a:off x="3890963" y="6948488"/>
                <a:ext cx="730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6" name="Line 2182"/>
              <p:cNvSpPr>
                <a:spLocks noChangeShapeType="1"/>
              </p:cNvSpPr>
              <p:nvPr/>
            </p:nvSpPr>
            <p:spPr bwMode="auto">
              <a:xfrm>
                <a:off x="3963988" y="6935788"/>
                <a:ext cx="1587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7" name="Rectangle 2183"/>
              <p:cNvSpPr>
                <a:spLocks noChangeArrowheads="1"/>
              </p:cNvSpPr>
              <p:nvPr/>
            </p:nvSpPr>
            <p:spPr bwMode="auto">
              <a:xfrm>
                <a:off x="3976706" y="6921057"/>
                <a:ext cx="54928" cy="554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99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08" name="Line 2184"/>
              <p:cNvSpPr>
                <a:spLocks noChangeShapeType="1"/>
              </p:cNvSpPr>
              <p:nvPr/>
            </p:nvSpPr>
            <p:spPr bwMode="auto">
              <a:xfrm flipH="1">
                <a:off x="3851275" y="6835775"/>
                <a:ext cx="396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9" name="Line 2185"/>
              <p:cNvSpPr>
                <a:spLocks noChangeShapeType="1"/>
              </p:cNvSpPr>
              <p:nvPr/>
            </p:nvSpPr>
            <p:spPr bwMode="auto">
              <a:xfrm>
                <a:off x="3890963" y="6724650"/>
                <a:ext cx="1587" cy="22383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10" name="Rectangle 2186"/>
              <p:cNvSpPr>
                <a:spLocks noChangeArrowheads="1"/>
              </p:cNvSpPr>
              <p:nvPr/>
            </p:nvSpPr>
            <p:spPr bwMode="auto">
              <a:xfrm>
                <a:off x="3902753" y="6806709"/>
                <a:ext cx="54928" cy="554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94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11" name="Line 2187"/>
              <p:cNvSpPr>
                <a:spLocks noChangeShapeType="1"/>
              </p:cNvSpPr>
              <p:nvPr/>
            </p:nvSpPr>
            <p:spPr bwMode="auto">
              <a:xfrm flipH="1">
                <a:off x="3614738" y="6286500"/>
                <a:ext cx="2365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12" name="Line 2188"/>
              <p:cNvSpPr>
                <a:spLocks noChangeShapeType="1"/>
              </p:cNvSpPr>
              <p:nvPr/>
            </p:nvSpPr>
            <p:spPr bwMode="auto">
              <a:xfrm>
                <a:off x="3851275" y="5740400"/>
                <a:ext cx="1587" cy="10953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13" name="Rectangle 2189"/>
              <p:cNvSpPr>
                <a:spLocks noChangeArrowheads="1"/>
              </p:cNvSpPr>
              <p:nvPr/>
            </p:nvSpPr>
            <p:spPr bwMode="auto">
              <a:xfrm>
                <a:off x="3863994" y="6273302"/>
                <a:ext cx="82392" cy="554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14" name="Line 2190"/>
              <p:cNvSpPr>
                <a:spLocks noChangeShapeType="1"/>
              </p:cNvSpPr>
              <p:nvPr/>
            </p:nvSpPr>
            <p:spPr bwMode="auto">
              <a:xfrm flipH="1">
                <a:off x="3614738" y="6991350"/>
                <a:ext cx="3000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15" name="Rectangle 2191"/>
              <p:cNvSpPr>
                <a:spLocks noChangeArrowheads="1"/>
              </p:cNvSpPr>
              <p:nvPr/>
            </p:nvSpPr>
            <p:spPr bwMode="auto">
              <a:xfrm>
                <a:off x="3932238" y="6975235"/>
                <a:ext cx="41043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Selaginella moellendorffii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16" name="Line 2192"/>
              <p:cNvSpPr>
                <a:spLocks noChangeShapeType="1"/>
              </p:cNvSpPr>
              <p:nvPr/>
            </p:nvSpPr>
            <p:spPr bwMode="auto">
              <a:xfrm flipH="1">
                <a:off x="3556000" y="6638925"/>
                <a:ext cx="587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17" name="Line 2193"/>
              <p:cNvSpPr>
                <a:spLocks noChangeShapeType="1"/>
              </p:cNvSpPr>
              <p:nvPr/>
            </p:nvSpPr>
            <p:spPr bwMode="auto">
              <a:xfrm>
                <a:off x="3614738" y="6286500"/>
                <a:ext cx="1587" cy="7048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18" name="Rectangle 2194"/>
              <p:cNvSpPr>
                <a:spLocks noChangeArrowheads="1"/>
              </p:cNvSpPr>
              <p:nvPr/>
            </p:nvSpPr>
            <p:spPr bwMode="auto">
              <a:xfrm>
                <a:off x="3549841" y="6582887"/>
                <a:ext cx="54928" cy="554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72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19" name="Line 2195"/>
              <p:cNvSpPr>
                <a:spLocks noChangeShapeType="1"/>
              </p:cNvSpPr>
              <p:nvPr/>
            </p:nvSpPr>
            <p:spPr bwMode="auto">
              <a:xfrm flipH="1">
                <a:off x="3970338" y="7019925"/>
                <a:ext cx="16351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20" name="Rectangle 2196"/>
              <p:cNvSpPr>
                <a:spLocks noChangeArrowheads="1"/>
              </p:cNvSpPr>
              <p:nvPr/>
            </p:nvSpPr>
            <p:spPr bwMode="auto">
              <a:xfrm>
                <a:off x="4151313" y="7002223"/>
                <a:ext cx="370764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Physcomitrella patens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PHO1;H4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21" name="Line 2197"/>
              <p:cNvSpPr>
                <a:spLocks noChangeShapeType="1"/>
              </p:cNvSpPr>
              <p:nvPr/>
            </p:nvSpPr>
            <p:spPr bwMode="auto">
              <a:xfrm flipH="1">
                <a:off x="3970338" y="7048500"/>
                <a:ext cx="1111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22" name="Rectangle 2198"/>
              <p:cNvSpPr>
                <a:spLocks noChangeArrowheads="1"/>
              </p:cNvSpPr>
              <p:nvPr/>
            </p:nvSpPr>
            <p:spPr bwMode="auto">
              <a:xfrm>
                <a:off x="4098925" y="7030798"/>
                <a:ext cx="370764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Physcomitrella patens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23" name="Line 2199"/>
              <p:cNvSpPr>
                <a:spLocks noChangeShapeType="1"/>
              </p:cNvSpPr>
              <p:nvPr/>
            </p:nvSpPr>
            <p:spPr bwMode="auto">
              <a:xfrm flipH="1">
                <a:off x="3865563" y="7032625"/>
                <a:ext cx="1047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24" name="Line 2200"/>
              <p:cNvSpPr>
                <a:spLocks noChangeShapeType="1"/>
              </p:cNvSpPr>
              <p:nvPr/>
            </p:nvSpPr>
            <p:spPr bwMode="auto">
              <a:xfrm>
                <a:off x="3970338" y="7019925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25" name="Rectangle 2201"/>
              <p:cNvSpPr>
                <a:spLocks noChangeArrowheads="1"/>
              </p:cNvSpPr>
              <p:nvPr/>
            </p:nvSpPr>
            <p:spPr bwMode="auto">
              <a:xfrm>
                <a:off x="3984644" y="701942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26" name="Line 2202"/>
              <p:cNvSpPr>
                <a:spLocks noChangeShapeType="1"/>
              </p:cNvSpPr>
              <p:nvPr/>
            </p:nvSpPr>
            <p:spPr bwMode="auto">
              <a:xfrm flipH="1">
                <a:off x="3865563" y="7075488"/>
                <a:ext cx="3476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27" name="Rectangle 2203"/>
              <p:cNvSpPr>
                <a:spLocks noChangeArrowheads="1"/>
              </p:cNvSpPr>
              <p:nvPr/>
            </p:nvSpPr>
            <p:spPr bwMode="auto">
              <a:xfrm>
                <a:off x="4230688" y="7059373"/>
                <a:ext cx="370764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Physcomitrella patens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28" name="Line 2204"/>
              <p:cNvSpPr>
                <a:spLocks noChangeShapeType="1"/>
              </p:cNvSpPr>
              <p:nvPr/>
            </p:nvSpPr>
            <p:spPr bwMode="auto">
              <a:xfrm flipH="1">
                <a:off x="3681413" y="7054850"/>
                <a:ext cx="1841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29" name="Line 2205"/>
              <p:cNvSpPr>
                <a:spLocks noChangeShapeType="1"/>
              </p:cNvSpPr>
              <p:nvPr/>
            </p:nvSpPr>
            <p:spPr bwMode="auto">
              <a:xfrm>
                <a:off x="3865563" y="7032625"/>
                <a:ext cx="1587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30" name="Rectangle 2206"/>
              <p:cNvSpPr>
                <a:spLocks noChangeArrowheads="1"/>
              </p:cNvSpPr>
              <p:nvPr/>
            </p:nvSpPr>
            <p:spPr bwMode="auto">
              <a:xfrm>
                <a:off x="3878281" y="7040064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31" name="Line 2207"/>
              <p:cNvSpPr>
                <a:spLocks noChangeShapeType="1"/>
              </p:cNvSpPr>
              <p:nvPr/>
            </p:nvSpPr>
            <p:spPr bwMode="auto">
              <a:xfrm flipH="1">
                <a:off x="4056063" y="7104063"/>
                <a:ext cx="1857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32" name="Rectangle 2208"/>
              <p:cNvSpPr>
                <a:spLocks noChangeArrowheads="1"/>
              </p:cNvSpPr>
              <p:nvPr/>
            </p:nvSpPr>
            <p:spPr bwMode="auto">
              <a:xfrm>
                <a:off x="4259263" y="7087948"/>
                <a:ext cx="370764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Physcomitrella patens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PHO1;H6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33" name="Line 2209"/>
              <p:cNvSpPr>
                <a:spLocks noChangeShapeType="1"/>
              </p:cNvSpPr>
              <p:nvPr/>
            </p:nvSpPr>
            <p:spPr bwMode="auto">
              <a:xfrm flipH="1">
                <a:off x="4056063" y="7132638"/>
                <a:ext cx="1587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34" name="Rectangle 2210"/>
              <p:cNvSpPr>
                <a:spLocks noChangeArrowheads="1"/>
              </p:cNvSpPr>
              <p:nvPr/>
            </p:nvSpPr>
            <p:spPr bwMode="auto">
              <a:xfrm>
                <a:off x="4232275" y="7114935"/>
                <a:ext cx="370764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Physcomitrella patens PHO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1;H3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35" name="Line 2211"/>
              <p:cNvSpPr>
                <a:spLocks noChangeShapeType="1"/>
              </p:cNvSpPr>
              <p:nvPr/>
            </p:nvSpPr>
            <p:spPr bwMode="auto">
              <a:xfrm flipH="1">
                <a:off x="3681413" y="7118350"/>
                <a:ext cx="3746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36" name="Line 2212"/>
              <p:cNvSpPr>
                <a:spLocks noChangeShapeType="1"/>
              </p:cNvSpPr>
              <p:nvPr/>
            </p:nvSpPr>
            <p:spPr bwMode="auto">
              <a:xfrm>
                <a:off x="4056063" y="7104063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37" name="Rectangle 2213"/>
              <p:cNvSpPr>
                <a:spLocks noChangeArrowheads="1"/>
              </p:cNvSpPr>
              <p:nvPr/>
            </p:nvSpPr>
            <p:spPr bwMode="auto">
              <a:xfrm>
                <a:off x="4070369" y="7103564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38" name="Line 2214"/>
              <p:cNvSpPr>
                <a:spLocks noChangeShapeType="1"/>
              </p:cNvSpPr>
              <p:nvPr/>
            </p:nvSpPr>
            <p:spPr bwMode="auto">
              <a:xfrm flipH="1">
                <a:off x="3556000" y="7086600"/>
                <a:ext cx="12541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39" name="Line 2215"/>
              <p:cNvSpPr>
                <a:spLocks noChangeShapeType="1"/>
              </p:cNvSpPr>
              <p:nvPr/>
            </p:nvSpPr>
            <p:spPr bwMode="auto">
              <a:xfrm>
                <a:off x="3681413" y="7054850"/>
                <a:ext cx="1587" cy="635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40" name="Rectangle 2216"/>
              <p:cNvSpPr>
                <a:spLocks noChangeArrowheads="1"/>
              </p:cNvSpPr>
              <p:nvPr/>
            </p:nvSpPr>
            <p:spPr bwMode="auto">
              <a:xfrm>
                <a:off x="3694131" y="7071814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57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41" name="Line 2217"/>
              <p:cNvSpPr>
                <a:spLocks noChangeShapeType="1"/>
              </p:cNvSpPr>
              <p:nvPr/>
            </p:nvSpPr>
            <p:spPr bwMode="auto">
              <a:xfrm flipH="1">
                <a:off x="3527425" y="6862763"/>
                <a:ext cx="285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42" name="Line 2218"/>
              <p:cNvSpPr>
                <a:spLocks noChangeShapeType="1"/>
              </p:cNvSpPr>
              <p:nvPr/>
            </p:nvSpPr>
            <p:spPr bwMode="auto">
              <a:xfrm>
                <a:off x="3556000" y="6638925"/>
                <a:ext cx="1587" cy="4476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44" name="Line 2220"/>
              <p:cNvSpPr>
                <a:spLocks noChangeShapeType="1"/>
              </p:cNvSpPr>
              <p:nvPr/>
            </p:nvSpPr>
            <p:spPr bwMode="auto">
              <a:xfrm flipH="1">
                <a:off x="4419600" y="7159625"/>
                <a:ext cx="63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45" name="Rectangle 2221"/>
              <p:cNvSpPr>
                <a:spLocks noChangeArrowheads="1"/>
              </p:cNvSpPr>
              <p:nvPr/>
            </p:nvSpPr>
            <p:spPr bwMode="auto">
              <a:xfrm>
                <a:off x="4443412" y="7143510"/>
                <a:ext cx="41043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Selaginella moellendorffii 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PHO1;H7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46" name="Line 2222"/>
              <p:cNvSpPr>
                <a:spLocks noChangeShapeType="1"/>
              </p:cNvSpPr>
              <p:nvPr/>
            </p:nvSpPr>
            <p:spPr bwMode="auto">
              <a:xfrm flipH="1">
                <a:off x="4419600" y="7188200"/>
                <a:ext cx="79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47" name="Rectangle 2223"/>
              <p:cNvSpPr>
                <a:spLocks noChangeArrowheads="1"/>
              </p:cNvSpPr>
              <p:nvPr/>
            </p:nvSpPr>
            <p:spPr bwMode="auto">
              <a:xfrm>
                <a:off x="4446588" y="7170498"/>
                <a:ext cx="41043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Selaginella moellendorffii 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48" name="Line 2224"/>
              <p:cNvSpPr>
                <a:spLocks noChangeShapeType="1"/>
              </p:cNvSpPr>
              <p:nvPr/>
            </p:nvSpPr>
            <p:spPr bwMode="auto">
              <a:xfrm flipH="1">
                <a:off x="3808413" y="7173913"/>
                <a:ext cx="6111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49" name="Line 2225"/>
              <p:cNvSpPr>
                <a:spLocks noChangeShapeType="1"/>
              </p:cNvSpPr>
              <p:nvPr/>
            </p:nvSpPr>
            <p:spPr bwMode="auto">
              <a:xfrm>
                <a:off x="4419600" y="7159625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50" name="Rectangle 2226"/>
              <p:cNvSpPr>
                <a:spLocks noChangeArrowheads="1"/>
              </p:cNvSpPr>
              <p:nvPr/>
            </p:nvSpPr>
            <p:spPr bwMode="auto">
              <a:xfrm>
                <a:off x="4434811" y="7159127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51" name="Line 2227"/>
              <p:cNvSpPr>
                <a:spLocks noChangeShapeType="1"/>
              </p:cNvSpPr>
              <p:nvPr/>
            </p:nvSpPr>
            <p:spPr bwMode="auto">
              <a:xfrm flipH="1">
                <a:off x="3808413" y="7216775"/>
                <a:ext cx="4349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52" name="Rectangle 2228"/>
              <p:cNvSpPr>
                <a:spLocks noChangeArrowheads="1"/>
              </p:cNvSpPr>
              <p:nvPr/>
            </p:nvSpPr>
            <p:spPr bwMode="auto">
              <a:xfrm>
                <a:off x="4263342" y="7199073"/>
                <a:ext cx="41043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Selaginella moellendorffii 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PHO1;H9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53" name="Line 2229"/>
              <p:cNvSpPr>
                <a:spLocks noChangeShapeType="1"/>
              </p:cNvSpPr>
              <p:nvPr/>
            </p:nvSpPr>
            <p:spPr bwMode="auto">
              <a:xfrm flipH="1">
                <a:off x="3659188" y="7194550"/>
                <a:ext cx="1492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54" name="Line 2230"/>
              <p:cNvSpPr>
                <a:spLocks noChangeShapeType="1"/>
              </p:cNvSpPr>
              <p:nvPr/>
            </p:nvSpPr>
            <p:spPr bwMode="auto">
              <a:xfrm>
                <a:off x="3808413" y="7173913"/>
                <a:ext cx="1587" cy="4286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55" name="Rectangle 2231"/>
              <p:cNvSpPr>
                <a:spLocks noChangeArrowheads="1"/>
              </p:cNvSpPr>
              <p:nvPr/>
            </p:nvSpPr>
            <p:spPr bwMode="auto">
              <a:xfrm>
                <a:off x="3823623" y="7181352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97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56" name="Line 2232"/>
              <p:cNvSpPr>
                <a:spLocks noChangeShapeType="1"/>
              </p:cNvSpPr>
              <p:nvPr/>
            </p:nvSpPr>
            <p:spPr bwMode="auto">
              <a:xfrm flipH="1">
                <a:off x="3659188" y="7243763"/>
                <a:ext cx="3492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57" name="Rectangle 2233"/>
              <p:cNvSpPr>
                <a:spLocks noChangeArrowheads="1"/>
              </p:cNvSpPr>
              <p:nvPr/>
            </p:nvSpPr>
            <p:spPr bwMode="auto">
              <a:xfrm>
                <a:off x="4029979" y="7227648"/>
                <a:ext cx="410435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Selaginella moellendorffii </a:t>
                </a:r>
                <a:r>
                  <a:rPr kumimoji="0" lang="en-US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58" name="Line 2234"/>
              <p:cNvSpPr>
                <a:spLocks noChangeShapeType="1"/>
              </p:cNvSpPr>
              <p:nvPr/>
            </p:nvSpPr>
            <p:spPr bwMode="auto">
              <a:xfrm flipH="1">
                <a:off x="3560763" y="7219950"/>
                <a:ext cx="9842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59" name="Line 2235"/>
              <p:cNvSpPr>
                <a:spLocks noChangeShapeType="1"/>
              </p:cNvSpPr>
              <p:nvPr/>
            </p:nvSpPr>
            <p:spPr bwMode="auto">
              <a:xfrm>
                <a:off x="3659188" y="7194550"/>
                <a:ext cx="1587" cy="492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60" name="Rectangle 2236"/>
              <p:cNvSpPr>
                <a:spLocks noChangeArrowheads="1"/>
              </p:cNvSpPr>
              <p:nvPr/>
            </p:nvSpPr>
            <p:spPr bwMode="auto">
              <a:xfrm>
                <a:off x="3674398" y="7205164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86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61" name="Line 2237"/>
              <p:cNvSpPr>
                <a:spLocks noChangeShapeType="1"/>
              </p:cNvSpPr>
              <p:nvPr/>
            </p:nvSpPr>
            <p:spPr bwMode="auto">
              <a:xfrm flipH="1">
                <a:off x="3889375" y="7272338"/>
                <a:ext cx="698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62" name="Rectangle 2238"/>
              <p:cNvSpPr>
                <a:spLocks noChangeArrowheads="1"/>
              </p:cNvSpPr>
              <p:nvPr/>
            </p:nvSpPr>
            <p:spPr bwMode="auto">
              <a:xfrm>
                <a:off x="3979180" y="7256223"/>
                <a:ext cx="370764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Physcomitrella patens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PHO1;H5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63" name="Line 2239"/>
              <p:cNvSpPr>
                <a:spLocks noChangeShapeType="1"/>
              </p:cNvSpPr>
              <p:nvPr/>
            </p:nvSpPr>
            <p:spPr bwMode="auto">
              <a:xfrm flipH="1">
                <a:off x="3889375" y="7300913"/>
                <a:ext cx="666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64" name="Rectangle 2240"/>
              <p:cNvSpPr>
                <a:spLocks noChangeArrowheads="1"/>
              </p:cNvSpPr>
              <p:nvPr/>
            </p:nvSpPr>
            <p:spPr bwMode="auto">
              <a:xfrm>
                <a:off x="3972608" y="7285702"/>
                <a:ext cx="370764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Physcomitrella patens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ED03DC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PHO1;H2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rgbClr val="ED03DC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65" name="Line 2241"/>
              <p:cNvSpPr>
                <a:spLocks noChangeShapeType="1"/>
              </p:cNvSpPr>
              <p:nvPr/>
            </p:nvSpPr>
            <p:spPr bwMode="auto">
              <a:xfrm flipH="1">
                <a:off x="3560763" y="7286625"/>
                <a:ext cx="32861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66" name="Line 2242"/>
              <p:cNvSpPr>
                <a:spLocks noChangeShapeType="1"/>
              </p:cNvSpPr>
              <p:nvPr/>
            </p:nvSpPr>
            <p:spPr bwMode="auto">
              <a:xfrm>
                <a:off x="3889375" y="7272338"/>
                <a:ext cx="1587" cy="285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67" name="Rectangle 2243"/>
              <p:cNvSpPr>
                <a:spLocks noChangeArrowheads="1"/>
              </p:cNvSpPr>
              <p:nvPr/>
            </p:nvSpPr>
            <p:spPr bwMode="auto">
              <a:xfrm>
                <a:off x="3906173" y="7271839"/>
                <a:ext cx="43282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100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68" name="Line 2244"/>
              <p:cNvSpPr>
                <a:spLocks noChangeShapeType="1"/>
              </p:cNvSpPr>
              <p:nvPr/>
            </p:nvSpPr>
            <p:spPr bwMode="auto">
              <a:xfrm flipH="1">
                <a:off x="3527425" y="7251700"/>
                <a:ext cx="333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69" name="Line 2245"/>
              <p:cNvSpPr>
                <a:spLocks noChangeShapeType="1"/>
              </p:cNvSpPr>
              <p:nvPr/>
            </p:nvSpPr>
            <p:spPr bwMode="auto">
              <a:xfrm>
                <a:off x="3560763" y="7219950"/>
                <a:ext cx="1587" cy="6667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71" name="Line 2247"/>
              <p:cNvSpPr>
                <a:spLocks noChangeShapeType="1"/>
              </p:cNvSpPr>
              <p:nvPr/>
            </p:nvSpPr>
            <p:spPr bwMode="auto">
              <a:xfrm flipH="1">
                <a:off x="3368675" y="7056438"/>
                <a:ext cx="158750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72" name="Line 2248"/>
              <p:cNvSpPr>
                <a:spLocks noChangeShapeType="1"/>
              </p:cNvSpPr>
              <p:nvPr/>
            </p:nvSpPr>
            <p:spPr bwMode="auto">
              <a:xfrm>
                <a:off x="3527425" y="6862763"/>
                <a:ext cx="1587" cy="38893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73" name="Rectangle 2249"/>
              <p:cNvSpPr>
                <a:spLocks noChangeArrowheads="1"/>
              </p:cNvSpPr>
              <p:nvPr/>
            </p:nvSpPr>
            <p:spPr bwMode="auto">
              <a:xfrm>
                <a:off x="3464725" y="7005523"/>
                <a:ext cx="54928" cy="554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88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74" name="Line 2250"/>
              <p:cNvSpPr>
                <a:spLocks noChangeShapeType="1"/>
              </p:cNvSpPr>
              <p:nvPr/>
            </p:nvSpPr>
            <p:spPr bwMode="auto">
              <a:xfrm flipH="1">
                <a:off x="3225800" y="5641975"/>
                <a:ext cx="142875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75" name="Line 2251"/>
              <p:cNvSpPr>
                <a:spLocks noChangeShapeType="1"/>
              </p:cNvSpPr>
              <p:nvPr/>
            </p:nvSpPr>
            <p:spPr bwMode="auto">
              <a:xfrm>
                <a:off x="3368675" y="4227513"/>
                <a:ext cx="1587" cy="282892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76" name="Rectangle 2252"/>
              <p:cNvSpPr>
                <a:spLocks noChangeArrowheads="1"/>
              </p:cNvSpPr>
              <p:nvPr/>
            </p:nvSpPr>
            <p:spPr bwMode="auto">
              <a:xfrm>
                <a:off x="3385473" y="5627189"/>
                <a:ext cx="54928" cy="554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53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77" name="Line 2253"/>
              <p:cNvSpPr>
                <a:spLocks noChangeShapeType="1"/>
              </p:cNvSpPr>
              <p:nvPr/>
            </p:nvSpPr>
            <p:spPr bwMode="auto">
              <a:xfrm flipH="1">
                <a:off x="3608388" y="7329488"/>
                <a:ext cx="1046162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78" name="Rectangle 2254"/>
              <p:cNvSpPr>
                <a:spLocks noChangeArrowheads="1"/>
              </p:cNvSpPr>
              <p:nvPr/>
            </p:nvSpPr>
            <p:spPr bwMode="auto">
              <a:xfrm>
                <a:off x="4671108" y="7314277"/>
                <a:ext cx="299053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Micromonas pusilla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79" name="Line 2255"/>
              <p:cNvSpPr>
                <a:spLocks noChangeShapeType="1"/>
              </p:cNvSpPr>
              <p:nvPr/>
            </p:nvSpPr>
            <p:spPr bwMode="auto">
              <a:xfrm flipH="1">
                <a:off x="3608388" y="7356475"/>
                <a:ext cx="141763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80" name="Rectangle 2256"/>
              <p:cNvSpPr>
                <a:spLocks noChangeArrowheads="1"/>
              </p:cNvSpPr>
              <p:nvPr/>
            </p:nvSpPr>
            <p:spPr bwMode="auto">
              <a:xfrm>
                <a:off x="5040996" y="7342852"/>
                <a:ext cx="378393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Ostreococcus lucimarinus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PHO1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81" name="Line 2257"/>
              <p:cNvSpPr>
                <a:spLocks noChangeShapeType="1"/>
              </p:cNvSpPr>
              <p:nvPr/>
            </p:nvSpPr>
            <p:spPr bwMode="auto">
              <a:xfrm flipH="1">
                <a:off x="3225800" y="7342188"/>
                <a:ext cx="3825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82" name="Line 2258"/>
              <p:cNvSpPr>
                <a:spLocks noChangeShapeType="1"/>
              </p:cNvSpPr>
              <p:nvPr/>
            </p:nvSpPr>
            <p:spPr bwMode="auto">
              <a:xfrm>
                <a:off x="3608388" y="7329488"/>
                <a:ext cx="1587" cy="269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83" name="Rectangle 2259"/>
              <p:cNvSpPr>
                <a:spLocks noChangeArrowheads="1"/>
              </p:cNvSpPr>
              <p:nvPr/>
            </p:nvSpPr>
            <p:spPr bwMode="auto">
              <a:xfrm>
                <a:off x="3623598" y="7328989"/>
                <a:ext cx="28854" cy="307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95</a:t>
                </a:r>
                <a:endParaRPr kumimoji="0" lang="zh-CN" altLang="zh-CN" sz="200" b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284" name="Line 2260"/>
              <p:cNvSpPr>
                <a:spLocks noChangeShapeType="1"/>
              </p:cNvSpPr>
              <p:nvPr/>
            </p:nvSpPr>
            <p:spPr bwMode="auto">
              <a:xfrm flipH="1">
                <a:off x="2868613" y="6491288"/>
                <a:ext cx="357187" cy="1587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85" name="Line 2261"/>
              <p:cNvSpPr>
                <a:spLocks noChangeShapeType="1"/>
              </p:cNvSpPr>
              <p:nvPr/>
            </p:nvSpPr>
            <p:spPr bwMode="auto">
              <a:xfrm>
                <a:off x="3225800" y="5641975"/>
                <a:ext cx="1587" cy="1700212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86" name="Rectangle 2262"/>
              <p:cNvSpPr>
                <a:spLocks noChangeArrowheads="1"/>
              </p:cNvSpPr>
              <p:nvPr/>
            </p:nvSpPr>
            <p:spPr bwMode="auto">
              <a:xfrm>
                <a:off x="3242598" y="6478089"/>
                <a:ext cx="54928" cy="554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97</a:t>
                </a:r>
                <a:endParaRPr kumimoji="0" lang="zh-CN" altLang="zh-CN" sz="4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3302" name="Line 2278"/>
              <p:cNvSpPr>
                <a:spLocks noChangeShapeType="1"/>
              </p:cNvSpPr>
              <p:nvPr/>
            </p:nvSpPr>
            <p:spPr bwMode="auto">
              <a:xfrm>
                <a:off x="2868613" y="6493740"/>
                <a:ext cx="1587" cy="9288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4463" name="组合 4462"/>
              <p:cNvGrpSpPr/>
              <p:nvPr/>
            </p:nvGrpSpPr>
            <p:grpSpPr>
              <a:xfrm>
                <a:off x="2869603" y="7381646"/>
                <a:ext cx="2098675" cy="82677"/>
                <a:chOff x="5301208" y="7811985"/>
                <a:chExt cx="2098675" cy="82677"/>
              </a:xfrm>
            </p:grpSpPr>
            <p:sp>
              <p:nvSpPr>
                <p:cNvPr id="4447" name="Line 3402"/>
                <p:cNvSpPr>
                  <a:spLocks noChangeShapeType="1"/>
                </p:cNvSpPr>
                <p:nvPr/>
              </p:nvSpPr>
              <p:spPr bwMode="auto">
                <a:xfrm flipH="1">
                  <a:off x="6622008" y="7812113"/>
                  <a:ext cx="509588" cy="1587"/>
                </a:xfrm>
                <a:prstGeom prst="line">
                  <a:avLst/>
                </a:prstGeom>
                <a:noFill/>
                <a:ln w="63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"/>
                </a:p>
              </p:txBody>
            </p:sp>
            <p:sp>
              <p:nvSpPr>
                <p:cNvPr id="4448" name="Line 3404"/>
                <p:cNvSpPr>
                  <a:spLocks noChangeShapeType="1"/>
                </p:cNvSpPr>
                <p:nvPr/>
              </p:nvSpPr>
              <p:spPr bwMode="auto">
                <a:xfrm flipH="1">
                  <a:off x="6622008" y="7839100"/>
                  <a:ext cx="777875" cy="1587"/>
                </a:xfrm>
                <a:prstGeom prst="line">
                  <a:avLst/>
                </a:prstGeom>
                <a:noFill/>
                <a:ln w="63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"/>
                </a:p>
              </p:txBody>
            </p:sp>
            <p:sp>
              <p:nvSpPr>
                <p:cNvPr id="4450" name="Line 3406"/>
                <p:cNvSpPr>
                  <a:spLocks noChangeShapeType="1"/>
                </p:cNvSpPr>
                <p:nvPr/>
              </p:nvSpPr>
              <p:spPr bwMode="auto">
                <a:xfrm flipH="1">
                  <a:off x="5655221" y="7824813"/>
                  <a:ext cx="966788" cy="1587"/>
                </a:xfrm>
                <a:prstGeom prst="line">
                  <a:avLst/>
                </a:prstGeom>
                <a:noFill/>
                <a:ln w="63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"/>
                </a:p>
              </p:txBody>
            </p:sp>
            <p:sp>
              <p:nvSpPr>
                <p:cNvPr id="4451" name="Line 3407"/>
                <p:cNvSpPr>
                  <a:spLocks noChangeShapeType="1"/>
                </p:cNvSpPr>
                <p:nvPr/>
              </p:nvSpPr>
              <p:spPr bwMode="auto">
                <a:xfrm>
                  <a:off x="6622008" y="7812113"/>
                  <a:ext cx="1588" cy="26987"/>
                </a:xfrm>
                <a:prstGeom prst="line">
                  <a:avLst/>
                </a:prstGeom>
                <a:noFill/>
                <a:ln w="63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"/>
                </a:p>
              </p:txBody>
            </p:sp>
            <p:sp>
              <p:nvSpPr>
                <p:cNvPr id="4452" name="Rectangle 3408"/>
                <p:cNvSpPr>
                  <a:spLocks noChangeArrowheads="1"/>
                </p:cNvSpPr>
                <p:nvPr/>
              </p:nvSpPr>
              <p:spPr bwMode="auto">
                <a:xfrm>
                  <a:off x="6633815" y="7811985"/>
                  <a:ext cx="43282" cy="307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CN" altLang="zh-CN" sz="200" b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宋体" pitchFamily="2" charset="-122"/>
                    </a:rPr>
                    <a:t>100</a:t>
                  </a:r>
                  <a:endPara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4453" name="Line 3409"/>
                <p:cNvSpPr>
                  <a:spLocks noChangeShapeType="1"/>
                </p:cNvSpPr>
                <p:nvPr/>
              </p:nvSpPr>
              <p:spPr bwMode="auto">
                <a:xfrm flipH="1">
                  <a:off x="6841083" y="7866088"/>
                  <a:ext cx="9525" cy="1587"/>
                </a:xfrm>
                <a:prstGeom prst="line">
                  <a:avLst/>
                </a:prstGeom>
                <a:noFill/>
                <a:ln w="63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"/>
                </a:p>
              </p:txBody>
            </p:sp>
            <p:sp>
              <p:nvSpPr>
                <p:cNvPr id="4455" name="Line 3411"/>
                <p:cNvSpPr>
                  <a:spLocks noChangeShapeType="1"/>
                </p:cNvSpPr>
                <p:nvPr/>
              </p:nvSpPr>
              <p:spPr bwMode="auto">
                <a:xfrm flipH="1">
                  <a:off x="6841083" y="7893075"/>
                  <a:ext cx="28575" cy="1587"/>
                </a:xfrm>
                <a:prstGeom prst="line">
                  <a:avLst/>
                </a:prstGeom>
                <a:noFill/>
                <a:ln w="63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"/>
                </a:p>
              </p:txBody>
            </p:sp>
            <p:sp>
              <p:nvSpPr>
                <p:cNvPr id="4457" name="Line 3413"/>
                <p:cNvSpPr>
                  <a:spLocks noChangeShapeType="1"/>
                </p:cNvSpPr>
                <p:nvPr/>
              </p:nvSpPr>
              <p:spPr bwMode="auto">
                <a:xfrm flipH="1">
                  <a:off x="5655221" y="7880375"/>
                  <a:ext cx="1185863" cy="1587"/>
                </a:xfrm>
                <a:prstGeom prst="line">
                  <a:avLst/>
                </a:prstGeom>
                <a:noFill/>
                <a:ln w="63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"/>
                </a:p>
              </p:txBody>
            </p:sp>
            <p:sp>
              <p:nvSpPr>
                <p:cNvPr id="4458" name="Line 3414"/>
                <p:cNvSpPr>
                  <a:spLocks noChangeShapeType="1"/>
                </p:cNvSpPr>
                <p:nvPr/>
              </p:nvSpPr>
              <p:spPr bwMode="auto">
                <a:xfrm>
                  <a:off x="6841083" y="7866088"/>
                  <a:ext cx="1588" cy="26987"/>
                </a:xfrm>
                <a:prstGeom prst="line">
                  <a:avLst/>
                </a:prstGeom>
                <a:noFill/>
                <a:ln w="63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"/>
                </a:p>
              </p:txBody>
            </p:sp>
            <p:sp>
              <p:nvSpPr>
                <p:cNvPr id="4459" name="Rectangle 3415"/>
                <p:cNvSpPr>
                  <a:spLocks noChangeArrowheads="1"/>
                </p:cNvSpPr>
                <p:nvPr/>
              </p:nvSpPr>
              <p:spPr bwMode="auto">
                <a:xfrm>
                  <a:off x="6852890" y="7860262"/>
                  <a:ext cx="43282" cy="307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CN" altLang="zh-CN" sz="200" b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宋体" pitchFamily="2" charset="-122"/>
                    </a:rPr>
                    <a:t>100</a:t>
                  </a:r>
                  <a:endPara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4460" name="Line 3416"/>
                <p:cNvSpPr>
                  <a:spLocks noChangeShapeType="1"/>
                </p:cNvSpPr>
                <p:nvPr/>
              </p:nvSpPr>
              <p:spPr bwMode="auto">
                <a:xfrm flipH="1">
                  <a:off x="5301208" y="7851800"/>
                  <a:ext cx="354013" cy="1587"/>
                </a:xfrm>
                <a:prstGeom prst="line">
                  <a:avLst/>
                </a:prstGeom>
                <a:noFill/>
                <a:ln w="63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"/>
                </a:p>
              </p:txBody>
            </p:sp>
            <p:sp>
              <p:nvSpPr>
                <p:cNvPr id="4461" name="Line 3417"/>
                <p:cNvSpPr>
                  <a:spLocks noChangeShapeType="1"/>
                </p:cNvSpPr>
                <p:nvPr/>
              </p:nvSpPr>
              <p:spPr bwMode="auto">
                <a:xfrm>
                  <a:off x="5655221" y="7824813"/>
                  <a:ext cx="1588" cy="55562"/>
                </a:xfrm>
                <a:prstGeom prst="line">
                  <a:avLst/>
                </a:prstGeom>
                <a:noFill/>
                <a:ln w="6350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200"/>
                </a:p>
              </p:txBody>
            </p:sp>
            <p:sp>
              <p:nvSpPr>
                <p:cNvPr id="4462" name="Rectangle 3418"/>
                <p:cNvSpPr>
                  <a:spLocks noChangeArrowheads="1"/>
                </p:cNvSpPr>
                <p:nvPr/>
              </p:nvSpPr>
              <p:spPr bwMode="auto">
                <a:xfrm>
                  <a:off x="5661330" y="7836124"/>
                  <a:ext cx="43282" cy="307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n-US" altLang="zh-CN" sz="200" dirty="0" smtClean="0">
                      <a:solidFill>
                        <a:srgbClr val="000000"/>
                      </a:solidFill>
                      <a:latin typeface="Arial" pitchFamily="34" charset="0"/>
                      <a:ea typeface="宋体" pitchFamily="2" charset="-122"/>
                    </a:rPr>
                    <a:t>100</a:t>
                  </a:r>
                  <a:endParaRPr kumimoji="0" lang="zh-CN" altLang="zh-CN" sz="200" b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宋体" pitchFamily="2" charset="-122"/>
                  </a:endParaRPr>
                </a:p>
              </p:txBody>
            </p:sp>
          </p:grpSp>
          <p:sp>
            <p:nvSpPr>
              <p:cNvPr id="4482" name="Rectangle 1125"/>
              <p:cNvSpPr>
                <a:spLocks noChangeArrowheads="1"/>
              </p:cNvSpPr>
              <p:nvPr/>
            </p:nvSpPr>
            <p:spPr bwMode="auto">
              <a:xfrm>
                <a:off x="4973843" y="7399499"/>
                <a:ext cx="382971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Saccharomyces cerevisiae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SYG1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4483" name="Rectangle 1127"/>
              <p:cNvSpPr>
                <a:spLocks noChangeArrowheads="1"/>
              </p:cNvSpPr>
              <p:nvPr/>
            </p:nvSpPr>
            <p:spPr bwMode="auto">
              <a:xfrm>
                <a:off x="4716220" y="7367968"/>
                <a:ext cx="355507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Caenorhabditis elegans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SYG-1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4484" name="Rectangle 1132"/>
              <p:cNvSpPr>
                <a:spLocks noChangeArrowheads="1"/>
              </p:cNvSpPr>
              <p:nvPr/>
            </p:nvSpPr>
            <p:spPr bwMode="auto">
              <a:xfrm>
                <a:off x="4464548" y="7448361"/>
                <a:ext cx="239548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Homo sapiens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XPR1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  <p:sp>
            <p:nvSpPr>
              <p:cNvPr id="4485" name="Rectangle 1134"/>
              <p:cNvSpPr>
                <a:spLocks noChangeArrowheads="1"/>
              </p:cNvSpPr>
              <p:nvPr/>
            </p:nvSpPr>
            <p:spPr bwMode="auto">
              <a:xfrm>
                <a:off x="4455816" y="7420928"/>
                <a:ext cx="241073" cy="27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200" b="1" i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Mus musculus </a:t>
                </a:r>
                <a:r>
                  <a:rPr kumimoji="0" lang="zh-CN" altLang="zh-CN" sz="2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ea typeface="宋体" pitchFamily="2" charset="-122"/>
                    <a:cs typeface="Arial" pitchFamily="34" charset="0"/>
                  </a:rPr>
                  <a:t>XPR1</a:t>
                </a:r>
                <a:endParaRPr kumimoji="0" lang="zh-CN" altLang="zh-CN" sz="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  <a:cs typeface="Arial" pitchFamily="34" charset="0"/>
                </a:endParaRPr>
              </a:p>
            </p:txBody>
          </p:sp>
        </p:grpSp>
        <p:cxnSp>
          <p:nvCxnSpPr>
            <p:cNvPr id="3296" name="直接连接符 3295"/>
            <p:cNvCxnSpPr/>
            <p:nvPr/>
          </p:nvCxnSpPr>
          <p:spPr>
            <a:xfrm rot="5400000">
              <a:off x="5793735" y="8139606"/>
              <a:ext cx="126000" cy="79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97" name="TextBox 3296"/>
            <p:cNvSpPr txBox="1"/>
            <p:nvPr/>
          </p:nvSpPr>
          <p:spPr>
            <a:xfrm>
              <a:off x="5812798" y="8063607"/>
              <a:ext cx="96962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b="1" dirty="0" smtClean="0">
                  <a:latin typeface="Arial" pitchFamily="34" charset="0"/>
                  <a:cs typeface="Arial" pitchFamily="34" charset="0"/>
                </a:rPr>
                <a:t>Out-groups</a:t>
              </a:r>
              <a:endParaRPr lang="zh-CN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8" name="TextBox 3297"/>
            <p:cNvSpPr txBox="1"/>
            <p:nvPr/>
          </p:nvSpPr>
          <p:spPr>
            <a:xfrm>
              <a:off x="5887141" y="7936281"/>
              <a:ext cx="128588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b="1" dirty="0" smtClean="0">
                  <a:latin typeface="Arial" pitchFamily="34" charset="0"/>
                  <a:cs typeface="Arial" pitchFamily="34" charset="0"/>
                </a:rPr>
                <a:t>Green algae</a:t>
              </a:r>
              <a:endParaRPr lang="zh-CN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299" name="直接连接符 3298"/>
            <p:cNvCxnSpPr/>
            <p:nvPr/>
          </p:nvCxnSpPr>
          <p:spPr>
            <a:xfrm rot="5400000">
              <a:off x="5891984" y="8031358"/>
              <a:ext cx="90000" cy="79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00" name="TextBox 3299"/>
            <p:cNvSpPr txBox="1"/>
            <p:nvPr/>
          </p:nvSpPr>
          <p:spPr>
            <a:xfrm>
              <a:off x="1268760" y="1352600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a</a:t>
              </a:r>
              <a:endParaRPr lang="zh-CN" altLang="en-US" dirty="0"/>
            </a:p>
          </p:txBody>
        </p:sp>
        <p:sp>
          <p:nvSpPr>
            <p:cNvPr id="3301" name="TextBox 3300"/>
            <p:cNvSpPr txBox="1"/>
            <p:nvPr/>
          </p:nvSpPr>
          <p:spPr>
            <a:xfrm>
              <a:off x="3861048" y="1352600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b</a:t>
              </a:r>
              <a:endParaRPr lang="zh-CN" altLang="en-US" dirty="0"/>
            </a:p>
          </p:txBody>
        </p:sp>
        <p:sp>
          <p:nvSpPr>
            <p:cNvPr id="3303" name="TextBox 3302"/>
            <p:cNvSpPr txBox="1"/>
            <p:nvPr/>
          </p:nvSpPr>
          <p:spPr>
            <a:xfrm>
              <a:off x="788766" y="6989049"/>
              <a:ext cx="500066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b="1" dirty="0" smtClean="0">
                  <a:latin typeface="Arial" pitchFamily="34" charset="0"/>
                  <a:cs typeface="Arial" pitchFamily="34" charset="0"/>
                </a:rPr>
                <a:t>Plants</a:t>
              </a:r>
              <a:endParaRPr lang="zh-CN" altLang="en-US" sz="6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4" name="TextBox 3303"/>
            <p:cNvSpPr txBox="1"/>
            <p:nvPr/>
          </p:nvSpPr>
          <p:spPr>
            <a:xfrm>
              <a:off x="788514" y="6074448"/>
              <a:ext cx="773068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b="1" dirty="0" smtClean="0">
                  <a:latin typeface="Arial" pitchFamily="34" charset="0"/>
                  <a:cs typeface="Arial" pitchFamily="34" charset="0"/>
                </a:rPr>
                <a:t>Land Plants</a:t>
              </a:r>
              <a:endParaRPr lang="zh-CN" altLang="en-US" sz="6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5" name="TextBox 3304"/>
            <p:cNvSpPr txBox="1"/>
            <p:nvPr/>
          </p:nvSpPr>
          <p:spPr>
            <a:xfrm>
              <a:off x="1273201" y="6746057"/>
              <a:ext cx="641926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b="1" dirty="0" smtClean="0">
                  <a:latin typeface="Arial" pitchFamily="34" charset="0"/>
                  <a:cs typeface="Arial" pitchFamily="34" charset="0"/>
                </a:rPr>
                <a:t>Seed Plants</a:t>
              </a:r>
              <a:endParaRPr lang="zh-CN" altLang="en-US" sz="6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6" name="TextBox 3305"/>
            <p:cNvSpPr txBox="1"/>
            <p:nvPr/>
          </p:nvSpPr>
          <p:spPr>
            <a:xfrm>
              <a:off x="1366919" y="6004379"/>
              <a:ext cx="86019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b="1" dirty="0" smtClean="0">
                  <a:latin typeface="Arial" pitchFamily="34" charset="0"/>
                  <a:cs typeface="Arial" pitchFamily="34" charset="0"/>
                </a:rPr>
                <a:t>Angiosperm</a:t>
              </a:r>
              <a:endParaRPr lang="zh-CN" altLang="en-US" sz="6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7" name="TextBox 3306"/>
            <p:cNvSpPr txBox="1"/>
            <p:nvPr/>
          </p:nvSpPr>
          <p:spPr>
            <a:xfrm>
              <a:off x="1470793" y="7229821"/>
              <a:ext cx="86019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b="1" dirty="0" smtClean="0">
                  <a:latin typeface="Arial" pitchFamily="34" charset="0"/>
                  <a:cs typeface="Arial" pitchFamily="34" charset="0"/>
                </a:rPr>
                <a:t>Angiosperm</a:t>
              </a:r>
              <a:endParaRPr lang="zh-CN" altLang="en-US" sz="6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8" name="TextBox 3307"/>
            <p:cNvSpPr txBox="1"/>
            <p:nvPr/>
          </p:nvSpPr>
          <p:spPr>
            <a:xfrm>
              <a:off x="1272106" y="4095139"/>
              <a:ext cx="86019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b="1" dirty="0" err="1" smtClean="0">
                  <a:latin typeface="Arial" pitchFamily="34" charset="0"/>
                  <a:cs typeface="Arial" pitchFamily="34" charset="0"/>
                </a:rPr>
                <a:t>Dicotyledon</a:t>
              </a:r>
              <a:endParaRPr lang="zh-CN" altLang="en-US" sz="6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9" name="TextBox 3308"/>
            <p:cNvSpPr txBox="1"/>
            <p:nvPr/>
          </p:nvSpPr>
          <p:spPr>
            <a:xfrm>
              <a:off x="1369371" y="6259073"/>
              <a:ext cx="86019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b="1" dirty="0" smtClean="0">
                  <a:latin typeface="Arial" pitchFamily="34" charset="0"/>
                  <a:cs typeface="Arial" pitchFamily="34" charset="0"/>
                </a:rPr>
                <a:t>Gymnosperm</a:t>
              </a:r>
              <a:endParaRPr lang="zh-CN" altLang="en-US" sz="6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0" name="TextBox 3309"/>
            <p:cNvSpPr txBox="1"/>
            <p:nvPr/>
          </p:nvSpPr>
          <p:spPr>
            <a:xfrm>
              <a:off x="1462625" y="7473280"/>
              <a:ext cx="86019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b="1" dirty="0" smtClean="0">
                  <a:latin typeface="Arial" pitchFamily="34" charset="0"/>
                  <a:cs typeface="Arial" pitchFamily="34" charset="0"/>
                </a:rPr>
                <a:t>Gymnosperm</a:t>
              </a:r>
              <a:endParaRPr lang="zh-CN" altLang="en-US" sz="6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1" name="TextBox 4781"/>
            <p:cNvSpPr txBox="1"/>
            <p:nvPr/>
          </p:nvSpPr>
          <p:spPr>
            <a:xfrm>
              <a:off x="3255394" y="6962314"/>
              <a:ext cx="500066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600" b="1" dirty="0" smtClean="0">
                  <a:latin typeface="Arial" pitchFamily="34" charset="0"/>
                  <a:cs typeface="Arial" pitchFamily="34" charset="0"/>
                </a:rPr>
                <a:t>Plants</a:t>
              </a:r>
              <a:endParaRPr lang="zh-CN" altLang="en-US" sz="6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2" name="TextBox 5054"/>
            <p:cNvSpPr txBox="1"/>
            <p:nvPr/>
          </p:nvSpPr>
          <p:spPr>
            <a:xfrm>
              <a:off x="3213893" y="6020082"/>
              <a:ext cx="773068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600" b="1" dirty="0" smtClean="0">
                  <a:latin typeface="Arial" pitchFamily="34" charset="0"/>
                  <a:cs typeface="Arial" pitchFamily="34" charset="0"/>
                </a:rPr>
                <a:t>Land Plants</a:t>
              </a:r>
              <a:endParaRPr lang="zh-CN" altLang="en-US" sz="6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3" name="TextBox 5056"/>
            <p:cNvSpPr txBox="1"/>
            <p:nvPr/>
          </p:nvSpPr>
          <p:spPr>
            <a:xfrm>
              <a:off x="3721474" y="6744323"/>
              <a:ext cx="641926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600" b="1" dirty="0" smtClean="0">
                  <a:latin typeface="Arial" pitchFamily="34" charset="0"/>
                  <a:cs typeface="Arial" pitchFamily="34" charset="0"/>
                </a:rPr>
                <a:t>Seed Plants</a:t>
              </a:r>
              <a:endParaRPr lang="zh-CN" altLang="en-US" sz="6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4" name="TextBox 5057"/>
            <p:cNvSpPr txBox="1"/>
            <p:nvPr/>
          </p:nvSpPr>
          <p:spPr>
            <a:xfrm>
              <a:off x="3903333" y="6011688"/>
              <a:ext cx="86019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600" b="1" dirty="0" smtClean="0">
                  <a:latin typeface="Arial" pitchFamily="34" charset="0"/>
                  <a:cs typeface="Arial" pitchFamily="34" charset="0"/>
                </a:rPr>
                <a:t>Angiosperm</a:t>
              </a:r>
              <a:endParaRPr lang="zh-CN" altLang="en-US" sz="6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5" name="TextBox 5059"/>
            <p:cNvSpPr txBox="1"/>
            <p:nvPr/>
          </p:nvSpPr>
          <p:spPr>
            <a:xfrm>
              <a:off x="3864949" y="7231401"/>
              <a:ext cx="86019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600" b="1" dirty="0" smtClean="0">
                  <a:latin typeface="Arial" pitchFamily="34" charset="0"/>
                  <a:cs typeface="Arial" pitchFamily="34" charset="0"/>
                </a:rPr>
                <a:t>Angiosperm</a:t>
              </a:r>
              <a:endParaRPr lang="zh-CN" altLang="en-US" sz="6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6" name="TextBox 5061"/>
            <p:cNvSpPr txBox="1"/>
            <p:nvPr/>
          </p:nvSpPr>
          <p:spPr>
            <a:xfrm>
              <a:off x="3742420" y="3905429"/>
              <a:ext cx="86019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600" b="1" dirty="0" err="1" smtClean="0">
                  <a:latin typeface="Arial" pitchFamily="34" charset="0"/>
                  <a:cs typeface="Arial" pitchFamily="34" charset="0"/>
                </a:rPr>
                <a:t>Dicotyledon</a:t>
              </a:r>
              <a:endParaRPr lang="zh-CN" altLang="en-US" sz="6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7" name="TextBox 4635"/>
            <p:cNvSpPr txBox="1"/>
            <p:nvPr/>
          </p:nvSpPr>
          <p:spPr>
            <a:xfrm>
              <a:off x="3905062" y="6232928"/>
              <a:ext cx="86019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600" b="1" dirty="0" smtClean="0">
                  <a:latin typeface="Arial" pitchFamily="34" charset="0"/>
                  <a:cs typeface="Arial" pitchFamily="34" charset="0"/>
                </a:rPr>
                <a:t>Gymnosperm</a:t>
              </a:r>
              <a:endParaRPr lang="zh-CN" altLang="en-US" sz="6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" name="TextBox 4777"/>
            <p:cNvSpPr txBox="1"/>
            <p:nvPr/>
          </p:nvSpPr>
          <p:spPr>
            <a:xfrm>
              <a:off x="3868098" y="7466989"/>
              <a:ext cx="86019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600" b="1" dirty="0" smtClean="0">
                  <a:latin typeface="Arial" pitchFamily="34" charset="0"/>
                  <a:cs typeface="Arial" pitchFamily="34" charset="0"/>
                </a:rPr>
                <a:t>Gymnosperm</a:t>
              </a:r>
              <a:endParaRPr lang="zh-CN" altLang="en-US" sz="6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253" name="TextBox 172"/>
          <p:cNvSpPr txBox="1"/>
          <p:nvPr/>
        </p:nvSpPr>
        <p:spPr>
          <a:xfrm>
            <a:off x="1406636" y="8739214"/>
            <a:ext cx="40913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b="1" dirty="0" smtClean="0">
                <a:latin typeface="Arial" pitchFamily="34" charset="0"/>
                <a:cs typeface="Arial" pitchFamily="34" charset="0"/>
              </a:rPr>
              <a:t>Figure </a:t>
            </a:r>
            <a:r>
              <a:rPr lang="en-US" sz="1000" b="1" dirty="0" smtClean="0"/>
              <a:t>S1. ML trees generated using both WAG and LG models.</a:t>
            </a:r>
            <a:endParaRPr lang="zh-CN" alt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</TotalTime>
  <Words>3552</Words>
  <Application>Microsoft Office PowerPoint</Application>
  <PresentationFormat>A4 纸张(210x297 毫米)</PresentationFormat>
  <Paragraphs>857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cp:lastModifiedBy>unknown</cp:lastModifiedBy>
  <cp:revision>96</cp:revision>
  <dcterms:modified xsi:type="dcterms:W3CDTF">2013-05-21T07:00:44Z</dcterms:modified>
</cp:coreProperties>
</file>