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7" r:id="rId2"/>
  </p:sldIdLst>
  <p:sldSz cx="6858000" cy="9144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936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9621D3-F871-4F21-B11F-A51E035B8897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F78892-D1F0-4A25-BB5B-8A5CA46A0D5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78892-D1F0-4A25-BB5B-8A5CA46A0D59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DDD2E-2ACE-40C4-8666-B71893F5969F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E35C-470D-40E4-B55A-7C4FA4DC28B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DDD2E-2ACE-40C4-8666-B71893F5969F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E35C-470D-40E4-B55A-7C4FA4DC28B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DDD2E-2ACE-40C4-8666-B71893F5969F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E35C-470D-40E4-B55A-7C4FA4DC28B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DDD2E-2ACE-40C4-8666-B71893F5969F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E35C-470D-40E4-B55A-7C4FA4DC28B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DDD2E-2ACE-40C4-8666-B71893F5969F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E35C-470D-40E4-B55A-7C4FA4DC28B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DDD2E-2ACE-40C4-8666-B71893F5969F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E35C-470D-40E4-B55A-7C4FA4DC28B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DDD2E-2ACE-40C4-8666-B71893F5969F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E35C-470D-40E4-B55A-7C4FA4DC28B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DDD2E-2ACE-40C4-8666-B71893F5969F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E35C-470D-40E4-B55A-7C4FA4DC28B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DDD2E-2ACE-40C4-8666-B71893F5969F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E35C-470D-40E4-B55A-7C4FA4DC28B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DDD2E-2ACE-40C4-8666-B71893F5969F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E35C-470D-40E4-B55A-7C4FA4DC28B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DDD2E-2ACE-40C4-8666-B71893F5969F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E35C-470D-40E4-B55A-7C4FA4DC28B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CDDD2E-2ACE-40C4-8666-B71893F5969F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4EE35C-470D-40E4-B55A-7C4FA4DC28B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980727" y="1475656"/>
          <a:ext cx="4680522" cy="436561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48072"/>
                <a:gridCol w="1224135"/>
                <a:gridCol w="468054"/>
                <a:gridCol w="292533"/>
                <a:gridCol w="341288"/>
                <a:gridCol w="341288"/>
                <a:gridCol w="341288"/>
                <a:gridCol w="341288"/>
                <a:gridCol w="341288"/>
                <a:gridCol w="341288"/>
              </a:tblGrid>
              <a:tr h="414676">
                <a:tc>
                  <a:txBody>
                    <a:bodyPr/>
                    <a:lstStyle/>
                    <a:p>
                      <a:pPr algn="ctr"/>
                      <a:endParaRPr lang="zh-CN" altLang="en-US" sz="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b="1" dirty="0" smtClean="0">
                          <a:latin typeface="Arial" pitchFamily="34" charset="0"/>
                          <a:cs typeface="Arial" pitchFamily="34" charset="0"/>
                        </a:rPr>
                        <a:t>Species</a:t>
                      </a:r>
                      <a:endParaRPr lang="zh-CN" altLang="en-US" sz="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b="1" dirty="0" smtClean="0">
                          <a:latin typeface="Arial" pitchFamily="34" charset="0"/>
                          <a:cs typeface="Arial" pitchFamily="34" charset="0"/>
                        </a:rPr>
                        <a:t>Estimated genome size (Mb)</a:t>
                      </a:r>
                      <a:r>
                        <a:rPr lang="en-US" altLang="zh-CN" sz="700" b="1" baseline="30000" dirty="0" smtClean="0"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  <a:endParaRPr lang="zh-CN" altLang="en-US" sz="700" b="1" baseline="30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WGD</a:t>
                      </a:r>
                      <a:r>
                        <a:rPr lang="en-US" altLang="zh-CN" sz="700" b="1" baseline="300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</a:t>
                      </a:r>
                      <a:endParaRPr lang="en-US" altLang="zh-CN" sz="700" b="1" baseline="300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zh-CN" sz="7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events</a:t>
                      </a:r>
                      <a:endParaRPr lang="zh-CN" altLang="en-US" sz="700" b="1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altLang="zh-CN" sz="700" b="1" dirty="0" smtClean="0">
                          <a:latin typeface="Arial" pitchFamily="34" charset="0"/>
                          <a:cs typeface="Arial" pitchFamily="34" charset="0"/>
                        </a:rPr>
                        <a:t>             Copy number</a:t>
                      </a:r>
                      <a:endParaRPr lang="zh-CN" altLang="en-US" sz="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sz="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sz="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928">
                <a:tc>
                  <a:txBody>
                    <a:bodyPr/>
                    <a:lstStyle/>
                    <a:p>
                      <a:pPr algn="ctr"/>
                      <a:endParaRPr lang="zh-CN" altLang="en-US" sz="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7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b="1" dirty="0" smtClean="0">
                          <a:latin typeface="Arial" pitchFamily="34" charset="0"/>
                          <a:cs typeface="Arial" pitchFamily="34" charset="0"/>
                        </a:rPr>
                        <a:t>Class</a:t>
                      </a:r>
                    </a:p>
                    <a:p>
                      <a:pPr algn="ctr"/>
                      <a:r>
                        <a:rPr lang="en-US" altLang="zh-CN" sz="700" b="1" baseline="0" dirty="0" smtClean="0">
                          <a:latin typeface="Arial" pitchFamily="34" charset="0"/>
                          <a:cs typeface="Arial" pitchFamily="34" charset="0"/>
                        </a:rPr>
                        <a:t>I-A</a:t>
                      </a:r>
                      <a:endParaRPr lang="zh-CN" altLang="en-US" sz="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700" b="1" dirty="0" smtClean="0">
                          <a:latin typeface="Arial" pitchFamily="34" charset="0"/>
                          <a:cs typeface="Arial" pitchFamily="34" charset="0"/>
                        </a:rPr>
                        <a:t>Class</a:t>
                      </a:r>
                      <a:r>
                        <a:rPr lang="en-US" altLang="zh-CN" sz="7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700" b="1" baseline="0" smtClean="0">
                          <a:latin typeface="Arial" pitchFamily="34" charset="0"/>
                          <a:cs typeface="Arial" pitchFamily="34" charset="0"/>
                        </a:rPr>
                        <a:t>I-B</a:t>
                      </a:r>
                      <a:endParaRPr lang="en-US" altLang="zh-CN" sz="700" b="1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b="1" dirty="0" smtClean="0">
                          <a:latin typeface="Arial" pitchFamily="34" charset="0"/>
                          <a:cs typeface="Arial" pitchFamily="34" charset="0"/>
                        </a:rPr>
                        <a:t>Class</a:t>
                      </a:r>
                      <a:r>
                        <a:rPr lang="en-US" altLang="zh-CN" sz="700" b="1" baseline="0" dirty="0" smtClean="0">
                          <a:latin typeface="Arial" pitchFamily="34" charset="0"/>
                          <a:cs typeface="Arial" pitchFamily="34" charset="0"/>
                        </a:rPr>
                        <a:t> II-A</a:t>
                      </a:r>
                      <a:endParaRPr lang="zh-CN" altLang="en-US" sz="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b="1" dirty="0" smtClean="0">
                          <a:latin typeface="Arial" pitchFamily="34" charset="0"/>
                          <a:cs typeface="Arial" pitchFamily="34" charset="0"/>
                        </a:rPr>
                        <a:t>Class</a:t>
                      </a:r>
                      <a:endParaRPr lang="en-US" altLang="zh-CN" sz="700" b="1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zh-CN" sz="700" b="1" baseline="0" dirty="0" smtClean="0">
                          <a:latin typeface="Arial" pitchFamily="34" charset="0"/>
                          <a:cs typeface="Arial" pitchFamily="34" charset="0"/>
                        </a:rPr>
                        <a:t>II-B</a:t>
                      </a:r>
                      <a:endParaRPr lang="zh-CN" altLang="en-US" sz="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b="1" dirty="0" smtClean="0">
                          <a:latin typeface="Arial" pitchFamily="34" charset="0"/>
                          <a:cs typeface="Arial" pitchFamily="34" charset="0"/>
                        </a:rPr>
                        <a:t>Class</a:t>
                      </a:r>
                    </a:p>
                    <a:p>
                      <a:pPr algn="ctr"/>
                      <a:r>
                        <a:rPr lang="en-US" altLang="zh-CN" sz="700" b="1" baseline="0" dirty="0" smtClean="0">
                          <a:latin typeface="Arial" pitchFamily="34" charset="0"/>
                          <a:cs typeface="Arial" pitchFamily="34" charset="0"/>
                        </a:rPr>
                        <a:t>II-Basal</a:t>
                      </a:r>
                      <a:endParaRPr lang="zh-CN" altLang="en-US" sz="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b="1" dirty="0" smtClean="0">
                          <a:latin typeface="Arial" pitchFamily="34" charset="0"/>
                          <a:cs typeface="Arial" pitchFamily="34" charset="0"/>
                        </a:rPr>
                        <a:t>Total</a:t>
                      </a:r>
                      <a:endParaRPr lang="zh-CN" altLang="en-US" sz="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046">
                <a:tc rowSpan="21">
                  <a:txBody>
                    <a:bodyPr/>
                    <a:lstStyle/>
                    <a:p>
                      <a:pPr algn="ctr"/>
                      <a:r>
                        <a:rPr lang="en-US" altLang="zh-CN" sz="700" b="1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Dicots</a:t>
                      </a:r>
                      <a:endParaRPr lang="en-US" altLang="zh-CN" sz="7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zh-CN" sz="700" b="1" i="0" dirty="0" smtClean="0">
                          <a:latin typeface="Arial" pitchFamily="34" charset="0"/>
                          <a:cs typeface="Arial" pitchFamily="34" charset="0"/>
                        </a:rPr>
                        <a:t>(21)</a:t>
                      </a: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b="1" i="1" dirty="0" err="1" smtClean="0">
                          <a:latin typeface="Arial" pitchFamily="34" charset="0"/>
                          <a:cs typeface="Arial" pitchFamily="34" charset="0"/>
                        </a:rPr>
                        <a:t>Manihot</a:t>
                      </a:r>
                      <a:r>
                        <a:rPr lang="en-US" altLang="zh-CN" sz="700" b="1" i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altLang="zh-CN" sz="700" b="1" i="1" dirty="0" err="1" smtClean="0">
                          <a:latin typeface="Arial" pitchFamily="34" charset="0"/>
                          <a:cs typeface="Arial" pitchFamily="34" charset="0"/>
                        </a:rPr>
                        <a:t>esculenta</a:t>
                      </a:r>
                      <a:endParaRPr lang="en-US" altLang="zh-CN" sz="700" b="1" i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760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zh-CN" altLang="en-US" sz="7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24046">
                <a:tc vMerge="1">
                  <a:txBody>
                    <a:bodyPr/>
                    <a:lstStyle/>
                    <a:p>
                      <a:endParaRPr lang="zh-CN" altLang="en-US" sz="1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b="1" i="1" dirty="0" err="1" smtClean="0">
                          <a:latin typeface="Arial" pitchFamily="34" charset="0"/>
                          <a:cs typeface="Arial" pitchFamily="34" charset="0"/>
                        </a:rPr>
                        <a:t>Ricinus</a:t>
                      </a:r>
                      <a:r>
                        <a:rPr lang="en-US" altLang="zh-CN" sz="700" b="1" i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altLang="zh-CN" sz="700" b="1" i="1" dirty="0" err="1" smtClean="0">
                          <a:latin typeface="Arial" pitchFamily="34" charset="0"/>
                          <a:cs typeface="Arial" pitchFamily="34" charset="0"/>
                        </a:rPr>
                        <a:t>communis</a:t>
                      </a:r>
                      <a:endParaRPr lang="zh-CN" altLang="en-US" sz="7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400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124046">
                <a:tc vMerge="1">
                  <a:txBody>
                    <a:bodyPr/>
                    <a:lstStyle/>
                    <a:p>
                      <a:endParaRPr lang="zh-CN" altLang="en-US" sz="1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b="1" i="1" dirty="0" err="1" smtClean="0">
                          <a:latin typeface="Arial" pitchFamily="34" charset="0"/>
                          <a:cs typeface="Arial" pitchFamily="34" charset="0"/>
                        </a:rPr>
                        <a:t>Linum</a:t>
                      </a:r>
                      <a:r>
                        <a:rPr lang="en-US" altLang="zh-CN" sz="700" b="1" i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altLang="zh-CN" sz="700" b="1" i="1" dirty="0" err="1" smtClean="0">
                          <a:latin typeface="Arial" pitchFamily="34" charset="0"/>
                          <a:cs typeface="Arial" pitchFamily="34" charset="0"/>
                        </a:rPr>
                        <a:t>usitatissimum</a:t>
                      </a:r>
                      <a:endParaRPr lang="zh-CN" altLang="en-US" sz="7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350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124046">
                <a:tc vMerge="1">
                  <a:txBody>
                    <a:bodyPr/>
                    <a:lstStyle/>
                    <a:p>
                      <a:endParaRPr lang="zh-CN" altLang="en-US" sz="1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b="1" i="1" dirty="0" err="1" smtClean="0">
                          <a:latin typeface="Arial" pitchFamily="34" charset="0"/>
                          <a:cs typeface="Arial" pitchFamily="34" charset="0"/>
                        </a:rPr>
                        <a:t>Populus</a:t>
                      </a:r>
                      <a:r>
                        <a:rPr lang="en-US" altLang="zh-CN" sz="700" b="1" i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altLang="zh-CN" sz="700" b="1" i="1" dirty="0" err="1" smtClean="0">
                          <a:latin typeface="Arial" pitchFamily="34" charset="0"/>
                          <a:cs typeface="Arial" pitchFamily="34" charset="0"/>
                        </a:rPr>
                        <a:t>trichocarpa</a:t>
                      </a:r>
                      <a:r>
                        <a:rPr lang="en-US" altLang="zh-CN" sz="700" b="1" i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zh-CN" altLang="en-US" sz="7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485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124046">
                <a:tc vMerge="1">
                  <a:txBody>
                    <a:bodyPr/>
                    <a:lstStyle/>
                    <a:p>
                      <a:endParaRPr lang="zh-CN" altLang="en-US" sz="1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b="1" i="1" dirty="0" err="1" smtClean="0">
                          <a:latin typeface="Arial" pitchFamily="34" charset="0"/>
                          <a:cs typeface="Arial" pitchFamily="34" charset="0"/>
                        </a:rPr>
                        <a:t>Medicago</a:t>
                      </a:r>
                      <a:r>
                        <a:rPr lang="en-US" altLang="zh-CN" sz="700" b="1" i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altLang="zh-CN" sz="700" b="1" i="1" dirty="0" err="1" smtClean="0">
                          <a:latin typeface="Arial" pitchFamily="34" charset="0"/>
                          <a:cs typeface="Arial" pitchFamily="34" charset="0"/>
                        </a:rPr>
                        <a:t>truncatula</a:t>
                      </a:r>
                      <a:endParaRPr lang="zh-CN" altLang="en-US" sz="7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500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124046">
                <a:tc vMerge="1">
                  <a:txBody>
                    <a:bodyPr/>
                    <a:lstStyle/>
                    <a:p>
                      <a:endParaRPr lang="zh-CN" altLang="en-US" sz="1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b="1" i="1" dirty="0" err="1" smtClean="0">
                          <a:latin typeface="Arial" pitchFamily="34" charset="0"/>
                          <a:cs typeface="Arial" pitchFamily="34" charset="0"/>
                        </a:rPr>
                        <a:t>Phaseolus</a:t>
                      </a:r>
                      <a:r>
                        <a:rPr lang="en-US" altLang="zh-CN" sz="700" b="1" i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altLang="zh-CN" sz="700" b="1" i="1" dirty="0" err="1" smtClean="0">
                          <a:latin typeface="Arial" pitchFamily="34" charset="0"/>
                          <a:cs typeface="Arial" pitchFamily="34" charset="0"/>
                        </a:rPr>
                        <a:t>vulgaris</a:t>
                      </a:r>
                      <a:endParaRPr lang="zh-CN" altLang="en-US" sz="7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630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124046">
                <a:tc vMerge="1">
                  <a:txBody>
                    <a:bodyPr/>
                    <a:lstStyle/>
                    <a:p>
                      <a:endParaRPr lang="zh-CN" altLang="en-US" sz="1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b="1" i="1" dirty="0" err="1" smtClean="0">
                          <a:latin typeface="Arial" pitchFamily="34" charset="0"/>
                          <a:cs typeface="Arial" pitchFamily="34" charset="0"/>
                        </a:rPr>
                        <a:t>Glycine</a:t>
                      </a:r>
                      <a:r>
                        <a:rPr lang="en-US" altLang="zh-CN" sz="700" b="1" i="1" dirty="0" smtClean="0">
                          <a:latin typeface="Arial" pitchFamily="34" charset="0"/>
                          <a:cs typeface="Arial" pitchFamily="34" charset="0"/>
                        </a:rPr>
                        <a:t> max</a:t>
                      </a:r>
                      <a:endParaRPr lang="zh-CN" altLang="en-US" sz="7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1115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124046">
                <a:tc vMerge="1">
                  <a:txBody>
                    <a:bodyPr/>
                    <a:lstStyle/>
                    <a:p>
                      <a:endParaRPr lang="zh-CN" altLang="en-US" sz="1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b="1" i="1" dirty="0" err="1" smtClean="0">
                          <a:latin typeface="Arial" pitchFamily="34" charset="0"/>
                          <a:cs typeface="Arial" pitchFamily="34" charset="0"/>
                        </a:rPr>
                        <a:t>Cucumis</a:t>
                      </a:r>
                      <a:r>
                        <a:rPr lang="en-US" altLang="zh-CN" sz="700" b="1" i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altLang="zh-CN" sz="700" b="1" i="1" dirty="0" err="1" smtClean="0">
                          <a:latin typeface="Arial" pitchFamily="34" charset="0"/>
                          <a:cs typeface="Arial" pitchFamily="34" charset="0"/>
                        </a:rPr>
                        <a:t>sativus</a:t>
                      </a:r>
                      <a:endParaRPr lang="zh-CN" altLang="en-US" sz="7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203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124046">
                <a:tc vMerge="1">
                  <a:txBody>
                    <a:bodyPr/>
                    <a:lstStyle/>
                    <a:p>
                      <a:endParaRPr lang="zh-CN" altLang="en-US" sz="1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b="1" i="1" dirty="0" err="1" smtClean="0">
                          <a:latin typeface="Arial" pitchFamily="34" charset="0"/>
                          <a:cs typeface="Arial" pitchFamily="34" charset="0"/>
                        </a:rPr>
                        <a:t>Prunus</a:t>
                      </a:r>
                      <a:r>
                        <a:rPr lang="en-US" altLang="zh-CN" sz="700" b="1" i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altLang="zh-CN" sz="700" b="1" i="1" dirty="0" err="1" smtClean="0">
                          <a:latin typeface="Arial" pitchFamily="34" charset="0"/>
                          <a:cs typeface="Arial" pitchFamily="34" charset="0"/>
                        </a:rPr>
                        <a:t>persica</a:t>
                      </a:r>
                      <a:endParaRPr lang="zh-CN" altLang="en-US" sz="7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290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124046">
                <a:tc vMerge="1">
                  <a:txBody>
                    <a:bodyPr/>
                    <a:lstStyle/>
                    <a:p>
                      <a:endParaRPr lang="zh-CN" altLang="en-US" sz="1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b="1" i="1" dirty="0" err="1" smtClean="0">
                          <a:latin typeface="Arial" pitchFamily="34" charset="0"/>
                          <a:cs typeface="Arial" pitchFamily="34" charset="0"/>
                        </a:rPr>
                        <a:t>Malus</a:t>
                      </a:r>
                      <a:r>
                        <a:rPr lang="en-US" altLang="zh-CN" sz="700" b="1" i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altLang="zh-CN" sz="700" b="1" i="1" dirty="0" err="1" smtClean="0">
                          <a:latin typeface="Arial" pitchFamily="34" charset="0"/>
                          <a:cs typeface="Arial" pitchFamily="34" charset="0"/>
                        </a:rPr>
                        <a:t>domestica</a:t>
                      </a:r>
                      <a:endParaRPr lang="zh-CN" altLang="en-US" sz="7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881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124046">
                <a:tc vMerge="1">
                  <a:txBody>
                    <a:bodyPr/>
                    <a:lstStyle/>
                    <a:p>
                      <a:endParaRPr lang="zh-CN" altLang="en-US" sz="1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b="1" i="1" dirty="0" smtClean="0">
                          <a:latin typeface="Arial" pitchFamily="34" charset="0"/>
                          <a:cs typeface="Arial" pitchFamily="34" charset="0"/>
                        </a:rPr>
                        <a:t>Arabidopsis thaliana </a:t>
                      </a:r>
                      <a:endParaRPr lang="zh-CN" altLang="en-US" sz="7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135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124046">
                <a:tc vMerge="1">
                  <a:txBody>
                    <a:bodyPr/>
                    <a:lstStyle/>
                    <a:p>
                      <a:endParaRPr lang="zh-CN" altLang="en-US" sz="1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b="1" i="1" dirty="0" err="1" smtClean="0">
                          <a:latin typeface="Arial" pitchFamily="34" charset="0"/>
                          <a:cs typeface="Arial" pitchFamily="34" charset="0"/>
                        </a:rPr>
                        <a:t>Capsella</a:t>
                      </a:r>
                      <a:r>
                        <a:rPr lang="en-US" altLang="zh-CN" sz="700" b="1" i="1" dirty="0" smtClean="0">
                          <a:latin typeface="Arial" pitchFamily="34" charset="0"/>
                          <a:cs typeface="Arial" pitchFamily="34" charset="0"/>
                        </a:rPr>
                        <a:t> rubella </a:t>
                      </a:r>
                      <a:endParaRPr lang="zh-CN" altLang="en-US" sz="7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135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124046">
                <a:tc vMerge="1">
                  <a:txBody>
                    <a:bodyPr/>
                    <a:lstStyle/>
                    <a:p>
                      <a:endParaRPr lang="zh-CN" altLang="en-US" sz="1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b="1" i="1" dirty="0" err="1" smtClean="0">
                          <a:latin typeface="Arial" pitchFamily="34" charset="0"/>
                          <a:cs typeface="Arial" pitchFamily="34" charset="0"/>
                        </a:rPr>
                        <a:t>Brassica</a:t>
                      </a:r>
                      <a:r>
                        <a:rPr lang="en-US" altLang="zh-CN" sz="700" b="1" i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altLang="zh-CN" sz="700" b="1" i="1" dirty="0" err="1" smtClean="0">
                          <a:latin typeface="Arial" pitchFamily="34" charset="0"/>
                          <a:cs typeface="Arial" pitchFamily="34" charset="0"/>
                        </a:rPr>
                        <a:t>rapa</a:t>
                      </a:r>
                      <a:r>
                        <a:rPr lang="en-US" altLang="zh-CN" sz="700" b="1" i="1" dirty="0" smtClean="0"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zh-CN" altLang="en-US" sz="7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500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18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23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124046">
                <a:tc vMerge="1">
                  <a:txBody>
                    <a:bodyPr/>
                    <a:lstStyle/>
                    <a:p>
                      <a:endParaRPr lang="zh-CN" altLang="en-US" sz="1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b="1" i="1" dirty="0" smtClean="0">
                          <a:latin typeface="Arial" pitchFamily="34" charset="0"/>
                          <a:cs typeface="Arial" pitchFamily="34" charset="0"/>
                        </a:rPr>
                        <a:t>Thellungiella </a:t>
                      </a:r>
                      <a:r>
                        <a:rPr lang="en-US" altLang="zh-CN" sz="700" b="1" i="1" dirty="0" err="1" smtClean="0">
                          <a:latin typeface="Arial" pitchFamily="34" charset="0"/>
                          <a:cs typeface="Arial" pitchFamily="34" charset="0"/>
                        </a:rPr>
                        <a:t>halophila</a:t>
                      </a:r>
                      <a:endParaRPr lang="zh-CN" altLang="en-US" sz="7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243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124046">
                <a:tc vMerge="1">
                  <a:txBody>
                    <a:bodyPr/>
                    <a:lstStyle/>
                    <a:p>
                      <a:endParaRPr lang="zh-CN" altLang="en-US" sz="1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b="1" i="1" dirty="0" err="1" smtClean="0">
                          <a:latin typeface="Arial" pitchFamily="34" charset="0"/>
                          <a:cs typeface="Arial" pitchFamily="34" charset="0"/>
                        </a:rPr>
                        <a:t>Carica</a:t>
                      </a:r>
                      <a:r>
                        <a:rPr lang="en-US" altLang="zh-CN" sz="700" b="1" i="1" dirty="0" smtClean="0">
                          <a:latin typeface="Arial" pitchFamily="34" charset="0"/>
                          <a:cs typeface="Arial" pitchFamily="34" charset="0"/>
                        </a:rPr>
                        <a:t> papaya </a:t>
                      </a:r>
                      <a:endParaRPr lang="zh-CN" altLang="en-US" sz="7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372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i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i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124046">
                <a:tc vMerge="1">
                  <a:txBody>
                    <a:bodyPr/>
                    <a:lstStyle/>
                    <a:p>
                      <a:endParaRPr lang="zh-CN" altLang="en-US" sz="1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b="1" i="1" dirty="0" smtClean="0">
                          <a:latin typeface="Arial" pitchFamily="34" charset="0"/>
                          <a:cs typeface="Arial" pitchFamily="34" charset="0"/>
                        </a:rPr>
                        <a:t>Citrus </a:t>
                      </a:r>
                      <a:r>
                        <a:rPr lang="en-US" altLang="zh-CN" sz="700" b="1" i="1" dirty="0" err="1" smtClean="0">
                          <a:latin typeface="Arial" pitchFamily="34" charset="0"/>
                          <a:cs typeface="Arial" pitchFamily="34" charset="0"/>
                        </a:rPr>
                        <a:t>sinensis</a:t>
                      </a:r>
                      <a:endParaRPr lang="zh-CN" altLang="en-US" sz="7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319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zh-CN" altLang="en-US" sz="7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124046">
                <a:tc vMerge="1">
                  <a:txBody>
                    <a:bodyPr/>
                    <a:lstStyle/>
                    <a:p>
                      <a:endParaRPr lang="zh-CN" altLang="en-US" sz="1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b="1" i="1" dirty="0" smtClean="0">
                          <a:latin typeface="Arial" pitchFamily="34" charset="0"/>
                          <a:cs typeface="Arial" pitchFamily="34" charset="0"/>
                        </a:rPr>
                        <a:t>Citrus </a:t>
                      </a:r>
                      <a:r>
                        <a:rPr lang="en-US" altLang="zh-CN" sz="700" b="1" i="1" dirty="0" err="1" smtClean="0">
                          <a:latin typeface="Arial" pitchFamily="34" charset="0"/>
                          <a:cs typeface="Arial" pitchFamily="34" charset="0"/>
                        </a:rPr>
                        <a:t>clementina</a:t>
                      </a:r>
                      <a:endParaRPr lang="zh-CN" altLang="en-US" sz="7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296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124046">
                <a:tc vMerge="1">
                  <a:txBody>
                    <a:bodyPr/>
                    <a:lstStyle/>
                    <a:p>
                      <a:endParaRPr lang="zh-CN" altLang="en-US" sz="1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b="1" i="1" dirty="0" smtClean="0">
                          <a:latin typeface="Arial" pitchFamily="34" charset="0"/>
                          <a:cs typeface="Arial" pitchFamily="34" charset="0"/>
                        </a:rPr>
                        <a:t>Eucalyptus </a:t>
                      </a:r>
                      <a:r>
                        <a:rPr lang="en-US" altLang="zh-CN" sz="700" b="1" i="1" dirty="0" err="1" smtClean="0">
                          <a:latin typeface="Arial" pitchFamily="34" charset="0"/>
                          <a:cs typeface="Arial" pitchFamily="34" charset="0"/>
                        </a:rPr>
                        <a:t>grandis</a:t>
                      </a:r>
                      <a:endParaRPr lang="zh-CN" altLang="en-US" sz="7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691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zh-CN" altLang="en-US" sz="7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124046">
                <a:tc vMerge="1">
                  <a:txBody>
                    <a:bodyPr/>
                    <a:lstStyle/>
                    <a:p>
                      <a:endParaRPr lang="zh-CN" altLang="en-US" sz="1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b="1" i="1" dirty="0" err="1" smtClean="0">
                          <a:latin typeface="Arial" pitchFamily="34" charset="0"/>
                          <a:cs typeface="Arial" pitchFamily="34" charset="0"/>
                        </a:rPr>
                        <a:t>Vitis</a:t>
                      </a:r>
                      <a:r>
                        <a:rPr lang="en-US" altLang="zh-CN" sz="700" b="1" i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altLang="zh-CN" sz="700" b="1" i="1" dirty="0" err="1" smtClean="0">
                          <a:latin typeface="Arial" pitchFamily="34" charset="0"/>
                          <a:cs typeface="Arial" pitchFamily="34" charset="0"/>
                        </a:rPr>
                        <a:t>vinifera</a:t>
                      </a:r>
                      <a:r>
                        <a:rPr lang="en-US" altLang="zh-CN" sz="700" b="1" i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zh-CN" altLang="en-US" sz="7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500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124046">
                <a:tc vMerge="1">
                  <a:txBody>
                    <a:bodyPr/>
                    <a:lstStyle/>
                    <a:p>
                      <a:endParaRPr lang="zh-CN" altLang="en-US" sz="1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b="1" i="1" dirty="0" err="1" smtClean="0">
                          <a:latin typeface="Arial" pitchFamily="34" charset="0"/>
                          <a:cs typeface="Arial" pitchFamily="34" charset="0"/>
                        </a:rPr>
                        <a:t>Mimulus</a:t>
                      </a:r>
                      <a:r>
                        <a:rPr lang="en-US" altLang="zh-CN" sz="700" b="1" i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altLang="zh-CN" sz="700" b="1" i="1" dirty="0" err="1" smtClean="0">
                          <a:latin typeface="Arial" pitchFamily="34" charset="0"/>
                          <a:cs typeface="Arial" pitchFamily="34" charset="0"/>
                        </a:rPr>
                        <a:t>guttatus</a:t>
                      </a:r>
                      <a:endParaRPr lang="zh-CN" altLang="en-US" sz="7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430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124046">
                <a:tc vMerge="1">
                  <a:txBody>
                    <a:bodyPr/>
                    <a:lstStyle/>
                    <a:p>
                      <a:endParaRPr lang="zh-CN" altLang="en-US" sz="1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b="1" i="1" dirty="0" smtClean="0">
                          <a:latin typeface="Arial" pitchFamily="34" charset="0"/>
                          <a:cs typeface="Arial" pitchFamily="34" charset="0"/>
                        </a:rPr>
                        <a:t>Aquilegia </a:t>
                      </a:r>
                      <a:r>
                        <a:rPr lang="en-US" altLang="zh-CN" sz="700" b="1" i="1" dirty="0" err="1" smtClean="0">
                          <a:latin typeface="Arial" pitchFamily="34" charset="0"/>
                          <a:cs typeface="Arial" pitchFamily="34" charset="0"/>
                        </a:rPr>
                        <a:t>coerulea</a:t>
                      </a:r>
                      <a:endParaRPr lang="zh-CN" altLang="en-US" sz="7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302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046">
                <a:tc rowSpan="5">
                  <a:txBody>
                    <a:bodyPr/>
                    <a:lstStyle/>
                    <a:p>
                      <a:pPr algn="ctr"/>
                      <a:r>
                        <a:rPr lang="en-US" altLang="zh-CN" sz="700" b="1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Monocots</a:t>
                      </a:r>
                    </a:p>
                    <a:p>
                      <a:pPr algn="ctr"/>
                      <a:r>
                        <a:rPr lang="en-US" altLang="zh-CN" sz="700" b="1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(5)</a:t>
                      </a:r>
                      <a:endParaRPr lang="zh-CN" altLang="en-US" sz="7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b="1" i="1" dirty="0" smtClean="0">
                          <a:latin typeface="Arial" pitchFamily="34" charset="0"/>
                          <a:cs typeface="Arial" pitchFamily="34" charset="0"/>
                        </a:rPr>
                        <a:t>Sorghum bicolor</a:t>
                      </a:r>
                      <a:endParaRPr lang="zh-CN" altLang="en-US" sz="7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760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24046">
                <a:tc vMerge="1">
                  <a:txBody>
                    <a:bodyPr/>
                    <a:lstStyle/>
                    <a:p>
                      <a:endParaRPr lang="zh-CN" altLang="en-US" sz="1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b="1" i="1" dirty="0" err="1" smtClean="0">
                          <a:latin typeface="Arial" pitchFamily="34" charset="0"/>
                          <a:cs typeface="Arial" pitchFamily="34" charset="0"/>
                        </a:rPr>
                        <a:t>Zea</a:t>
                      </a:r>
                      <a:r>
                        <a:rPr lang="en-US" altLang="zh-CN" sz="700" b="1" i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altLang="zh-CN" sz="700" b="1" i="1" dirty="0" err="1" smtClean="0">
                          <a:latin typeface="Arial" pitchFamily="34" charset="0"/>
                          <a:cs typeface="Arial" pitchFamily="34" charset="0"/>
                        </a:rPr>
                        <a:t>mays</a:t>
                      </a:r>
                      <a:endParaRPr lang="zh-CN" altLang="en-US" sz="7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2400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124046">
                <a:tc vMerge="1">
                  <a:txBody>
                    <a:bodyPr/>
                    <a:lstStyle/>
                    <a:p>
                      <a:endParaRPr lang="zh-CN" altLang="en-US" sz="1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b="1" i="1" dirty="0" err="1" smtClean="0">
                          <a:latin typeface="Arial" pitchFamily="34" charset="0"/>
                          <a:cs typeface="Arial" pitchFamily="34" charset="0"/>
                        </a:rPr>
                        <a:t>Setaria</a:t>
                      </a:r>
                      <a:r>
                        <a:rPr lang="en-US" altLang="zh-CN" sz="700" b="1" i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altLang="zh-CN" sz="700" b="1" i="1" dirty="0" err="1" smtClean="0">
                          <a:latin typeface="Arial" pitchFamily="34" charset="0"/>
                          <a:cs typeface="Arial" pitchFamily="34" charset="0"/>
                        </a:rPr>
                        <a:t>italica</a:t>
                      </a:r>
                      <a:endParaRPr lang="zh-CN" altLang="en-US" sz="7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515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124046">
                <a:tc vMerge="1">
                  <a:txBody>
                    <a:bodyPr/>
                    <a:lstStyle/>
                    <a:p>
                      <a:endParaRPr lang="zh-CN" altLang="en-US" sz="1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b="1" i="1" dirty="0" err="1" smtClean="0">
                          <a:latin typeface="Arial" pitchFamily="34" charset="0"/>
                          <a:cs typeface="Arial" pitchFamily="34" charset="0"/>
                        </a:rPr>
                        <a:t>Oryza</a:t>
                      </a:r>
                      <a:r>
                        <a:rPr lang="en-US" altLang="zh-CN" sz="700" b="1" i="1" dirty="0" smtClean="0">
                          <a:latin typeface="Arial" pitchFamily="34" charset="0"/>
                          <a:cs typeface="Arial" pitchFamily="34" charset="0"/>
                        </a:rPr>
                        <a:t> sativa</a:t>
                      </a:r>
                      <a:endParaRPr lang="zh-CN" altLang="en-US" sz="7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450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124046">
                <a:tc vMerge="1">
                  <a:txBody>
                    <a:bodyPr/>
                    <a:lstStyle/>
                    <a:p>
                      <a:endParaRPr lang="zh-CN" altLang="en-US" sz="1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b="1" i="1" dirty="0" err="1" smtClean="0">
                          <a:latin typeface="Arial" pitchFamily="34" charset="0"/>
                          <a:cs typeface="Arial" pitchFamily="34" charset="0"/>
                        </a:rPr>
                        <a:t>Brachypodium</a:t>
                      </a:r>
                      <a:r>
                        <a:rPr lang="en-US" altLang="zh-CN" sz="700" b="1" i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altLang="zh-CN" sz="700" b="1" i="1" dirty="0" err="1" smtClean="0">
                          <a:latin typeface="Arial" pitchFamily="34" charset="0"/>
                          <a:cs typeface="Arial" pitchFamily="34" charset="0"/>
                        </a:rPr>
                        <a:t>distachyon</a:t>
                      </a:r>
                      <a:endParaRPr lang="zh-CN" altLang="en-US" sz="7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355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046"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CN" sz="700" b="1" i="0" dirty="0" smtClean="0">
                          <a:latin typeface="Arial" pitchFamily="34" charset="0"/>
                          <a:cs typeface="Arial" pitchFamily="34" charset="0"/>
                        </a:rPr>
                        <a:t>Gymnosperms</a:t>
                      </a:r>
                    </a:p>
                    <a:p>
                      <a:pPr algn="ctr"/>
                      <a:r>
                        <a:rPr lang="en-US" altLang="zh-CN" sz="700" b="1" i="0" dirty="0" smtClean="0">
                          <a:latin typeface="Arial" pitchFamily="34" charset="0"/>
                          <a:cs typeface="Arial" pitchFamily="34" charset="0"/>
                        </a:rPr>
                        <a:t>(2)</a:t>
                      </a:r>
                      <a:endParaRPr lang="zh-CN" altLang="en-US" sz="7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b="1" i="1" dirty="0" err="1" smtClean="0">
                          <a:latin typeface="Arial" pitchFamily="34" charset="0"/>
                          <a:cs typeface="Arial" pitchFamily="34" charset="0"/>
                        </a:rPr>
                        <a:t>Pinus</a:t>
                      </a:r>
                      <a:r>
                        <a:rPr lang="en-US" altLang="zh-CN" sz="700" b="1" i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altLang="zh-CN" sz="700" b="1" i="1" dirty="0" err="1" smtClean="0">
                          <a:latin typeface="Arial" pitchFamily="34" charset="0"/>
                          <a:cs typeface="Arial" pitchFamily="34" charset="0"/>
                        </a:rPr>
                        <a:t>taeda</a:t>
                      </a:r>
                      <a:endParaRPr lang="zh-CN" altLang="en-US" sz="7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046">
                <a:tc vMerge="1">
                  <a:txBody>
                    <a:bodyPr/>
                    <a:lstStyle/>
                    <a:p>
                      <a:pPr algn="ctr"/>
                      <a:endParaRPr lang="zh-CN" altLang="en-US" sz="7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2203" marB="42203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b="1" i="1" dirty="0" err="1" smtClean="0">
                          <a:latin typeface="Arial" pitchFamily="34" charset="0"/>
                          <a:cs typeface="Arial" pitchFamily="34" charset="0"/>
                        </a:rPr>
                        <a:t>Picea</a:t>
                      </a:r>
                      <a:r>
                        <a:rPr lang="en-US" altLang="zh-CN" sz="700" b="1" i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altLang="zh-CN" sz="700" b="1" i="1" dirty="0" err="1" smtClean="0">
                          <a:latin typeface="Arial" pitchFamily="34" charset="0"/>
                          <a:cs typeface="Arial" pitchFamily="34" charset="0"/>
                        </a:rPr>
                        <a:t>glauca</a:t>
                      </a:r>
                      <a:endParaRPr lang="zh-CN" altLang="en-US" sz="7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04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b="1" i="0" dirty="0" err="1" smtClean="0">
                          <a:latin typeface="Arial" pitchFamily="34" charset="0"/>
                          <a:cs typeface="Arial" pitchFamily="34" charset="0"/>
                        </a:rPr>
                        <a:t>Lycophyte</a:t>
                      </a:r>
                      <a:r>
                        <a:rPr lang="en-US" altLang="zh-CN" sz="700" b="1" i="0" dirty="0" smtClean="0">
                          <a:latin typeface="Arial" pitchFamily="34" charset="0"/>
                          <a:cs typeface="Arial" pitchFamily="34" charset="0"/>
                        </a:rPr>
                        <a:t> (1)</a:t>
                      </a:r>
                      <a:endParaRPr lang="zh-CN" altLang="en-US" sz="7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b="1" i="1" dirty="0" err="1" smtClean="0">
                          <a:latin typeface="Arial" pitchFamily="34" charset="0"/>
                          <a:cs typeface="Arial" pitchFamily="34" charset="0"/>
                        </a:rPr>
                        <a:t>Selaginella</a:t>
                      </a:r>
                      <a:r>
                        <a:rPr lang="en-US" altLang="zh-CN" sz="700" b="1" i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altLang="zh-CN" sz="700" b="1" i="1" dirty="0" err="1" smtClean="0">
                          <a:latin typeface="Arial" pitchFamily="34" charset="0"/>
                          <a:cs typeface="Arial" pitchFamily="34" charset="0"/>
                        </a:rPr>
                        <a:t>moellendorffii</a:t>
                      </a:r>
                      <a:endParaRPr lang="zh-CN" altLang="en-US" sz="7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04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b="1" i="0" dirty="0" smtClean="0">
                          <a:latin typeface="Arial" pitchFamily="34" charset="0"/>
                          <a:cs typeface="Arial" pitchFamily="34" charset="0"/>
                        </a:rPr>
                        <a:t>Bryophyte (1)</a:t>
                      </a:r>
                      <a:endParaRPr lang="zh-CN" altLang="en-US" sz="7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b="1" i="1" dirty="0" err="1" smtClean="0">
                          <a:latin typeface="Arial" pitchFamily="34" charset="0"/>
                          <a:cs typeface="Arial" pitchFamily="34" charset="0"/>
                        </a:rPr>
                        <a:t>Physcomitrella</a:t>
                      </a:r>
                      <a:r>
                        <a:rPr lang="en-US" altLang="zh-CN" sz="700" b="1" i="1" dirty="0" smtClean="0">
                          <a:latin typeface="Arial" pitchFamily="34" charset="0"/>
                          <a:cs typeface="Arial" pitchFamily="34" charset="0"/>
                        </a:rPr>
                        <a:t> patens</a:t>
                      </a:r>
                      <a:endParaRPr lang="zh-CN" altLang="en-US" sz="7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480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smtClean="0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zh-CN" altLang="en-US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75116" y="1252514"/>
            <a:ext cx="40540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>
                <a:latin typeface="Arial" pitchFamily="34" charset="0"/>
                <a:cs typeface="Arial" pitchFamily="34" charset="0"/>
              </a:rPr>
              <a:t>Table S2. 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Copy numbers of </a:t>
            </a:r>
            <a:r>
              <a:rPr lang="en-US" sz="800" i="1" dirty="0" smtClean="0">
                <a:latin typeface="Arial" pitchFamily="34" charset="0"/>
                <a:cs typeface="Arial" pitchFamily="34" charset="0"/>
              </a:rPr>
              <a:t>PHO1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 genes in different classes in 30 land plant species</a:t>
            </a:r>
            <a:endParaRPr lang="zh-CN" alt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80728" y="5902052"/>
            <a:ext cx="35283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baseline="300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en-US" altLang="zh-CN" sz="800" dirty="0" smtClean="0">
                <a:latin typeface="Arial" pitchFamily="34" charset="0"/>
                <a:cs typeface="Arial" pitchFamily="34" charset="0"/>
              </a:rPr>
              <a:t>Estimated genome sizes are indicated in the </a:t>
            </a:r>
            <a:r>
              <a:rPr lang="en-US" altLang="zh-CN" sz="800" dirty="0" err="1" smtClean="0">
                <a:latin typeface="Arial" pitchFamily="34" charset="0"/>
                <a:cs typeface="Arial" pitchFamily="34" charset="0"/>
              </a:rPr>
              <a:t>Phytozome</a:t>
            </a:r>
            <a:r>
              <a:rPr lang="en-US" altLang="zh-CN" sz="800" dirty="0" smtClean="0">
                <a:latin typeface="Arial" pitchFamily="34" charset="0"/>
                <a:cs typeface="Arial" pitchFamily="34" charset="0"/>
              </a:rPr>
              <a:t> or NCBI.</a:t>
            </a:r>
          </a:p>
          <a:p>
            <a:r>
              <a:rPr lang="en-US" altLang="zh-CN" sz="800" baseline="30000" dirty="0" smtClean="0">
                <a:latin typeface="Arial" pitchFamily="34" charset="0"/>
                <a:cs typeface="Arial" pitchFamily="34" charset="0"/>
              </a:rPr>
              <a:t>b </a:t>
            </a:r>
            <a:r>
              <a:rPr lang="en-US" altLang="zh-CN" sz="800" dirty="0" smtClean="0">
                <a:latin typeface="Arial" pitchFamily="34" charset="0"/>
                <a:cs typeface="Arial" pitchFamily="34" charset="0"/>
              </a:rPr>
              <a:t>WGD, whole genome duplication.</a:t>
            </a:r>
            <a:endParaRPr lang="zh-CN" altLang="en-US" sz="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2817</TotalTime>
  <Words>378</Words>
  <Application>Microsoft Office PowerPoint</Application>
  <PresentationFormat>全屏显示(4:3)</PresentationFormat>
  <Paragraphs>297</Paragraphs>
  <Slides>1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幻灯片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unknown</dc:creator>
  <cp:lastModifiedBy>unknown</cp:lastModifiedBy>
  <cp:revision>208</cp:revision>
  <dcterms:created xsi:type="dcterms:W3CDTF">2012-12-26T01:47:15Z</dcterms:created>
  <dcterms:modified xsi:type="dcterms:W3CDTF">2013-05-21T07:01:14Z</dcterms:modified>
</cp:coreProperties>
</file>