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4" r:id="rId2"/>
  </p:sldIdLst>
  <p:sldSz cx="6858000" cy="9144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44" d="100"/>
          <a:sy n="144" d="100"/>
        </p:scale>
        <p:origin x="-78" y="61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9621D3-F871-4F21-B11F-A51E035B8897}" type="datetimeFigureOut">
              <a:rPr lang="zh-CN" altLang="en-US" smtClean="0"/>
              <a:pPr/>
              <a:t>2013-5-21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F78892-D1F0-4A25-BB5B-8A5CA46A0D5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DDD2E-2ACE-40C4-8666-B71893F5969F}" type="datetimeFigureOut">
              <a:rPr lang="zh-CN" altLang="en-US" smtClean="0"/>
              <a:pPr/>
              <a:t>2013-5-21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E35C-470D-40E4-B55A-7C4FA4DC28B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DDD2E-2ACE-40C4-8666-B71893F5969F}" type="datetimeFigureOut">
              <a:rPr lang="zh-CN" altLang="en-US" smtClean="0"/>
              <a:pPr/>
              <a:t>2013-5-21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E35C-470D-40E4-B55A-7C4FA4DC28B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DDD2E-2ACE-40C4-8666-B71893F5969F}" type="datetimeFigureOut">
              <a:rPr lang="zh-CN" altLang="en-US" smtClean="0"/>
              <a:pPr/>
              <a:t>2013-5-21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E35C-470D-40E4-B55A-7C4FA4DC28B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DDD2E-2ACE-40C4-8666-B71893F5969F}" type="datetimeFigureOut">
              <a:rPr lang="zh-CN" altLang="en-US" smtClean="0"/>
              <a:pPr/>
              <a:t>2013-5-21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E35C-470D-40E4-B55A-7C4FA4DC28B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DDD2E-2ACE-40C4-8666-B71893F5969F}" type="datetimeFigureOut">
              <a:rPr lang="zh-CN" altLang="en-US" smtClean="0"/>
              <a:pPr/>
              <a:t>2013-5-21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E35C-470D-40E4-B55A-7C4FA4DC28B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DDD2E-2ACE-40C4-8666-B71893F5969F}" type="datetimeFigureOut">
              <a:rPr lang="zh-CN" altLang="en-US" smtClean="0"/>
              <a:pPr/>
              <a:t>2013-5-21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E35C-470D-40E4-B55A-7C4FA4DC28B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DDD2E-2ACE-40C4-8666-B71893F5969F}" type="datetimeFigureOut">
              <a:rPr lang="zh-CN" altLang="en-US" smtClean="0"/>
              <a:pPr/>
              <a:t>2013-5-21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E35C-470D-40E4-B55A-7C4FA4DC28B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DDD2E-2ACE-40C4-8666-B71893F5969F}" type="datetimeFigureOut">
              <a:rPr lang="zh-CN" altLang="en-US" smtClean="0"/>
              <a:pPr/>
              <a:t>2013-5-21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E35C-470D-40E4-B55A-7C4FA4DC28B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DDD2E-2ACE-40C4-8666-B71893F5969F}" type="datetimeFigureOut">
              <a:rPr lang="zh-CN" altLang="en-US" smtClean="0"/>
              <a:pPr/>
              <a:t>2013-5-21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E35C-470D-40E4-B55A-7C4FA4DC28B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DDD2E-2ACE-40C4-8666-B71893F5969F}" type="datetimeFigureOut">
              <a:rPr lang="zh-CN" altLang="en-US" smtClean="0"/>
              <a:pPr/>
              <a:t>2013-5-21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E35C-470D-40E4-B55A-7C4FA4DC28B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DDD2E-2ACE-40C4-8666-B71893F5969F}" type="datetimeFigureOut">
              <a:rPr lang="zh-CN" altLang="en-US" smtClean="0"/>
              <a:pPr/>
              <a:t>2013-5-21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E35C-470D-40E4-B55A-7C4FA4DC28B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CDDD2E-2ACE-40C4-8666-B71893F5969F}" type="datetimeFigureOut">
              <a:rPr lang="zh-CN" altLang="en-US" smtClean="0"/>
              <a:pPr/>
              <a:t>2013-5-21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4EE35C-470D-40E4-B55A-7C4FA4DC28B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80290" y="1161612"/>
            <a:ext cx="26728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 smtClean="0">
                <a:latin typeface="Arial" pitchFamily="34" charset="0"/>
                <a:cs typeface="Arial" pitchFamily="34" charset="0"/>
              </a:rPr>
              <a:t>Table S4. </a:t>
            </a:r>
            <a:r>
              <a:rPr lang="en-US" sz="800" dirty="0" smtClean="0">
                <a:latin typeface="Arial" pitchFamily="34" charset="0"/>
                <a:cs typeface="Arial" pitchFamily="34" charset="0"/>
              </a:rPr>
              <a:t>Percent of members with different numbers of </a:t>
            </a:r>
            <a:r>
              <a:rPr lang="en-US" sz="800" dirty="0" err="1" smtClean="0">
                <a:latin typeface="Arial" pitchFamily="34" charset="0"/>
                <a:cs typeface="Arial" pitchFamily="34" charset="0"/>
              </a:rPr>
              <a:t>introns</a:t>
            </a:r>
            <a:r>
              <a:rPr lang="en-US" sz="800" dirty="0" smtClean="0">
                <a:latin typeface="Arial" pitchFamily="34" charset="0"/>
                <a:cs typeface="Arial" pitchFamily="34" charset="0"/>
              </a:rPr>
              <a:t> in each class.</a:t>
            </a:r>
            <a:endParaRPr lang="zh-CN" altLang="en-US" sz="800" dirty="0" smtClean="0">
              <a:latin typeface="Arial" pitchFamily="34" charset="0"/>
              <a:cs typeface="Arial" pitchFamily="34" charset="0"/>
            </a:endParaRPr>
          </a:p>
          <a:p>
            <a:endParaRPr lang="zh-CN" altLang="en-US" sz="8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/>
        </p:nvGraphicFramePr>
        <p:xfrm>
          <a:off x="2060848" y="1475656"/>
          <a:ext cx="2520279" cy="3783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08343"/>
                <a:gridCol w="695250"/>
                <a:gridCol w="608343"/>
                <a:gridCol w="608343"/>
              </a:tblGrid>
              <a:tr h="230210">
                <a:tc>
                  <a:txBody>
                    <a:bodyPr/>
                    <a:lstStyle/>
                    <a:p>
                      <a:pPr algn="ctr"/>
                      <a:endParaRPr lang="zh-CN" altLang="en-US" sz="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b="1" dirty="0" smtClean="0">
                          <a:latin typeface="Arial" pitchFamily="34" charset="0"/>
                          <a:cs typeface="Arial" pitchFamily="34" charset="0"/>
                        </a:rPr>
                        <a:t>Number</a:t>
                      </a:r>
                      <a:r>
                        <a:rPr lang="en-US" altLang="zh-CN" sz="800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altLang="zh-CN" sz="800" b="1" baseline="0" dirty="0" smtClean="0">
                          <a:latin typeface="Arial" pitchFamily="34" charset="0"/>
                          <a:cs typeface="Arial" pitchFamily="34" charset="0"/>
                        </a:rPr>
                        <a:t>of </a:t>
                      </a:r>
                      <a:r>
                        <a:rPr lang="en-US" altLang="zh-CN" sz="800" b="1" baseline="0" dirty="0" err="1" smtClean="0">
                          <a:latin typeface="Arial" pitchFamily="34" charset="0"/>
                          <a:cs typeface="Arial" pitchFamily="34" charset="0"/>
                        </a:rPr>
                        <a:t>introns</a:t>
                      </a:r>
                      <a:endParaRPr lang="zh-CN" altLang="en-US" sz="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b="1" dirty="0" smtClean="0">
                          <a:latin typeface="Arial" pitchFamily="34" charset="0"/>
                          <a:cs typeface="Arial" pitchFamily="34" charset="0"/>
                        </a:rPr>
                        <a:t>Number </a:t>
                      </a:r>
                      <a:r>
                        <a:rPr lang="en-US" altLang="zh-CN" sz="800" b="1" baseline="0" dirty="0" smtClean="0">
                          <a:latin typeface="Arial" pitchFamily="34" charset="0"/>
                          <a:cs typeface="Arial" pitchFamily="34" charset="0"/>
                        </a:rPr>
                        <a:t>of </a:t>
                      </a:r>
                      <a:r>
                        <a:rPr lang="en-US" altLang="zh-CN" sz="800" b="1" baseline="0" dirty="0" smtClean="0">
                          <a:latin typeface="Arial" pitchFamily="34" charset="0"/>
                          <a:cs typeface="Arial" pitchFamily="34" charset="0"/>
                        </a:rPr>
                        <a:t>genes</a:t>
                      </a:r>
                      <a:endParaRPr lang="zh-CN" altLang="en-US" sz="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b="1" dirty="0" smtClean="0"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  <a:r>
                        <a:rPr lang="en-US" altLang="zh-CN" sz="800" b="1" baseline="0" dirty="0" smtClean="0">
                          <a:latin typeface="Arial" pitchFamily="34" charset="0"/>
                          <a:cs typeface="Arial" pitchFamily="34" charset="0"/>
                        </a:rPr>
                        <a:t> of genes</a:t>
                      </a:r>
                      <a:endParaRPr lang="zh-CN" altLang="en-US" sz="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98">
                <a:tc rowSpan="7">
                  <a:txBody>
                    <a:bodyPr/>
                    <a:lstStyle/>
                    <a:p>
                      <a:pPr algn="ctr"/>
                      <a:r>
                        <a:rPr lang="en-US" altLang="zh-CN" sz="8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C-IA</a:t>
                      </a:r>
                    </a:p>
                    <a:p>
                      <a:pPr algn="ctr"/>
                      <a:r>
                        <a:rPr lang="en-US" altLang="zh-CN" sz="8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(125)</a:t>
                      </a:r>
                      <a:endParaRPr lang="zh-CN" altLang="en-US" sz="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13</a:t>
                      </a:r>
                      <a:endParaRPr lang="zh-CN" altLang="en-US" sz="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0.8</a:t>
                      </a:r>
                      <a:endParaRPr lang="zh-CN" altLang="en-US" sz="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146498">
                <a:tc vMerge="1">
                  <a:txBody>
                    <a:bodyPr/>
                    <a:lstStyle/>
                    <a:p>
                      <a:pPr algn="ctr"/>
                      <a:endParaRPr lang="zh-CN" altLang="en-US" sz="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12</a:t>
                      </a:r>
                      <a:endParaRPr lang="zh-CN" altLang="en-US" sz="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61</a:t>
                      </a:r>
                      <a:endParaRPr lang="zh-CN" altLang="en-US" sz="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48.8</a:t>
                      </a:r>
                      <a:endParaRPr lang="zh-CN" altLang="en-US" sz="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</a:tr>
              <a:tr h="146498">
                <a:tc v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11</a:t>
                      </a:r>
                      <a:endParaRPr lang="zh-CN" altLang="en-US" sz="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33</a:t>
                      </a:r>
                      <a:endParaRPr lang="zh-CN" altLang="en-US" sz="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26.4</a:t>
                      </a:r>
                      <a:endParaRPr lang="zh-CN" altLang="en-US" sz="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</a:tr>
              <a:tr h="146498">
                <a:tc v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</a:t>
                      </a:r>
                      <a:endParaRPr lang="zh-CN" altLang="en-US" sz="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14</a:t>
                      </a:r>
                      <a:endParaRPr lang="zh-CN" altLang="en-US" sz="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11.2</a:t>
                      </a:r>
                      <a:endParaRPr lang="zh-CN" altLang="en-US" sz="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</a:tr>
              <a:tr h="146498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zh-CN" altLang="en-US" sz="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zh-CN" altLang="en-US" sz="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5.6</a:t>
                      </a:r>
                      <a:endParaRPr lang="zh-CN" altLang="en-US" sz="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</a:tr>
              <a:tr h="146498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lang="zh-CN" altLang="en-US" sz="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zh-CN" altLang="en-US" sz="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4.8</a:t>
                      </a:r>
                      <a:endParaRPr lang="zh-CN" altLang="en-US" sz="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</a:tr>
              <a:tr h="146498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zh-CN" altLang="en-US" sz="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zh-CN" altLang="en-US" sz="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2.4</a:t>
                      </a:r>
                      <a:endParaRPr lang="zh-CN" altLang="en-US" sz="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24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8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C-IB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800" b="1" i="1" kern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Smo</a:t>
                      </a:r>
                      <a:r>
                        <a:rPr lang="en-US" altLang="zh-CN" sz="800" b="1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altLang="zh-CN" sz="8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(5)</a:t>
                      </a: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12</a:t>
                      </a:r>
                      <a:endParaRPr lang="zh-CN" altLang="en-US" sz="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zh-CN" altLang="en-US" sz="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zh-CN" altLang="en-US" sz="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98">
                <a:tc rowSpan="3">
                  <a:txBody>
                    <a:bodyPr/>
                    <a:lstStyle/>
                    <a:p>
                      <a:pPr algn="ctr"/>
                      <a:r>
                        <a:rPr lang="en-US" altLang="zh-CN" sz="8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C-IIA</a:t>
                      </a:r>
                    </a:p>
                    <a:p>
                      <a:pPr algn="ctr"/>
                      <a:r>
                        <a:rPr lang="en-US" altLang="zh-CN" sz="8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(37)</a:t>
                      </a:r>
                      <a:endParaRPr lang="zh-CN" altLang="en-US" sz="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14</a:t>
                      </a:r>
                      <a:endParaRPr lang="zh-CN" altLang="en-US" sz="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27</a:t>
                      </a:r>
                      <a:endParaRPr lang="zh-CN" altLang="en-US" sz="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73.0</a:t>
                      </a:r>
                      <a:endParaRPr lang="zh-CN" altLang="en-US" sz="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146498">
                <a:tc v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13</a:t>
                      </a:r>
                      <a:endParaRPr lang="zh-CN" altLang="en-US" sz="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zh-CN" altLang="en-US" sz="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18.9</a:t>
                      </a:r>
                      <a:endParaRPr lang="zh-CN" altLang="en-US" sz="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</a:tr>
              <a:tr h="146498">
                <a:tc v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12</a:t>
                      </a:r>
                      <a:endParaRPr lang="zh-CN" altLang="en-US" sz="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zh-CN" altLang="en-US" sz="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8.1</a:t>
                      </a:r>
                      <a:endParaRPr lang="zh-CN" altLang="en-US" sz="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98">
                <a:tc>
                  <a:txBody>
                    <a:bodyPr/>
                    <a:lstStyle/>
                    <a:p>
                      <a:pPr algn="ctr"/>
                      <a:endParaRPr lang="zh-CN" altLang="en-US" sz="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Unknown</a:t>
                      </a:r>
                      <a:endParaRPr lang="zh-CN" altLang="en-US" sz="8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zh-CN" altLang="en-US" sz="8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98">
                <a:tc rowSpan="5">
                  <a:txBody>
                    <a:bodyPr/>
                    <a:lstStyle/>
                    <a:p>
                      <a:pPr algn="ctr"/>
                      <a:r>
                        <a:rPr lang="en-US" altLang="zh-CN" sz="8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C-IIB</a:t>
                      </a:r>
                    </a:p>
                    <a:p>
                      <a:pPr algn="ctr"/>
                      <a:r>
                        <a:rPr lang="en-US" altLang="zh-CN" sz="8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(36)</a:t>
                      </a:r>
                      <a:endParaRPr lang="zh-CN" altLang="en-US" sz="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13</a:t>
                      </a:r>
                      <a:endParaRPr lang="zh-CN" altLang="en-US" sz="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23</a:t>
                      </a:r>
                      <a:endParaRPr lang="zh-CN" altLang="en-US" sz="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63.9</a:t>
                      </a:r>
                      <a:endParaRPr lang="zh-CN" altLang="en-US" sz="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146498">
                <a:tc v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12</a:t>
                      </a:r>
                      <a:endParaRPr lang="zh-CN" altLang="en-US" sz="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zh-CN" altLang="en-US" sz="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8.3</a:t>
                      </a:r>
                      <a:endParaRPr lang="zh-CN" altLang="en-US" sz="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</a:tr>
              <a:tr h="146498">
                <a:tc v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11</a:t>
                      </a:r>
                      <a:endParaRPr lang="zh-CN" altLang="en-US" sz="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lang="zh-CN" altLang="en-US" sz="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22.2</a:t>
                      </a:r>
                      <a:endParaRPr lang="zh-CN" altLang="en-US" sz="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</a:tr>
              <a:tr h="146498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</a:t>
                      </a:r>
                      <a:endParaRPr lang="zh-CN" altLang="en-US" sz="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2.8</a:t>
                      </a:r>
                      <a:endParaRPr lang="zh-CN" altLang="en-US" sz="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</a:tr>
              <a:tr h="146498">
                <a:tc v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zh-CN" altLang="en-US" sz="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2.8</a:t>
                      </a:r>
                      <a:endParaRPr lang="zh-CN" altLang="en-US" sz="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98">
                <a:tc>
                  <a:txBody>
                    <a:bodyPr/>
                    <a:lstStyle/>
                    <a:p>
                      <a:pPr algn="ctr"/>
                      <a:endParaRPr lang="zh-CN" altLang="en-US" sz="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Unknown</a:t>
                      </a:r>
                      <a:endParaRPr lang="zh-CN" altLang="en-US" sz="8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8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98"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zh-CN" sz="800" b="1" dirty="0" smtClean="0">
                          <a:latin typeface="Arial" pitchFamily="34" charset="0"/>
                          <a:cs typeface="Arial" pitchFamily="34" charset="0"/>
                        </a:rPr>
                        <a:t>C-II</a:t>
                      </a:r>
                      <a:endParaRPr lang="en-US" altLang="zh-CN" sz="800" b="1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altLang="zh-CN" sz="800" b="1" i="1" kern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Smo</a:t>
                      </a:r>
                      <a:endParaRPr lang="en-US" altLang="zh-CN" sz="800" b="1" i="1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altLang="zh-CN" sz="800" b="1" i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(5)</a:t>
                      </a: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13</a:t>
                      </a:r>
                      <a:endParaRPr lang="zh-CN" altLang="en-US" sz="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zh-CN" altLang="en-US" sz="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46498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11</a:t>
                      </a:r>
                      <a:endParaRPr lang="zh-CN" altLang="en-US" sz="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zh-CN" altLang="en-US" sz="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zh-CN" altLang="en-US" sz="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46498">
                <a:tc rowSpan="3">
                  <a:txBody>
                    <a:bodyPr/>
                    <a:lstStyle/>
                    <a:p>
                      <a:pPr algn="ctr"/>
                      <a:r>
                        <a:rPr lang="en-US" altLang="zh-CN" sz="800" b="1" dirty="0" smtClean="0">
                          <a:latin typeface="Arial" pitchFamily="34" charset="0"/>
                          <a:cs typeface="Arial" pitchFamily="34" charset="0"/>
                        </a:rPr>
                        <a:t>C-</a:t>
                      </a:r>
                      <a:r>
                        <a:rPr lang="en-US" altLang="zh-CN" sz="8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II</a:t>
                      </a:r>
                    </a:p>
                    <a:p>
                      <a:pPr algn="ctr"/>
                      <a:r>
                        <a:rPr lang="en-US" altLang="zh-CN" sz="800" b="1" i="1" kern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Ppa</a:t>
                      </a:r>
                      <a:endParaRPr lang="en-US" altLang="zh-CN" sz="800" b="1" i="1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altLang="zh-CN" sz="800" b="1" i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(7)</a:t>
                      </a: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13</a:t>
                      </a:r>
                      <a:endParaRPr lang="zh-CN" altLang="en-US" sz="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zh-CN" altLang="en-US" sz="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46498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11</a:t>
                      </a:r>
                      <a:endParaRPr lang="zh-CN" altLang="en-US" sz="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zh-CN" altLang="en-US" sz="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46498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</a:t>
                      </a:r>
                      <a:endParaRPr lang="zh-CN" altLang="en-US" sz="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zh-CN" altLang="en-US" sz="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zh-CN" altLang="en-US" sz="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000240" y="5286380"/>
            <a:ext cx="27146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 smtClean="0">
                <a:latin typeface="Arial" pitchFamily="34" charset="0"/>
                <a:cs typeface="Arial" pitchFamily="34" charset="0"/>
              </a:rPr>
              <a:t>The number of the </a:t>
            </a:r>
            <a:r>
              <a:rPr lang="en-US" altLang="zh-CN" sz="800" i="1" dirty="0" smtClean="0">
                <a:latin typeface="Arial" pitchFamily="34" charset="0"/>
                <a:cs typeface="Arial" pitchFamily="34" charset="0"/>
              </a:rPr>
              <a:t>PHO1</a:t>
            </a:r>
            <a:r>
              <a:rPr lang="en-US" altLang="zh-CN" sz="800" dirty="0" smtClean="0">
                <a:latin typeface="Arial" pitchFamily="34" charset="0"/>
                <a:cs typeface="Arial" pitchFamily="34" charset="0"/>
              </a:rPr>
              <a:t> genes from gymnosperms are in grey and not included for calculation due to the unavailability of their whole genome sequences.</a:t>
            </a:r>
            <a:endParaRPr lang="zh-CN" altLang="en-US" sz="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2080</TotalTime>
  <Words>144</Words>
  <Application>Microsoft Office PowerPoint</Application>
  <PresentationFormat>全屏显示(4:3)</PresentationFormat>
  <Paragraphs>86</Paragraphs>
  <Slides>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" baseType="lpstr">
      <vt:lpstr>Office 主题</vt:lpstr>
      <vt:lpstr>幻灯片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unknown</dc:creator>
  <cp:lastModifiedBy>unknown</cp:lastModifiedBy>
  <cp:revision>200</cp:revision>
  <dcterms:created xsi:type="dcterms:W3CDTF">2012-12-26T01:47:15Z</dcterms:created>
  <dcterms:modified xsi:type="dcterms:W3CDTF">2013-05-21T07:02:15Z</dcterms:modified>
</cp:coreProperties>
</file>