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858000" cy="9906000" type="A4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12" d="100"/>
          <a:sy n="112" d="100"/>
        </p:scale>
        <p:origin x="-666" y="594"/>
      </p:cViewPr>
      <p:guideLst>
        <p:guide orient="horz" pos="312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14350" y="3077282"/>
            <a:ext cx="5829300" cy="212336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3729037" y="573264"/>
            <a:ext cx="1157288" cy="1220822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257175" y="573264"/>
            <a:ext cx="3357563" cy="1220822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41735" y="6365523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57175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2628900" y="3338690"/>
            <a:ext cx="2257425" cy="94428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681287" y="394406"/>
            <a:ext cx="3833813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342900" y="2072923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342900" y="2311401"/>
            <a:ext cx="617220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DA0B4B-D987-4055-84FD-C3E8AF01F73A}" type="datetimeFigureOut">
              <a:rPr lang="zh-CN" altLang="en-US" smtClean="0"/>
              <a:pPr/>
              <a:t>2013-5-21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343150" y="9181395"/>
            <a:ext cx="21717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7A9CAA-E288-445A-A992-2687D3E7DCB8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0406" y="1140247"/>
            <a:ext cx="42862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b="1" dirty="0" smtClean="0">
                <a:latin typeface="Arial" pitchFamily="34" charset="0"/>
                <a:cs typeface="Arial" pitchFamily="34" charset="0"/>
              </a:rPr>
              <a:t>Table S5. 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Variation in </a:t>
            </a:r>
            <a:r>
              <a:rPr lang="en-US" sz="1000" dirty="0" err="1" smtClean="0">
                <a:latin typeface="Arial" pitchFamily="34" charset="0"/>
                <a:cs typeface="Arial" pitchFamily="34" charset="0"/>
              </a:rPr>
              <a:t>exon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number and length of 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GmaPHO1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genes.</a:t>
            </a:r>
            <a:endParaRPr lang="zh-CN" altLang="en-US" sz="10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1124743" y="1364601"/>
          <a:ext cx="4824531" cy="3195967"/>
        </p:xfrm>
        <a:graphic>
          <a:graphicData uri="http://schemas.openxmlformats.org/drawingml/2006/table">
            <a:tbl>
              <a:tblPr bandRow="1">
                <a:tableStyleId>{2D5ABB26-0587-4C30-8999-92F81FD0307C}</a:tableStyleId>
              </a:tblPr>
              <a:tblGrid>
                <a:gridCol w="371112"/>
                <a:gridCol w="348969"/>
                <a:gridCol w="25257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  <a:gridCol w="275134"/>
              </a:tblGrid>
              <a:tr h="353167">
                <a:tc>
                  <a:txBody>
                    <a:bodyPr/>
                    <a:lstStyle/>
                    <a:p>
                      <a:pPr algn="just">
                        <a:lnSpc>
                          <a:spcPts val="2000"/>
                        </a:lnSpc>
                        <a:spcAft>
                          <a:spcPts val="0"/>
                        </a:spcAft>
                      </a:pPr>
                      <a:endParaRPr lang="en-US" altLang="zh-CN" sz="800" kern="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altLang="zh-CN" sz="800" b="1" kern="100" dirty="0" smtClean="0">
                          <a:latin typeface="Arial" pitchFamily="34" charset="0"/>
                          <a:cs typeface="Arial" pitchFamily="34" charset="0"/>
                        </a:rPr>
                        <a:t>Gene</a:t>
                      </a:r>
                      <a:endParaRPr lang="en-US" altLang="zh-CN" sz="800" b="1" kern="1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1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Length </a:t>
                      </a:r>
                      <a:r>
                        <a:rPr lang="en-US" altLang="zh-CN" sz="800" b="1" dirty="0" smtClean="0">
                          <a:latin typeface="Arial" pitchFamily="34" charset="0"/>
                          <a:cs typeface="Arial" pitchFamily="34" charset="0"/>
                        </a:rPr>
                        <a:t>of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exon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( </a:t>
                      </a:r>
                      <a:r>
                        <a:rPr lang="en-US" altLang="zh-CN" sz="800" b="1" baseline="0" dirty="0" err="1" smtClean="0">
                          <a:latin typeface="Arial" pitchFamily="34" charset="0"/>
                          <a:cs typeface="Arial" pitchFamily="34" charset="0"/>
                        </a:rPr>
                        <a:t>bp</a:t>
                      </a:r>
                      <a:r>
                        <a:rPr lang="en-US" altLang="zh-CN" sz="800" b="1" baseline="0" dirty="0" smtClean="0">
                          <a:latin typeface="Arial" pitchFamily="34" charset="0"/>
                          <a:cs typeface="Arial" pitchFamily="34" charset="0"/>
                        </a:rPr>
                        <a:t> )</a:t>
                      </a:r>
                      <a:endParaRPr lang="zh-CN" altLang="en-US" sz="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solidFill>
                          <a:srgbClr val="00CC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 hMerge="1">
                  <a:txBody>
                    <a:bodyPr/>
                    <a:lstStyle/>
                    <a:p>
                      <a:endParaRPr lang="zh-CN" altLang="en-US" sz="1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</a:tr>
              <a:tr h="193570">
                <a:tc rowSpan="8">
                  <a:txBody>
                    <a:bodyPr/>
                    <a:lstStyle/>
                    <a:p>
                      <a:pPr algn="ctr"/>
                      <a:r>
                        <a:rPr lang="en-US" altLang="zh-CN" sz="800" b="1" i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r>
                        <a:rPr lang="en-US" altLang="zh-CN" sz="800" b="1" i="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IA</a:t>
                      </a:r>
                      <a:endParaRPr lang="zh-CN" altLang="en-US" sz="800" b="1" i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H2</a:t>
                      </a:r>
                      <a:endParaRPr lang="zh-CN" altLang="en-US" sz="8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583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382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H7</a:t>
                      </a:r>
                      <a:endParaRPr lang="zh-CN" altLang="en-US" sz="8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583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379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199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H9</a:t>
                      </a:r>
                      <a:endParaRPr lang="zh-CN" altLang="en-US" sz="8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589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352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H10</a:t>
                      </a:r>
                      <a:endParaRPr lang="zh-CN" altLang="en-US" sz="8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586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358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H11</a:t>
                      </a:r>
                      <a:endParaRPr lang="zh-CN" altLang="en-US" sz="800" b="1" i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583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328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H3</a:t>
                      </a:r>
                      <a:endParaRPr lang="zh-CN" altLang="en-US" sz="800" b="1" i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502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325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H6</a:t>
                      </a:r>
                      <a:endParaRPr lang="zh-CN" altLang="en-US" sz="800" b="1" i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553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325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140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solidFill>
                          <a:srgbClr val="0000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H13</a:t>
                      </a:r>
                      <a:endParaRPr lang="zh-CN" altLang="en-US" sz="800" b="1" i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486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344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259</a:t>
                      </a:r>
                      <a:endParaRPr lang="zh-CN" altLang="en-US" sz="8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97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70">
                <a:tc rowSpan="4">
                  <a:txBody>
                    <a:bodyPr/>
                    <a:lstStyle/>
                    <a:p>
                      <a:pPr algn="ctr"/>
                      <a:r>
                        <a:rPr lang="en-US" altLang="zh-CN" sz="800" b="1" i="0" dirty="0" err="1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r>
                        <a:rPr lang="en-US" altLang="zh-CN" sz="800" b="1" i="0" baseline="0" dirty="0" err="1" smtClean="0">
                          <a:latin typeface="Arial" pitchFamily="34" charset="0"/>
                          <a:cs typeface="Arial" pitchFamily="34" charset="0"/>
                        </a:rPr>
                        <a:t>IIA</a:t>
                      </a:r>
                      <a:endParaRPr lang="zh-CN" altLang="en-US" sz="800" b="1" i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H1</a:t>
                      </a:r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231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     292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337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H4</a:t>
                      </a:r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231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 gridSpan="2"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     307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325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/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H5</a:t>
                      </a:r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243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81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232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331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88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/>
                </a:tc>
              </a:tr>
              <a:tr h="19357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H8</a:t>
                      </a:r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243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81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232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331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88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3570">
                <a:tc rowSpan="2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800" b="1" i="0" dirty="0" smtClean="0">
                          <a:latin typeface="Arial" pitchFamily="34" charset="0"/>
                          <a:cs typeface="Arial" pitchFamily="34" charset="0"/>
                        </a:rPr>
                        <a:t>Class</a:t>
                      </a:r>
                      <a:r>
                        <a:rPr lang="en-US" altLang="zh-CN" sz="800" b="1" i="0" baseline="0" dirty="0" smtClean="0">
                          <a:latin typeface="Arial" pitchFamily="34" charset="0"/>
                          <a:cs typeface="Arial" pitchFamily="34" charset="0"/>
                        </a:rPr>
                        <a:t> IIB</a:t>
                      </a:r>
                      <a:endParaRPr lang="zh-CN" altLang="en-US" sz="800" b="1" i="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H12</a:t>
                      </a:r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231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     301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412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231140">
                <a:tc vMerge="1">
                  <a:txBody>
                    <a:bodyPr/>
                    <a:lstStyle/>
                    <a:p>
                      <a:endParaRPr lang="zh-CN" altLang="en-US" sz="800" b="1" i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66040" marB="66040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b="1" i="1" dirty="0" smtClean="0">
                          <a:latin typeface="Arial" pitchFamily="34" charset="0"/>
                          <a:cs typeface="Arial" pitchFamily="34" charset="0"/>
                        </a:rPr>
                        <a:t>H14</a:t>
                      </a:r>
                      <a:endParaRPr lang="zh-CN" altLang="en-US" sz="800" b="1" i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222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     301</a:t>
                      </a:r>
                      <a:endParaRPr lang="zh-CN" altLang="en-US" sz="800" b="0" dirty="0">
                        <a:solidFill>
                          <a:srgbClr val="00CC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415</a:t>
                      </a:r>
                      <a:endParaRPr lang="zh-CN" altLang="en-US" sz="8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72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121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250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105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45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153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279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137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altLang="zh-CN" sz="800" dirty="0" smtClean="0">
                          <a:latin typeface="Arial" pitchFamily="34" charset="0"/>
                          <a:cs typeface="Arial" pitchFamily="34" charset="0"/>
                        </a:rPr>
                        <a:t>91</a:t>
                      </a:r>
                      <a:endParaRPr lang="zh-CN" altLang="en-US" sz="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9000" marB="39000" anchor="ctr" anchorCtr="1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矩形 5"/>
          <p:cNvSpPr/>
          <p:nvPr/>
        </p:nvSpPr>
        <p:spPr>
          <a:xfrm>
            <a:off x="1142984" y="4595810"/>
            <a:ext cx="4286280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00" i="1" dirty="0" smtClean="0">
                <a:latin typeface="Arial" pitchFamily="34" charset="0"/>
                <a:cs typeface="Arial" pitchFamily="34" charset="0"/>
              </a:rPr>
              <a:t>H1-H14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are abbreviated for </a:t>
            </a:r>
            <a:r>
              <a:rPr lang="en-US" sz="1000" i="1" dirty="0" smtClean="0">
                <a:latin typeface="Arial" pitchFamily="34" charset="0"/>
                <a:cs typeface="Arial" pitchFamily="34" charset="0"/>
              </a:rPr>
              <a:t>GmaPHO1; H1-H14</a:t>
            </a:r>
            <a:r>
              <a:rPr lang="en-US" sz="1000" dirty="0" smtClean="0">
                <a:latin typeface="Arial" pitchFamily="34" charset="0"/>
                <a:cs typeface="Arial" pitchFamily="34" charset="0"/>
              </a:rPr>
              <a:t> genes.</a:t>
            </a:r>
            <a:endParaRPr lang="zh-CN" altLang="en-US" sz="1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243</Words>
  <Application>Microsoft Office PowerPoint</Application>
  <PresentationFormat>A4 纸张(210x297 毫米)</PresentationFormat>
  <Paragraphs>211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幻灯片 1</vt:lpstr>
    </vt:vector>
  </TitlesOfParts>
  <Company>zhongkeyuan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helingli</dc:creator>
  <cp:lastModifiedBy>unknown</cp:lastModifiedBy>
  <cp:revision>13</cp:revision>
  <dcterms:created xsi:type="dcterms:W3CDTF">2013-03-30T10:30:54Z</dcterms:created>
  <dcterms:modified xsi:type="dcterms:W3CDTF">2013-05-21T07:03:47Z</dcterms:modified>
</cp:coreProperties>
</file>