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42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pers_2011-2012\Nicotiana_ITS\manuscript\Mutation_analysis\mutace%20ITS1_detail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pers_2011-2012\Nicotiana_ITS\manuscript\Mutation_analysis\mutace%20ITS1_detail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pers_2011-2012\Nicotiana_ITS\manuscript\Mutation_analysis\mutace%20ITS1_detaily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Papers_2011-2012\Nicotiana_ITS\manuscript\Mutation_analysis\mutace%20ITS1_detail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title>
      <c:tx>
        <c:rich>
          <a:bodyPr/>
          <a:lstStyle/>
          <a:p>
            <a:pPr>
              <a:defRPr sz="1200" b="0"/>
            </a:pPr>
            <a:r>
              <a:rPr lang="en-US" sz="1200" b="0" dirty="0" smtClean="0"/>
              <a:t>N</a:t>
            </a:r>
            <a:r>
              <a:rPr lang="en-US" sz="1200" b="0" dirty="0"/>
              <a:t>. </a:t>
            </a:r>
            <a:r>
              <a:rPr lang="en-US" sz="1200" b="0" dirty="0" err="1"/>
              <a:t>sylvestris</a:t>
            </a:r>
            <a:r>
              <a:rPr lang="en-US" sz="1200" b="0" dirty="0"/>
              <a:t> ITS1, N=56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cat>
            <c:strRef>
              <c:f>Sylvestris!$B$1:$J$1</c:f>
              <c:strCache>
                <c:ptCount val="9"/>
                <c:pt idx="0">
                  <c:v>G&gt;A</c:v>
                </c:pt>
                <c:pt idx="1">
                  <c:v>C&gt;T</c:v>
                </c:pt>
                <c:pt idx="2">
                  <c:v>A&gt;G</c:v>
                </c:pt>
                <c:pt idx="3">
                  <c:v>G&gt;C</c:v>
                </c:pt>
                <c:pt idx="4">
                  <c:v>C&gt;A</c:v>
                </c:pt>
                <c:pt idx="5">
                  <c:v>G&gt;T</c:v>
                </c:pt>
                <c:pt idx="6">
                  <c:v>A&gt;T</c:v>
                </c:pt>
                <c:pt idx="7">
                  <c:v>T&gt;A</c:v>
                </c:pt>
                <c:pt idx="8">
                  <c:v>C&gt;G</c:v>
                </c:pt>
              </c:strCache>
            </c:strRef>
          </c:cat>
          <c:val>
            <c:numRef>
              <c:f>Sylvestris!$B$58:$J$58</c:f>
              <c:numCache>
                <c:formatCode>General</c:formatCode>
                <c:ptCount val="9"/>
                <c:pt idx="0">
                  <c:v>26</c:v>
                </c:pt>
                <c:pt idx="1">
                  <c:v>17</c:v>
                </c:pt>
                <c:pt idx="2">
                  <c:v>2</c:v>
                </c:pt>
                <c:pt idx="3">
                  <c:v>1</c:v>
                </c:pt>
                <c:pt idx="4">
                  <c:v>3</c:v>
                </c:pt>
                <c:pt idx="5">
                  <c:v>5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</c:ser>
        <c:axId val="65583360"/>
        <c:axId val="65777664"/>
      </c:barChart>
      <c:catAx>
        <c:axId val="65583360"/>
        <c:scaling>
          <c:orientation val="minMax"/>
        </c:scaling>
        <c:axPos val="b"/>
        <c:numFmt formatCode="General" sourceLinked="1"/>
        <c:tickLblPos val="nextTo"/>
        <c:crossAx val="65777664"/>
        <c:crosses val="autoZero"/>
        <c:auto val="1"/>
        <c:lblAlgn val="ctr"/>
        <c:lblOffset val="100"/>
      </c:catAx>
      <c:valAx>
        <c:axId val="6577766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</a:p>
            </c:rich>
          </c:tx>
          <c:layout/>
        </c:title>
        <c:numFmt formatCode="General" sourceLinked="1"/>
        <c:tickLblPos val="nextTo"/>
        <c:crossAx val="65583360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</c:chart>
  <c:spPr>
    <a:ln>
      <a:solidFill>
        <a:schemeClr val="tx1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chart>
    <c:title>
      <c:tx>
        <c:rich>
          <a:bodyPr/>
          <a:lstStyle/>
          <a:p>
            <a:pPr>
              <a:defRPr>
                <a:latin typeface="+mn-lt"/>
              </a:defRPr>
            </a:pPr>
            <a:r>
              <a:rPr lang="en-US" dirty="0" smtClean="0">
                <a:latin typeface="+mn-lt"/>
              </a:rPr>
              <a:t>N</a:t>
            </a:r>
            <a:r>
              <a:rPr lang="en-US" dirty="0">
                <a:latin typeface="+mn-lt"/>
              </a:rPr>
              <a:t>. </a:t>
            </a:r>
            <a:r>
              <a:rPr lang="en-US" dirty="0" err="1">
                <a:latin typeface="+mn-lt"/>
              </a:rPr>
              <a:t>tomentosiformis</a:t>
            </a:r>
            <a:r>
              <a:rPr lang="en-US" dirty="0">
                <a:latin typeface="+mn-lt"/>
              </a:rPr>
              <a:t>, N=39</a:t>
            </a:r>
          </a:p>
        </c:rich>
      </c:tx>
      <c:layout>
        <c:manualLayout>
          <c:xMode val="edge"/>
          <c:yMode val="edge"/>
          <c:x val="0.13271147838564076"/>
          <c:y val="2.0996344321530407E-2"/>
        </c:manualLayout>
      </c:layout>
    </c:title>
    <c:plotArea>
      <c:layout>
        <c:manualLayout>
          <c:layoutTarget val="inner"/>
          <c:xMode val="edge"/>
          <c:yMode val="edge"/>
          <c:x val="0.11175057610086335"/>
          <c:y val="0.16567967315800874"/>
          <c:w val="0.86563298522386412"/>
          <c:h val="0.72154086053930566"/>
        </c:manualLayout>
      </c:layout>
      <c:barChart>
        <c:barDir val="col"/>
        <c:grouping val="clustered"/>
        <c:ser>
          <c:idx val="0"/>
          <c:order val="0"/>
          <c:tx>
            <c:strRef>
              <c:f>Tomentosiformis!$B$41:$K$41</c:f>
              <c:strCache>
                <c:ptCount val="1"/>
                <c:pt idx="0">
                  <c:v>13 15 1 2 1 2 1 2 1 1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Tomentosiformis!$B$42:$K$42</c:f>
              <c:strCache>
                <c:ptCount val="10"/>
                <c:pt idx="0">
                  <c:v>G&gt;A</c:v>
                </c:pt>
                <c:pt idx="1">
                  <c:v>C&gt;T</c:v>
                </c:pt>
                <c:pt idx="2">
                  <c:v>T&gt;G</c:v>
                </c:pt>
                <c:pt idx="3">
                  <c:v>G&gt;C</c:v>
                </c:pt>
                <c:pt idx="4">
                  <c:v>C&gt;G</c:v>
                </c:pt>
                <c:pt idx="5">
                  <c:v>C&gt;A</c:v>
                </c:pt>
                <c:pt idx="6">
                  <c:v>T&gt;A</c:v>
                </c:pt>
                <c:pt idx="7">
                  <c:v>C&gt;A</c:v>
                </c:pt>
                <c:pt idx="8">
                  <c:v>G&gt;T</c:v>
                </c:pt>
                <c:pt idx="9">
                  <c:v>T&gt;C</c:v>
                </c:pt>
              </c:strCache>
            </c:strRef>
          </c:cat>
          <c:val>
            <c:numRef>
              <c:f>Tomentosiformis!$K$42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</c:ser>
        <c:ser>
          <c:idx val="1"/>
          <c:order val="1"/>
          <c:spPr>
            <a:solidFill>
              <a:srgbClr val="3366FF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Tomentosiformis!$B$42:$K$42</c:f>
              <c:strCache>
                <c:ptCount val="10"/>
                <c:pt idx="0">
                  <c:v>G&gt;A</c:v>
                </c:pt>
                <c:pt idx="1">
                  <c:v>C&gt;T</c:v>
                </c:pt>
                <c:pt idx="2">
                  <c:v>T&gt;G</c:v>
                </c:pt>
                <c:pt idx="3">
                  <c:v>G&gt;C</c:v>
                </c:pt>
                <c:pt idx="4">
                  <c:v>C&gt;G</c:v>
                </c:pt>
                <c:pt idx="5">
                  <c:v>C&gt;A</c:v>
                </c:pt>
                <c:pt idx="6">
                  <c:v>T&gt;A</c:v>
                </c:pt>
                <c:pt idx="7">
                  <c:v>C&gt;A</c:v>
                </c:pt>
                <c:pt idx="8">
                  <c:v>G&gt;T</c:v>
                </c:pt>
                <c:pt idx="9">
                  <c:v>T&gt;C</c:v>
                </c:pt>
              </c:strCache>
            </c:strRef>
          </c:cat>
          <c:val>
            <c:numRef>
              <c:f>Tomentosiformis!$B$41:$K$41</c:f>
              <c:numCache>
                <c:formatCode>General</c:formatCode>
                <c:ptCount val="10"/>
                <c:pt idx="0">
                  <c:v>13</c:v>
                </c:pt>
                <c:pt idx="1">
                  <c:v>15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</c:ser>
        <c:axId val="66479616"/>
        <c:axId val="66481152"/>
      </c:barChart>
      <c:catAx>
        <c:axId val="66479616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66481152"/>
        <c:crosses val="autoZero"/>
        <c:auto val="1"/>
        <c:lblAlgn val="ctr"/>
        <c:lblOffset val="100"/>
        <c:tickLblSkip val="1"/>
        <c:tickMarkSkip val="1"/>
      </c:catAx>
      <c:valAx>
        <c:axId val="66481152"/>
        <c:scaling>
          <c:orientation val="minMax"/>
          <c:max val="3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</a:p>
            </c:rich>
          </c:tx>
          <c:layout/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664796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/>
          <a:lstStyle/>
          <a:p>
            <a:pPr>
              <a:defRPr>
                <a:latin typeface="+mn-lt"/>
              </a:defRPr>
            </a:pPr>
            <a:r>
              <a:rPr lang="en-US" baseline="0" dirty="0" smtClean="0">
                <a:latin typeface="+mn-lt"/>
              </a:rPr>
              <a:t>N</a:t>
            </a:r>
            <a:r>
              <a:rPr lang="en-US" baseline="0" dirty="0">
                <a:latin typeface="+mn-lt"/>
              </a:rPr>
              <a:t>. </a:t>
            </a:r>
            <a:r>
              <a:rPr lang="en-US" baseline="0" dirty="0" err="1">
                <a:latin typeface="+mn-lt"/>
              </a:rPr>
              <a:t>otophora</a:t>
            </a:r>
            <a:r>
              <a:rPr lang="en-US" baseline="0" dirty="0">
                <a:latin typeface="+mn-lt"/>
              </a:rPr>
              <a:t>, N=33</a:t>
            </a:r>
            <a:endParaRPr lang="cs-CZ" dirty="0">
              <a:latin typeface="+mn-lt"/>
            </a:endParaRPr>
          </a:p>
        </c:rich>
      </c:tx>
      <c:layout>
        <c:manualLayout>
          <c:xMode val="edge"/>
          <c:yMode val="edge"/>
          <c:x val="0.17357683361460718"/>
          <c:y val="6.3492063492063502E-2"/>
        </c:manualLayout>
      </c:layout>
    </c:title>
    <c:plotArea>
      <c:layout>
        <c:manualLayout>
          <c:layoutTarget val="inner"/>
          <c:xMode val="edge"/>
          <c:yMode val="edge"/>
          <c:x val="0.12782530336135492"/>
          <c:y val="0.15873042185516312"/>
          <c:w val="0.84955838240195536"/>
          <c:h val="0.72848999138265558"/>
        </c:manualLayout>
      </c:layout>
      <c:barChart>
        <c:barDir val="col"/>
        <c:grouping val="clustered"/>
        <c:ser>
          <c:idx val="0"/>
          <c:order val="0"/>
          <c:tx>
            <c:strRef>
              <c:f>Otophora!$B$36:$H$36</c:f>
              <c:strCache>
                <c:ptCount val="1"/>
                <c:pt idx="0">
                  <c:v>G&gt;A C&gt;T T&gt;C T&gt;G G&gt;C C&gt;A G&gt;T</c:v>
                </c:pt>
              </c:strCache>
            </c:strRef>
          </c:tx>
          <c:spPr>
            <a:solidFill>
              <a:srgbClr val="3366FF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Otophora!$B$36:$I$36</c:f>
              <c:strCache>
                <c:ptCount val="8"/>
                <c:pt idx="0">
                  <c:v>G&gt;A</c:v>
                </c:pt>
                <c:pt idx="1">
                  <c:v>C&gt;T</c:v>
                </c:pt>
                <c:pt idx="2">
                  <c:v>T&gt;C</c:v>
                </c:pt>
                <c:pt idx="3">
                  <c:v>T&gt;G</c:v>
                </c:pt>
                <c:pt idx="4">
                  <c:v>G&gt;C</c:v>
                </c:pt>
                <c:pt idx="5">
                  <c:v>C&gt;A</c:v>
                </c:pt>
                <c:pt idx="6">
                  <c:v>G&gt;T</c:v>
                </c:pt>
                <c:pt idx="7">
                  <c:v>C&gt;G</c:v>
                </c:pt>
              </c:strCache>
            </c:strRef>
          </c:cat>
          <c:val>
            <c:numRef>
              <c:f>Otophora!$B$35:$I$35</c:f>
              <c:numCache>
                <c:formatCode>General</c:formatCode>
                <c:ptCount val="8"/>
                <c:pt idx="0">
                  <c:v>11</c:v>
                </c:pt>
                <c:pt idx="1">
                  <c:v>8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  <c:pt idx="5">
                  <c:v>5</c:v>
                </c:pt>
                <c:pt idx="6">
                  <c:v>3</c:v>
                </c:pt>
                <c:pt idx="7">
                  <c:v>1</c:v>
                </c:pt>
              </c:numCache>
            </c:numRef>
          </c:val>
        </c:ser>
        <c:axId val="66505344"/>
        <c:axId val="65802624"/>
      </c:barChart>
      <c:catAx>
        <c:axId val="66505344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65802624"/>
        <c:crosses val="autoZero"/>
        <c:auto val="1"/>
        <c:lblAlgn val="ctr"/>
        <c:lblOffset val="100"/>
        <c:tickLblSkip val="1"/>
        <c:tickMarkSkip val="1"/>
      </c:catAx>
      <c:valAx>
        <c:axId val="65802624"/>
        <c:scaling>
          <c:orientation val="minMax"/>
          <c:max val="3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665053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/>
          <a:lstStyle/>
          <a:p>
            <a:pPr>
              <a:defRPr>
                <a:latin typeface="+mn-lt"/>
              </a:defRPr>
            </a:pPr>
            <a:r>
              <a:rPr lang="en-US" baseline="0" dirty="0" smtClean="0">
                <a:latin typeface="+mn-lt"/>
              </a:rPr>
              <a:t>N</a:t>
            </a:r>
            <a:r>
              <a:rPr lang="en-US" baseline="0" dirty="0">
                <a:latin typeface="+mn-lt"/>
              </a:rPr>
              <a:t>. </a:t>
            </a:r>
            <a:r>
              <a:rPr lang="en-US" baseline="0" dirty="0" err="1" smtClean="0">
                <a:latin typeface="+mn-lt"/>
              </a:rPr>
              <a:t>kawakamii</a:t>
            </a:r>
            <a:r>
              <a:rPr lang="en-US" baseline="0" dirty="0" smtClean="0">
                <a:latin typeface="+mn-lt"/>
              </a:rPr>
              <a:t>, </a:t>
            </a:r>
            <a:r>
              <a:rPr lang="en-US" baseline="0" dirty="0">
                <a:latin typeface="+mn-lt"/>
              </a:rPr>
              <a:t>N=40</a:t>
            </a:r>
            <a:endParaRPr lang="cs-CZ" dirty="0">
              <a:latin typeface="+mn-lt"/>
            </a:endParaRPr>
          </a:p>
        </c:rich>
      </c:tx>
      <c:layout>
        <c:manualLayout>
          <c:xMode val="edge"/>
          <c:yMode val="edge"/>
          <c:x val="0.1998032426899099"/>
          <c:y val="1.967704646573662E-3"/>
        </c:manualLayout>
      </c:layout>
    </c:title>
    <c:plotArea>
      <c:layout>
        <c:manualLayout>
          <c:layoutTarget val="inner"/>
          <c:xMode val="edge"/>
          <c:yMode val="edge"/>
          <c:x val="0.12102804231130243"/>
          <c:y val="0.14987107231751068"/>
          <c:w val="0.85635541992519948"/>
          <c:h val="0.7338522994703186"/>
        </c:manualLayout>
      </c:layout>
      <c:barChart>
        <c:barDir val="col"/>
        <c:grouping val="clustered"/>
        <c:ser>
          <c:idx val="0"/>
          <c:order val="0"/>
          <c:tx>
            <c:strRef>
              <c:f>Kawakamii!$B$43:$I$43</c:f>
              <c:strCache>
                <c:ptCount val="1"/>
                <c:pt idx="0">
                  <c:v>G&gt;A C&gt;T A&gt;G G&gt;T A&gt;T T&gt;A C&gt;A A&gt;C</c:v>
                </c:pt>
              </c:strCache>
            </c:strRef>
          </c:tx>
          <c:spPr>
            <a:solidFill>
              <a:srgbClr val="3366FF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Kawakamii!$B$43:$J$43</c:f>
              <c:strCache>
                <c:ptCount val="9"/>
                <c:pt idx="0">
                  <c:v>G&gt;A</c:v>
                </c:pt>
                <c:pt idx="1">
                  <c:v>C&gt;T</c:v>
                </c:pt>
                <c:pt idx="2">
                  <c:v>A&gt;G</c:v>
                </c:pt>
                <c:pt idx="3">
                  <c:v>G&gt;T</c:v>
                </c:pt>
                <c:pt idx="4">
                  <c:v>A&gt;T</c:v>
                </c:pt>
                <c:pt idx="5">
                  <c:v>T&gt;A</c:v>
                </c:pt>
                <c:pt idx="6">
                  <c:v>C&gt;A</c:v>
                </c:pt>
                <c:pt idx="7">
                  <c:v>A&gt;C</c:v>
                </c:pt>
                <c:pt idx="8">
                  <c:v>T&gt;C</c:v>
                </c:pt>
              </c:strCache>
            </c:strRef>
          </c:cat>
          <c:val>
            <c:numRef>
              <c:f>Kawakamii!$B$42:$J$42</c:f>
              <c:numCache>
                <c:formatCode>General</c:formatCode>
                <c:ptCount val="9"/>
                <c:pt idx="0">
                  <c:v>16</c:v>
                </c:pt>
                <c:pt idx="1">
                  <c:v>12</c:v>
                </c:pt>
                <c:pt idx="2">
                  <c:v>2</c:v>
                </c:pt>
                <c:pt idx="3">
                  <c:v>4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</c:ser>
        <c:axId val="65817984"/>
        <c:axId val="65823872"/>
      </c:barChart>
      <c:catAx>
        <c:axId val="65817984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65823872"/>
        <c:crosses val="autoZero"/>
        <c:auto val="1"/>
        <c:lblAlgn val="ctr"/>
        <c:lblOffset val="100"/>
        <c:tickLblSkip val="1"/>
        <c:tickMarkSkip val="1"/>
      </c:catAx>
      <c:valAx>
        <c:axId val="65823872"/>
        <c:scaling>
          <c:orientation val="minMax"/>
          <c:max val="30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658179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97B0D-E443-4279-AC39-AC1DC3325EBB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97B0D-E443-4279-AC39-AC1DC3325EBB}" type="datetimeFigureOut">
              <a:rPr lang="cs-CZ" smtClean="0"/>
              <a:pPr/>
              <a:t>14.6.2012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979D6-768D-44CD-AF4B-AA9C8665489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/>
          <p:cNvGraphicFramePr>
            <a:graphicFrameLocks/>
          </p:cNvGraphicFramePr>
          <p:nvPr/>
        </p:nvGraphicFramePr>
        <p:xfrm>
          <a:off x="179512" y="692696"/>
          <a:ext cx="439248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2"/>
          <p:cNvGraphicFramePr>
            <a:graphicFrameLocks/>
          </p:cNvGraphicFramePr>
          <p:nvPr/>
        </p:nvGraphicFramePr>
        <p:xfrm>
          <a:off x="179512" y="3429000"/>
          <a:ext cx="439248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1"/>
          <p:cNvGraphicFramePr>
            <a:graphicFrameLocks/>
          </p:cNvGraphicFramePr>
          <p:nvPr/>
        </p:nvGraphicFramePr>
        <p:xfrm>
          <a:off x="4572000" y="692696"/>
          <a:ext cx="4212976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1"/>
          <p:cNvGraphicFramePr>
            <a:graphicFrameLocks/>
          </p:cNvGraphicFramePr>
          <p:nvPr/>
        </p:nvGraphicFramePr>
        <p:xfrm>
          <a:off x="4572001" y="3429000"/>
          <a:ext cx="4248472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2927</TotalTime>
  <Words>23</Words>
  <Application>Microsoft Office PowerPoint</Application>
  <PresentationFormat>Předvádění na obrazovce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sady Office</vt:lpstr>
      <vt:lpstr>Snímek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kovarik</dc:creator>
  <cp:lastModifiedBy>kovarik</cp:lastModifiedBy>
  <cp:revision>274</cp:revision>
  <dcterms:created xsi:type="dcterms:W3CDTF">2011-12-01T12:06:29Z</dcterms:created>
  <dcterms:modified xsi:type="dcterms:W3CDTF">2012-06-14T10:06:28Z</dcterms:modified>
</cp:coreProperties>
</file>