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342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pers_2012-2013\Nicotiana_ITS\manuscript\S58_SY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style val="1"/>
  <c:chart>
    <c:plotArea>
      <c:layout/>
      <c:barChart>
        <c:barDir val="col"/>
        <c:grouping val="clustered"/>
        <c:ser>
          <c:idx val="0"/>
          <c:order val="0"/>
          <c:tx>
            <c:strRef>
              <c:f>'454,Illumina,Sanger'!$C$4</c:f>
              <c:strCache>
                <c:ptCount val="1"/>
                <c:pt idx="0">
                  <c:v>454</c:v>
                </c:pt>
              </c:strCache>
            </c:strRef>
          </c:tx>
          <c:spPr>
            <a:solidFill>
              <a:schemeClr val="tx1"/>
            </a:solidFill>
          </c:spPr>
          <c:cat>
            <c:strRef>
              <c:f>'454,Illumina,Sanger'!$A$5:$B$10</c:f>
              <c:strCache>
                <c:ptCount val="6"/>
                <c:pt idx="0">
                  <c:v>SYL[-]</c:v>
                </c:pt>
                <c:pt idx="1">
                  <c:v>SYL [57:C&gt;T]</c:v>
                </c:pt>
                <c:pt idx="2">
                  <c:v>SYL [49-50:&gt;G]</c:v>
                </c:pt>
                <c:pt idx="3">
                  <c:v>SYL[57:C&gt;T][49-50:&gt;G]</c:v>
                </c:pt>
                <c:pt idx="4">
                  <c:v>SYL[97-98:&gt;C]</c:v>
                </c:pt>
                <c:pt idx="5">
                  <c:v>SYL[214T:&gt;-]</c:v>
                </c:pt>
              </c:strCache>
            </c:strRef>
          </c:cat>
          <c:val>
            <c:numRef>
              <c:f>'454,Illumina,Sanger'!$C$5:$C$10</c:f>
              <c:numCache>
                <c:formatCode>0.0%</c:formatCode>
                <c:ptCount val="6"/>
                <c:pt idx="0">
                  <c:v>0.66830386378519979</c:v>
                </c:pt>
                <c:pt idx="1">
                  <c:v>0.21676489849377864</c:v>
                </c:pt>
                <c:pt idx="2">
                  <c:v>8.0222658808120503E-2</c:v>
                </c:pt>
                <c:pt idx="3">
                  <c:v>3.4708578912901113E-2</c:v>
                </c:pt>
                <c:pt idx="4" formatCode="General">
                  <c:v>0</c:v>
                </c:pt>
                <c:pt idx="5" formatCode="General">
                  <c:v>0</c:v>
                </c:pt>
              </c:numCache>
            </c:numRef>
          </c:val>
        </c:ser>
        <c:ser>
          <c:idx val="1"/>
          <c:order val="1"/>
          <c:tx>
            <c:strRef>
              <c:f>'454,Illumina,Sanger'!$D$4</c:f>
              <c:strCache>
                <c:ptCount val="1"/>
                <c:pt idx="0">
                  <c:v>Illumina</c:v>
                </c:pt>
              </c:strCache>
            </c:strRef>
          </c:tx>
          <c:cat>
            <c:strRef>
              <c:f>'454,Illumina,Sanger'!$A$5:$B$10</c:f>
              <c:strCache>
                <c:ptCount val="6"/>
                <c:pt idx="0">
                  <c:v>SYL[-]</c:v>
                </c:pt>
                <c:pt idx="1">
                  <c:v>SYL [57:C&gt;T]</c:v>
                </c:pt>
                <c:pt idx="2">
                  <c:v>SYL [49-50:&gt;G]</c:v>
                </c:pt>
                <c:pt idx="3">
                  <c:v>SYL[57:C&gt;T][49-50:&gt;G]</c:v>
                </c:pt>
                <c:pt idx="4">
                  <c:v>SYL[97-98:&gt;C]</c:v>
                </c:pt>
                <c:pt idx="5">
                  <c:v>SYL[214T:&gt;-]</c:v>
                </c:pt>
              </c:strCache>
            </c:strRef>
          </c:cat>
          <c:val>
            <c:numRef>
              <c:f>'454,Illumina,Sanger'!$D$5:$D$10</c:f>
              <c:numCache>
                <c:formatCode>0.0%</c:formatCode>
                <c:ptCount val="6"/>
                <c:pt idx="0">
                  <c:v>0.52</c:v>
                </c:pt>
                <c:pt idx="1">
                  <c:v>0.15</c:v>
                </c:pt>
                <c:pt idx="2">
                  <c:v>0</c:v>
                </c:pt>
                <c:pt idx="3">
                  <c:v>0</c:v>
                </c:pt>
                <c:pt idx="4">
                  <c:v>0.13</c:v>
                </c:pt>
                <c:pt idx="5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'454,Illumina,Sanger'!$E$4</c:f>
              <c:strCache>
                <c:ptCount val="1"/>
                <c:pt idx="0">
                  <c:v>Cloning</c:v>
                </c:pt>
              </c:strCache>
            </c:strRef>
          </c:tx>
          <c:cat>
            <c:strRef>
              <c:f>'454,Illumina,Sanger'!$A$5:$B$10</c:f>
              <c:strCache>
                <c:ptCount val="6"/>
                <c:pt idx="0">
                  <c:v>SYL[-]</c:v>
                </c:pt>
                <c:pt idx="1">
                  <c:v>SYL [57:C&gt;T]</c:v>
                </c:pt>
                <c:pt idx="2">
                  <c:v>SYL [49-50:&gt;G]</c:v>
                </c:pt>
                <c:pt idx="3">
                  <c:v>SYL[57:C&gt;T][49-50:&gt;G]</c:v>
                </c:pt>
                <c:pt idx="4">
                  <c:v>SYL[97-98:&gt;C]</c:v>
                </c:pt>
                <c:pt idx="5">
                  <c:v>SYL[214T:&gt;-]</c:v>
                </c:pt>
              </c:strCache>
            </c:strRef>
          </c:cat>
          <c:val>
            <c:numRef>
              <c:f>'454,Illumina,Sanger'!$E$5:$E$10</c:f>
              <c:numCache>
                <c:formatCode>0.0%</c:formatCode>
                <c:ptCount val="6"/>
                <c:pt idx="0">
                  <c:v>0.8</c:v>
                </c:pt>
                <c:pt idx="1">
                  <c:v>0.2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axId val="86879616"/>
        <c:axId val="89080960"/>
      </c:barChart>
      <c:catAx>
        <c:axId val="86879616"/>
        <c:scaling>
          <c:orientation val="minMax"/>
        </c:scaling>
        <c:axPos val="b"/>
        <c:tickLblPos val="nextTo"/>
        <c:crossAx val="89080960"/>
        <c:crosses val="autoZero"/>
        <c:auto val="1"/>
        <c:lblAlgn val="ctr"/>
        <c:lblOffset val="100"/>
      </c:catAx>
      <c:valAx>
        <c:axId val="89080960"/>
        <c:scaling>
          <c:orientation val="minMax"/>
        </c:scaling>
        <c:axPos val="l"/>
        <c:majorGridlines/>
        <c:numFmt formatCode="0%" sourceLinked="0"/>
        <c:tickLblPos val="nextTo"/>
        <c:crossAx val="86879616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97B0D-E443-4279-AC39-AC1DC3325EBB}" type="datetimeFigureOut">
              <a:rPr lang="cs-CZ" smtClean="0"/>
              <a:pPr/>
              <a:t>14.9.2012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79D6-768D-44CD-AF4B-AA9C866548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97B0D-E443-4279-AC39-AC1DC3325EBB}" type="datetimeFigureOut">
              <a:rPr lang="cs-CZ" smtClean="0"/>
              <a:pPr/>
              <a:t>14.9.2012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79D6-768D-44CD-AF4B-AA9C866548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97B0D-E443-4279-AC39-AC1DC3325EBB}" type="datetimeFigureOut">
              <a:rPr lang="cs-CZ" smtClean="0"/>
              <a:pPr/>
              <a:t>14.9.2012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79D6-768D-44CD-AF4B-AA9C866548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97B0D-E443-4279-AC39-AC1DC3325EBB}" type="datetimeFigureOut">
              <a:rPr lang="cs-CZ" smtClean="0"/>
              <a:pPr/>
              <a:t>14.9.2012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79D6-768D-44CD-AF4B-AA9C866548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97B0D-E443-4279-AC39-AC1DC3325EBB}" type="datetimeFigureOut">
              <a:rPr lang="cs-CZ" smtClean="0"/>
              <a:pPr/>
              <a:t>14.9.2012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79D6-768D-44CD-AF4B-AA9C866548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97B0D-E443-4279-AC39-AC1DC3325EBB}" type="datetimeFigureOut">
              <a:rPr lang="cs-CZ" smtClean="0"/>
              <a:pPr/>
              <a:t>14.9.2012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79D6-768D-44CD-AF4B-AA9C866548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97B0D-E443-4279-AC39-AC1DC3325EBB}" type="datetimeFigureOut">
              <a:rPr lang="cs-CZ" smtClean="0"/>
              <a:pPr/>
              <a:t>14.9.2012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79D6-768D-44CD-AF4B-AA9C866548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97B0D-E443-4279-AC39-AC1DC3325EBB}" type="datetimeFigureOut">
              <a:rPr lang="cs-CZ" smtClean="0"/>
              <a:pPr/>
              <a:t>14.9.2012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79D6-768D-44CD-AF4B-AA9C866548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97B0D-E443-4279-AC39-AC1DC3325EBB}" type="datetimeFigureOut">
              <a:rPr lang="cs-CZ" smtClean="0"/>
              <a:pPr/>
              <a:t>14.9.2012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79D6-768D-44CD-AF4B-AA9C866548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97B0D-E443-4279-AC39-AC1DC3325EBB}" type="datetimeFigureOut">
              <a:rPr lang="cs-CZ" smtClean="0"/>
              <a:pPr/>
              <a:t>14.9.2012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79D6-768D-44CD-AF4B-AA9C866548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97B0D-E443-4279-AC39-AC1DC3325EBB}" type="datetimeFigureOut">
              <a:rPr lang="cs-CZ" smtClean="0"/>
              <a:pPr/>
              <a:t>14.9.2012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79D6-768D-44CD-AF4B-AA9C866548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97B0D-E443-4279-AC39-AC1DC3325EBB}" type="datetimeFigureOut">
              <a:rPr lang="cs-CZ" smtClean="0"/>
              <a:pPr/>
              <a:t>14.9.2012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979D6-768D-44CD-AF4B-AA9C8665489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 2"/>
          <p:cNvGraphicFramePr/>
          <p:nvPr/>
        </p:nvGraphicFramePr>
        <p:xfrm>
          <a:off x="1619672" y="1340768"/>
          <a:ext cx="4572000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ovéPole 3"/>
          <p:cNvSpPr txBox="1"/>
          <p:nvPr/>
        </p:nvSpPr>
        <p:spPr>
          <a:xfrm rot="16200000">
            <a:off x="1155663" y="2524857"/>
            <a:ext cx="7729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ribotypes</a:t>
            </a:r>
            <a:endParaRPr lang="cs-CZ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2922</TotalTime>
  <Words>1</Words>
  <Application>Microsoft Office PowerPoint</Application>
  <PresentationFormat>Předvádění na obrazovce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Motiv sady Office</vt:lpstr>
      <vt:lpstr>Snímek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kovarik</dc:creator>
  <cp:lastModifiedBy>kovarik</cp:lastModifiedBy>
  <cp:revision>278</cp:revision>
  <dcterms:created xsi:type="dcterms:W3CDTF">2011-12-01T12:06:29Z</dcterms:created>
  <dcterms:modified xsi:type="dcterms:W3CDTF">2012-09-14T11:58:40Z</dcterms:modified>
</cp:coreProperties>
</file>