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eraldine Maynaud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93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0B2EA-5DA6-49AB-88E8-E2107C1395B5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279E6-75D0-40FF-8C26-65F489FB657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68463-7008-4B1E-8852-9F1B6E285826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D19A1-9C29-4EA6-B5D3-C9734CB9595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C074F-81E4-4D84-8692-4FD126749027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7968B-2644-4361-9D79-D0653D13AC4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14927-4A99-41ED-B0DB-66A4EA2BD8BA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2E08D-201D-412F-B445-B171476587D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2002E-6572-4BE4-BEDC-55520A3562C3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234B5-BD61-4914-9997-1EB2AE8B517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D0FB8-A687-4EA5-81C1-13CC6196F893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7B937-DEBB-4DAA-BE6F-28E4F43A2FC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5977E-5505-4A7A-8983-25B1DFD88487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4CF22-74B1-40B4-A1AB-8B63EF19555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9C156-29B9-47CE-B4D5-21ECF36FF712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5ECA7-BFCC-4A4C-AA8E-74D2AA2AAC3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1CB7E8-BBC7-4924-9744-9EDE795C5DE0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F6316-BE44-4BAE-AAF7-9E2AF41979A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A09BB-9D79-4DEB-AD13-830F19C3835D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B1081-E60C-4485-A308-716FB5D270F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69967-F63E-474B-8891-7A6610ABACF7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1D8FF-3405-4FE8-ADBA-29905CF4774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C4BB7A-BAEB-4D99-B73F-BD510090395D}" type="datetimeFigureOut">
              <a:rPr lang="en-US"/>
              <a:pPr>
                <a:defRPr/>
              </a:pPr>
              <a:t>3/22/2013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22A36B-7427-41F9-977E-E064B47E8C9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800" y="22225"/>
            <a:ext cx="7956550" cy="491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ZoneTexte 5"/>
          <p:cNvSpPr txBox="1">
            <a:spLocks noChangeArrowheads="1"/>
          </p:cNvSpPr>
          <p:nvPr/>
        </p:nvSpPr>
        <p:spPr bwMode="auto">
          <a:xfrm>
            <a:off x="0" y="4941888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Calibri" pitchFamily="34" charset="0"/>
              </a:rPr>
              <a:t>Additional file 7: Comparison between quantitative PCR and </a:t>
            </a:r>
            <a:r>
              <a:rPr lang="en-US" sz="1200" b="1" dirty="0" err="1">
                <a:latin typeface="Calibri" pitchFamily="34" charset="0"/>
              </a:rPr>
              <a:t>RNAseq</a:t>
            </a:r>
            <a:r>
              <a:rPr lang="en-US" sz="1200" b="1" dirty="0">
                <a:latin typeface="Calibri" pitchFamily="34" charset="0"/>
              </a:rPr>
              <a:t> data</a:t>
            </a:r>
            <a:r>
              <a:rPr lang="en-US" sz="1200" dirty="0">
                <a:latin typeface="Calibri" pitchFamily="34" charset="0"/>
              </a:rPr>
              <a:t>. The log2 fold changes of expression following metal treatments as compared to the control TY treatments for the Heavy-metal-</a:t>
            </a:r>
            <a:r>
              <a:rPr lang="en-US" sz="1200" dirty="0" err="1">
                <a:latin typeface="Calibri" pitchFamily="34" charset="0"/>
              </a:rPr>
              <a:t>translocating</a:t>
            </a:r>
            <a:r>
              <a:rPr lang="en-US" sz="1200" dirty="0">
                <a:latin typeface="Calibri" pitchFamily="34" charset="0"/>
              </a:rPr>
              <a:t> P-type </a:t>
            </a:r>
            <a:r>
              <a:rPr lang="en-US" sz="1200" dirty="0" err="1">
                <a:latin typeface="Calibri" pitchFamily="34" charset="0"/>
              </a:rPr>
              <a:t>ATPase</a:t>
            </a:r>
            <a:r>
              <a:rPr lang="en-US" sz="1200" dirty="0">
                <a:latin typeface="Calibri" pitchFamily="34" charset="0"/>
              </a:rPr>
              <a:t> encoding gene </a:t>
            </a:r>
            <a:r>
              <a:rPr lang="en-US" sz="1200" i="1" dirty="0" err="1">
                <a:latin typeface="Calibri" pitchFamily="34" charset="0"/>
              </a:rPr>
              <a:t>cadA</a:t>
            </a:r>
            <a:r>
              <a:rPr lang="en-US" sz="1200" dirty="0">
                <a:latin typeface="Calibri" pitchFamily="34" charset="0"/>
              </a:rPr>
              <a:t> (MESS2v1_740030 and MESS4v1_360013), the </a:t>
            </a:r>
            <a:r>
              <a:rPr lang="en-US" sz="1200" dirty="0" err="1">
                <a:latin typeface="Calibri" pitchFamily="34" charset="0"/>
              </a:rPr>
              <a:t>periplasmic</a:t>
            </a:r>
            <a:r>
              <a:rPr lang="en-US" sz="1200" dirty="0">
                <a:latin typeface="Calibri" pitchFamily="34" charset="0"/>
              </a:rPr>
              <a:t> binding protein of the ABC type transporter encoding gene </a:t>
            </a:r>
            <a:r>
              <a:rPr lang="en-US" sz="1200" i="1" dirty="0" err="1">
                <a:latin typeface="Calibri" pitchFamily="34" charset="0"/>
              </a:rPr>
              <a:t>znuC</a:t>
            </a:r>
            <a:r>
              <a:rPr lang="en-US" sz="1200" dirty="0">
                <a:latin typeface="Calibri" pitchFamily="34" charset="0"/>
              </a:rPr>
              <a:t> (MESS2v1_300037 and MESS4v1_520016) and the putative Signal peptidase II encoding gene (MESS2v1_740019 and MESS4v1_360023) were calculated using the reference genes </a:t>
            </a:r>
            <a:r>
              <a:rPr lang="en-US" sz="1200" i="1" dirty="0" err="1">
                <a:latin typeface="Calibri" pitchFamily="34" charset="0"/>
              </a:rPr>
              <a:t>recA</a:t>
            </a:r>
            <a:r>
              <a:rPr lang="en-US" sz="1200" dirty="0">
                <a:latin typeface="Calibri" pitchFamily="34" charset="0"/>
              </a:rPr>
              <a:t> (MESS2v1_330003 and MESS4v1_540005) and </a:t>
            </a:r>
            <a:r>
              <a:rPr lang="en-US" sz="1200" i="1" dirty="0" err="1">
                <a:latin typeface="Calibri" pitchFamily="34" charset="0"/>
              </a:rPr>
              <a:t>glnA</a:t>
            </a:r>
            <a:r>
              <a:rPr lang="en-US" sz="1200" dirty="0">
                <a:latin typeface="Calibri" pitchFamily="34" charset="0"/>
              </a:rPr>
              <a:t> (MESS2v1_390006 and MESS4v1_580041) for STM 2683 (A, B) and STM 4661 (D, E), respectively.  Dark and light grey bars correspond to two independent </a:t>
            </a:r>
            <a:r>
              <a:rPr lang="en-US" sz="1200" dirty="0" err="1">
                <a:latin typeface="Calibri" pitchFamily="34" charset="0"/>
              </a:rPr>
              <a:t>qPCR</a:t>
            </a:r>
            <a:r>
              <a:rPr lang="en-US" sz="1200" dirty="0">
                <a:latin typeface="Calibri" pitchFamily="34" charset="0"/>
              </a:rPr>
              <a:t> experiments and black bars to </a:t>
            </a:r>
            <a:r>
              <a:rPr lang="en-US" sz="1200" dirty="0" err="1">
                <a:latin typeface="Calibri" pitchFamily="34" charset="0"/>
              </a:rPr>
              <a:t>RNAseq</a:t>
            </a:r>
            <a:r>
              <a:rPr lang="en-US" sz="1200" dirty="0">
                <a:latin typeface="Calibri" pitchFamily="34" charset="0"/>
              </a:rPr>
              <a:t> data. The correlation factors (R</a:t>
            </a:r>
            <a:r>
              <a:rPr lang="en-US" sz="1200" baseline="30000" dirty="0">
                <a:latin typeface="Calibri" pitchFamily="34" charset="0"/>
              </a:rPr>
              <a:t>2</a:t>
            </a:r>
            <a:r>
              <a:rPr lang="en-US" sz="1200" dirty="0">
                <a:latin typeface="Calibri" pitchFamily="34" charset="0"/>
              </a:rPr>
              <a:t>) between </a:t>
            </a:r>
            <a:r>
              <a:rPr lang="en-US" sz="1200" dirty="0" err="1">
                <a:latin typeface="Calibri" pitchFamily="34" charset="0"/>
              </a:rPr>
              <a:t>qPCR</a:t>
            </a:r>
            <a:r>
              <a:rPr lang="en-US" sz="1200" dirty="0">
                <a:latin typeface="Calibri" pitchFamily="34" charset="0"/>
              </a:rPr>
              <a:t> and </a:t>
            </a:r>
            <a:r>
              <a:rPr lang="en-US" sz="1200" dirty="0" err="1">
                <a:latin typeface="Calibri" pitchFamily="34" charset="0"/>
              </a:rPr>
              <a:t>RNAseq</a:t>
            </a:r>
            <a:r>
              <a:rPr lang="en-US" sz="1200" dirty="0">
                <a:latin typeface="Calibri" pitchFamily="34" charset="0"/>
              </a:rPr>
              <a:t>  data were calculated after combining  results from both the metals used and plotting the log2 fold changes (Metal/Control) obtained by </a:t>
            </a:r>
            <a:r>
              <a:rPr lang="en-US" sz="1200" dirty="0" err="1">
                <a:latin typeface="Calibri" pitchFamily="34" charset="0"/>
              </a:rPr>
              <a:t>RNAseq</a:t>
            </a:r>
            <a:r>
              <a:rPr lang="en-US" sz="1200" dirty="0">
                <a:latin typeface="Calibri" pitchFamily="34" charset="0"/>
              </a:rPr>
              <a:t> (X axes) against the average of the two replicates obtained by </a:t>
            </a:r>
            <a:r>
              <a:rPr lang="en-US" sz="1200" dirty="0" err="1">
                <a:latin typeface="Calibri" pitchFamily="34" charset="0"/>
              </a:rPr>
              <a:t>qPCR</a:t>
            </a:r>
            <a:r>
              <a:rPr lang="en-US" sz="1200" dirty="0">
                <a:latin typeface="Calibri" pitchFamily="34" charset="0"/>
              </a:rPr>
              <a:t> (Y axes) for STM 2683 (C) and STM 4661 (F). When shown, error bars correspond to the </a:t>
            </a:r>
            <a:r>
              <a:rPr lang="en-US" sz="1200" dirty="0" err="1">
                <a:latin typeface="Calibri" pitchFamily="34" charset="0"/>
              </a:rPr>
              <a:t>qPCR</a:t>
            </a:r>
            <a:r>
              <a:rPr lang="en-US" sz="1200" dirty="0">
                <a:latin typeface="Calibri" pitchFamily="34" charset="0"/>
              </a:rPr>
              <a:t> (+/-) standard deviations calculated from three technical replicates. (*) indicate target genes with adjusted </a:t>
            </a:r>
            <a:r>
              <a:rPr lang="en-US" sz="1200" i="1" dirty="0">
                <a:latin typeface="Calibri" pitchFamily="34" charset="0"/>
              </a:rPr>
              <a:t>p</a:t>
            </a:r>
            <a:r>
              <a:rPr lang="en-US" sz="1200" dirty="0">
                <a:latin typeface="Calibri" pitchFamily="34" charset="0"/>
              </a:rPr>
              <a:t>-values under 10</a:t>
            </a:r>
            <a:r>
              <a:rPr lang="en-US" sz="1200" baseline="30000" dirty="0">
                <a:latin typeface="Calibri" pitchFamily="34" charset="0"/>
              </a:rPr>
              <a:t>-10</a:t>
            </a:r>
            <a:r>
              <a:rPr lang="en-US" sz="1200" dirty="0">
                <a:latin typeface="Calibri" pitchFamily="34" charset="0"/>
              </a:rPr>
              <a:t> after </a:t>
            </a:r>
            <a:r>
              <a:rPr lang="en-US" sz="1200" dirty="0" err="1">
                <a:latin typeface="Calibri" pitchFamily="34" charset="0"/>
              </a:rPr>
              <a:t>DESeq</a:t>
            </a:r>
            <a:r>
              <a:rPr lang="en-US" sz="1200" dirty="0">
                <a:latin typeface="Calibri" pitchFamily="34" charset="0"/>
              </a:rPr>
              <a:t> analysis of the </a:t>
            </a:r>
            <a:r>
              <a:rPr lang="en-US" sz="1200" dirty="0" err="1">
                <a:latin typeface="Calibri" pitchFamily="34" charset="0"/>
              </a:rPr>
              <a:t>RNAseq</a:t>
            </a:r>
            <a:r>
              <a:rPr lang="en-US" sz="1200" dirty="0">
                <a:latin typeface="Calibri" pitchFamily="34" charset="0"/>
              </a:rPr>
              <a:t> data.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224</Words>
  <Application>Microsoft Office PowerPoint</Application>
  <PresentationFormat>Affichage à l'écran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Company>IRD Montpellier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LE QUERE ANTOINE</dc:creator>
  <cp:lastModifiedBy>LE QUERE ANTOINE</cp:lastModifiedBy>
  <cp:revision>9</cp:revision>
  <dcterms:created xsi:type="dcterms:W3CDTF">2012-11-12T16:24:30Z</dcterms:created>
  <dcterms:modified xsi:type="dcterms:W3CDTF">2013-03-22T16:54:16Z</dcterms:modified>
</cp:coreProperties>
</file>