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93" d="100"/>
          <a:sy n="193" d="100"/>
        </p:scale>
        <p:origin x="-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9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2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53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2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3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5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02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33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2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6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1D2DE-4D1B-4346-BC57-6683897F5857}" type="datetimeFigureOut">
              <a:rPr lang="en-US" smtClean="0"/>
              <a:t>4/9/13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C9408-0744-A04C-87A0-61D0F62C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2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_26_out2_0.52_mcl1.8.tgf plot at 2012-07-21 16 51 4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89"/>
          <a:stretch/>
        </p:blipFill>
        <p:spPr>
          <a:xfrm>
            <a:off x="41413" y="618001"/>
            <a:ext cx="9059904" cy="228120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90905" y="2891839"/>
            <a:ext cx="8590979" cy="1357839"/>
            <a:chOff x="394270" y="3361243"/>
            <a:chExt cx="8590979" cy="1357839"/>
          </a:xfrm>
        </p:grpSpPr>
        <p:sp>
          <p:nvSpPr>
            <p:cNvPr id="7" name="Rectangle 6"/>
            <p:cNvSpPr/>
            <p:nvPr/>
          </p:nvSpPr>
          <p:spPr bwMode="auto">
            <a:xfrm>
              <a:off x="3452813" y="3365461"/>
              <a:ext cx="1063626" cy="130972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effectLst/>
                  <a:latin typeface="Arial"/>
                  <a:cs typeface="Arial"/>
                </a:rPr>
                <a:t>Bone Marrow Derived-Macrophage</a:t>
              </a:r>
              <a:r>
                <a:rPr kumimoji="0" lang="en-US" sz="900" i="0" u="none" strike="noStrike" cap="none" normalizeH="0" dirty="0" smtClean="0">
                  <a:ln>
                    <a:noFill/>
                  </a:ln>
                  <a:effectLst/>
                  <a:latin typeface="Arial"/>
                  <a:cs typeface="Arial"/>
                </a:rPr>
                <a:t> cells</a:t>
              </a: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effectLst/>
                  <a:latin typeface="Arial"/>
                  <a:cs typeface="Arial"/>
                </a:rPr>
                <a:t> treated with LPS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900" i="0" u="none" strike="noStrike" cap="none" normalizeH="0" baseline="0" dirty="0" smtClean="0">
                <a:ln>
                  <a:noFill/>
                </a:ln>
                <a:effectLst/>
                <a:latin typeface="Arial"/>
                <a:cs typeface="Arial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latin typeface="Arial"/>
                  <a:cs typeface="Arial"/>
                </a:rPr>
                <a:t>GSE30956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en-US" sz="900" i="0" u="none" strike="noStrike" cap="none" normalizeH="0" baseline="0" dirty="0">
                <a:ln>
                  <a:noFill/>
                </a:ln>
                <a:effectLst/>
                <a:latin typeface="Helvetica" pitchFamily="-10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3250" y="4349750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/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4270" y="3365461"/>
              <a:ext cx="3058541" cy="13049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effectLst/>
                  <a:latin typeface="Helvetica" pitchFamily="-108" charset="0"/>
                </a:rPr>
                <a:t>Alveolar</a:t>
              </a:r>
              <a:r>
                <a:rPr kumimoji="0" lang="en-US" sz="900" i="0" u="none" strike="noStrike" cap="none" normalizeH="0" dirty="0" smtClean="0">
                  <a:ln>
                    <a:noFill/>
                  </a:ln>
                  <a:effectLst/>
                  <a:latin typeface="Helvetica" pitchFamily="-108" charset="0"/>
                </a:rPr>
                <a:t> </a:t>
              </a: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effectLst/>
                  <a:latin typeface="Helvetica" pitchFamily="-108" charset="0"/>
                </a:rPr>
                <a:t>Macrophage</a:t>
              </a:r>
              <a:r>
                <a:rPr kumimoji="0" lang="en-US" sz="900" i="0" u="none" strike="noStrike" cap="none" normalizeH="0" dirty="0" smtClean="0">
                  <a:ln>
                    <a:noFill/>
                  </a:ln>
                  <a:effectLst/>
                  <a:latin typeface="Helvetica" pitchFamily="-108" charset="0"/>
                </a:rPr>
                <a:t> cells </a:t>
              </a:r>
              <a:r>
                <a:rPr lang="en-US" sz="900" dirty="0" smtClean="0">
                  <a:latin typeface="Helvetica" pitchFamily="-108" charset="0"/>
                </a:rPr>
                <a:t>infected with </a:t>
              </a:r>
              <a:r>
                <a:rPr lang="en-US" sz="900" dirty="0" err="1" smtClean="0">
                  <a:latin typeface="Helvetica" pitchFamily="-108" charset="0"/>
                </a:rPr>
                <a:t>PRRSv</a:t>
              </a:r>
              <a:endParaRPr lang="en-US" sz="900" dirty="0" smtClean="0"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900" dirty="0" smtClean="0"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600200" algn="l"/>
                </a:tabLst>
              </a:pPr>
              <a:r>
                <a:rPr lang="en-US" sz="900" dirty="0" smtClean="0">
                  <a:latin typeface="Helvetica" pitchFamily="-108" charset="0"/>
                </a:rPr>
                <a:t>E</a:t>
              </a:r>
              <a:r>
                <a:rPr lang="en-US" sz="900" dirty="0">
                  <a:latin typeface="Helvetica" pitchFamily="-108" charset="0"/>
                </a:rPr>
                <a:t>-MEXP-</a:t>
              </a:r>
              <a:r>
                <a:rPr lang="en-US" sz="900" dirty="0" smtClean="0">
                  <a:latin typeface="Helvetica" pitchFamily="-108" charset="0"/>
                </a:rPr>
                <a:t>1350 	</a:t>
              </a:r>
              <a:r>
                <a:rPr lang="en-GB" sz="900" dirty="0" smtClean="0"/>
                <a:t>E</a:t>
              </a:r>
              <a:r>
                <a:rPr lang="en-GB" sz="900" dirty="0"/>
                <a:t>-MTAB-</a:t>
              </a:r>
              <a:r>
                <a:rPr lang="en-GB" sz="900" dirty="0" smtClean="0"/>
                <a:t>505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600200" algn="l"/>
                </a:tabLst>
              </a:pPr>
              <a:endParaRPr lang="en-GB" sz="900" dirty="0"/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600200" algn="l"/>
                </a:tabLst>
              </a:pPr>
              <a:endParaRPr lang="en-GB" sz="900" dirty="0" smtClean="0"/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600200" algn="l"/>
                </a:tabLst>
              </a:pPr>
              <a:endParaRPr lang="en-GB" sz="900" dirty="0"/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58838" algn="l"/>
                  <a:tab pos="1943100" algn="l"/>
                </a:tabLst>
              </a:pPr>
              <a:r>
                <a:rPr lang="en-GB" sz="900" dirty="0" smtClean="0"/>
                <a:t>	Landrace origin	Pietrain origin	</a:t>
              </a:r>
              <a:endParaRPr lang="en-US" sz="900" b="1" dirty="0">
                <a:solidFill>
                  <a:schemeClr val="tx2"/>
                </a:solidFill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900" dirty="0" smtClean="0"/>
                <a:t> </a:t>
              </a:r>
              <a:endParaRPr lang="en-US" sz="900" b="1" dirty="0">
                <a:solidFill>
                  <a:schemeClr val="tx2"/>
                </a:solidFill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en-US" sz="900" i="0" u="none" strike="noStrike" cap="none" normalizeH="0" baseline="0" dirty="0">
                <a:ln>
                  <a:noFill/>
                </a:ln>
                <a:effectLst/>
                <a:latin typeface="Helvetica" pitchFamily="-108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294365" y="3627967"/>
              <a:ext cx="1" cy="104241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 bwMode="auto">
            <a:xfrm>
              <a:off x="5587751" y="3361311"/>
              <a:ext cx="677582" cy="1309075"/>
            </a:xfrm>
            <a:prstGeom prst="rect">
              <a:avLst/>
            </a:prstGeom>
            <a:solidFill>
              <a:srgbClr val="CCC1DA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000000"/>
                  </a:solidFill>
                  <a:latin typeface="Helvetica" pitchFamily="-108" charset="0"/>
                </a:rPr>
                <a:t>Mesenteric LN from </a:t>
              </a:r>
              <a:r>
                <a:rPr lang="en-US" sz="800" i="1" dirty="0">
                  <a:solidFill>
                    <a:srgbClr val="000000"/>
                  </a:solidFill>
                  <a:latin typeface="Helvetica" pitchFamily="-108" charset="0"/>
                </a:rPr>
                <a:t>Salmonella </a:t>
              </a:r>
              <a:r>
                <a:rPr lang="en-US" sz="800" i="1" dirty="0" smtClean="0">
                  <a:solidFill>
                    <a:srgbClr val="000000"/>
                  </a:solidFill>
                  <a:latin typeface="Helvetica" pitchFamily="-108" charset="0"/>
                </a:rPr>
                <a:t>choleraesuis </a:t>
              </a:r>
              <a:r>
                <a:rPr lang="en-US" sz="900" dirty="0">
                  <a:solidFill>
                    <a:srgbClr val="000000"/>
                  </a:solidFill>
                  <a:latin typeface="Helvetica" pitchFamily="-108" charset="0"/>
                </a:rPr>
                <a:t>infected </a:t>
              </a: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pigs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000000"/>
                  </a:solidFill>
                  <a:ea typeface="Calibri"/>
                  <a:cs typeface="Calibri"/>
                </a:rPr>
                <a:t>GSE7314</a:t>
              </a:r>
              <a:endParaRPr lang="en-US" sz="900" dirty="0">
                <a:solidFill>
                  <a:srgbClr val="000000"/>
                </a:solidFill>
                <a:latin typeface="Helvetica" pitchFamily="-108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265333" y="3361323"/>
              <a:ext cx="677582" cy="1313865"/>
            </a:xfrm>
            <a:prstGeom prst="rect">
              <a:avLst/>
            </a:prstGeom>
            <a:solidFill>
              <a:srgbClr val="CCC1DA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0" bIns="45720" numCol="1" rtlCol="0" anchor="t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M</a:t>
              </a: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-108" charset="0"/>
                </a:rPr>
                <a:t>esenteric LN from </a:t>
              </a:r>
              <a:r>
                <a:rPr kumimoji="0" lang="en-US" sz="80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-108" charset="0"/>
                </a:rPr>
                <a:t>Salmonella </a:t>
              </a:r>
              <a:r>
                <a:rPr lang="en-US" sz="800" i="1" dirty="0" smtClean="0">
                  <a:solidFill>
                    <a:srgbClr val="000000"/>
                  </a:solidFill>
                  <a:latin typeface="Helvetica" pitchFamily="-108" charset="0"/>
                </a:rPr>
                <a:t>typhimurium </a:t>
              </a: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-108" charset="0"/>
                </a:rPr>
                <a:t>infected</a:t>
              </a:r>
              <a:r>
                <a:rPr kumimoji="0" lang="en-US" sz="90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-108" charset="0"/>
                </a:rPr>
                <a:t> pigs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900" baseline="0" dirty="0">
                <a:solidFill>
                  <a:srgbClr val="000000"/>
                </a:solidFill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000000"/>
                  </a:solidFill>
                  <a:ea typeface="Calibri"/>
                  <a:cs typeface="Calibri"/>
                </a:rPr>
                <a:t>GSE7314</a:t>
              </a:r>
              <a:endParaRPr kumimoji="0" lang="en-US" sz="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-108" charset="0"/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2365398" y="3891453"/>
              <a:ext cx="0" cy="77893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 bwMode="auto">
            <a:xfrm>
              <a:off x="4516439" y="3361311"/>
              <a:ext cx="1062308" cy="13090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LN </a:t>
              </a:r>
              <a:r>
                <a:rPr lang="en-US" sz="900" dirty="0">
                  <a:solidFill>
                    <a:srgbClr val="000000"/>
                  </a:solidFill>
                  <a:latin typeface="Helvetica" pitchFamily="-108" charset="0"/>
                </a:rPr>
                <a:t>from </a:t>
              </a: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PRRSV infected pigs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err="1" smtClean="0">
                  <a:solidFill>
                    <a:srgbClr val="000000"/>
                  </a:solidFill>
                  <a:latin typeface="Helvetica" pitchFamily="-108" charset="0"/>
                </a:rPr>
                <a:t>Ait</a:t>
              </a: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-Ali, et al.,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unpublished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data</a:t>
              </a:r>
              <a:endParaRPr lang="en-US" sz="900" dirty="0">
                <a:solidFill>
                  <a:srgbClr val="000000"/>
                </a:solidFill>
                <a:latin typeface="Helvetica" pitchFamily="-108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6949929" y="3361311"/>
              <a:ext cx="1113904" cy="1309075"/>
            </a:xfrm>
            <a:prstGeom prst="rect">
              <a:avLst/>
            </a:prstGeom>
            <a:solidFill>
              <a:srgbClr val="CCC1DA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LN </a:t>
              </a:r>
              <a:r>
                <a:rPr lang="en-US" sz="900" dirty="0">
                  <a:solidFill>
                    <a:srgbClr val="000000"/>
                  </a:solidFill>
                  <a:latin typeface="Helvetica" pitchFamily="-108" charset="0"/>
                </a:rPr>
                <a:t>from </a:t>
              </a:r>
              <a:r>
                <a:rPr lang="en-US" sz="900" dirty="0" smtClean="0">
                  <a:solidFill>
                    <a:srgbClr val="000000"/>
                  </a:solidFill>
                  <a:latin typeface="Helvetica" pitchFamily="-108" charset="0"/>
                </a:rPr>
                <a:t>PCV2 infected pigs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rgbClr val="000000"/>
                </a:solidFill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000000"/>
                  </a:solidFill>
                  <a:ea typeface="Calibri"/>
                  <a:cs typeface="Calibri"/>
                </a:rPr>
                <a:t>GSE14791</a:t>
              </a:r>
              <a:endParaRPr lang="en-US" sz="900" b="1" dirty="0">
                <a:solidFill>
                  <a:srgbClr val="000000"/>
                </a:solidFill>
                <a:latin typeface="Helvetica" pitchFamily="-108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8063833" y="3361243"/>
              <a:ext cx="921416" cy="131337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  <p:txBody>
            <a:bodyPr vert="horz" wrap="square" lIns="9144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900" dirty="0" smtClean="0">
                  <a:latin typeface="Helvetica" pitchFamily="-108" charset="0"/>
                </a:rPr>
                <a:t>Whole Blood </a:t>
              </a: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effectLst/>
                  <a:latin typeface="Helvetica" pitchFamily="-108" charset="0"/>
                </a:rPr>
                <a:t>from </a:t>
              </a:r>
              <a:r>
                <a:rPr kumimoji="0" lang="en-US" sz="900" i="1" u="none" strike="noStrike" cap="none" normalizeH="0" baseline="0" dirty="0" smtClean="0">
                  <a:ln>
                    <a:noFill/>
                  </a:ln>
                  <a:effectLst/>
                  <a:latin typeface="Helvetica" pitchFamily="-108" charset="0"/>
                </a:rPr>
                <a:t>Salmonella </a:t>
              </a:r>
              <a:r>
                <a:rPr kumimoji="0" lang="en-US" sz="900" i="0" u="none" strike="noStrike" cap="none" normalizeH="0" baseline="0" dirty="0" smtClean="0">
                  <a:ln>
                    <a:noFill/>
                  </a:ln>
                  <a:effectLst/>
                  <a:latin typeface="Helvetica" pitchFamily="-108" charset="0"/>
                </a:rPr>
                <a:t>infected</a:t>
              </a:r>
              <a:r>
                <a:rPr kumimoji="0" lang="en-US" sz="900" i="0" u="none" strike="noStrike" cap="none" normalizeH="0" dirty="0" smtClean="0">
                  <a:ln>
                    <a:noFill/>
                  </a:ln>
                  <a:effectLst/>
                  <a:latin typeface="Helvetica" pitchFamily="-108" charset="0"/>
                </a:rPr>
                <a:t> pigs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900" dirty="0">
                <a:latin typeface="Helvetica" pitchFamily="-108" charset="0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/>
                <a:t>GSE27000 </a:t>
              </a:r>
              <a:endParaRPr kumimoji="0" lang="en-US" sz="900" i="0" u="none" strike="noStrike" cap="none" normalizeH="0" dirty="0" smtClean="0">
                <a:ln>
                  <a:noFill/>
                </a:ln>
                <a:effectLst/>
                <a:latin typeface="Helvetica" pitchFamily="-108" charset="0"/>
              </a:endParaRP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900" i="0" u="none" strike="noStrike" cap="none" normalizeH="0" baseline="0" dirty="0">
                <a:ln>
                  <a:noFill/>
                </a:ln>
                <a:effectLst/>
                <a:latin typeface="Helvetica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3192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65</Words>
  <Application>Microsoft Macintosh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Iowa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jj. Expression pattern of MCL Cluster 4 shows gene activation after immune stimulation/infection in many experimental datasets. </dc:title>
  <dc:creator>Christopher K. Tuggle</dc:creator>
  <cp:lastModifiedBy>Christopher K. Tuggle</cp:lastModifiedBy>
  <cp:revision>25</cp:revision>
  <dcterms:created xsi:type="dcterms:W3CDTF">2012-07-17T16:49:35Z</dcterms:created>
  <dcterms:modified xsi:type="dcterms:W3CDTF">2013-04-09T17:09:01Z</dcterms:modified>
</cp:coreProperties>
</file>